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2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notesMasterIdLst>
    <p:notesMasterId r:id="rId38"/>
  </p:notesMasterIdLst>
  <p:sldIdLst>
    <p:sldId id="390" r:id="rId5"/>
    <p:sldId id="541" r:id="rId6"/>
    <p:sldId id="555" r:id="rId7"/>
    <p:sldId id="479" r:id="rId8"/>
    <p:sldId id="512" r:id="rId9"/>
    <p:sldId id="542" r:id="rId10"/>
    <p:sldId id="556" r:id="rId11"/>
    <p:sldId id="560" r:id="rId12"/>
    <p:sldId id="514" r:id="rId13"/>
    <p:sldId id="438" r:id="rId14"/>
    <p:sldId id="557" r:id="rId15"/>
    <p:sldId id="558" r:id="rId16"/>
    <p:sldId id="559" r:id="rId17"/>
    <p:sldId id="515" r:id="rId18"/>
    <p:sldId id="394" r:id="rId19"/>
    <p:sldId id="571" r:id="rId20"/>
    <p:sldId id="468" r:id="rId21"/>
    <p:sldId id="398" r:id="rId22"/>
    <p:sldId id="474" r:id="rId23"/>
    <p:sldId id="529" r:id="rId24"/>
    <p:sldId id="561" r:id="rId25"/>
    <p:sldId id="552" r:id="rId26"/>
    <p:sldId id="569" r:id="rId27"/>
    <p:sldId id="495" r:id="rId28"/>
    <p:sldId id="562" r:id="rId29"/>
    <p:sldId id="568" r:id="rId30"/>
    <p:sldId id="553" r:id="rId31"/>
    <p:sldId id="563" r:id="rId32"/>
    <p:sldId id="564" r:id="rId33"/>
    <p:sldId id="565" r:id="rId34"/>
    <p:sldId id="566" r:id="rId35"/>
    <p:sldId id="567" r:id="rId36"/>
    <p:sldId id="30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pos="7587" userDrawn="1">
          <p15:clr>
            <a:srgbClr val="A4A3A4"/>
          </p15:clr>
        </p15:guide>
        <p15:guide id="3" orient="horz" pos="4152" userDrawn="1">
          <p15:clr>
            <a:srgbClr val="A4A3A4"/>
          </p15:clr>
        </p15:guide>
        <p15:guide id="4" pos="3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Magre" initials="AM" lastIdx="9" clrIdx="0">
    <p:extLst>
      <p:ext uri="{19B8F6BF-5375-455C-9EA6-DF929625EA0E}">
        <p15:presenceInfo xmlns:p15="http://schemas.microsoft.com/office/powerpoint/2012/main" userId="S-1-5-21-1644491937-813497703-682003330-98068" providerId="AD"/>
      </p:ext>
    </p:extLst>
  </p:cmAuthor>
  <p:cmAuthor id="2" name="Suresh Katla" initials="SK" lastIdx="3" clrIdx="1">
    <p:extLst>
      <p:ext uri="{19B8F6BF-5375-455C-9EA6-DF929625EA0E}">
        <p15:presenceInfo xmlns:p15="http://schemas.microsoft.com/office/powerpoint/2012/main" userId="S-1-5-21-1644491937-813497703-682003330-833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0323"/>
    <a:srgbClr val="003300"/>
    <a:srgbClr val="EE800E"/>
    <a:srgbClr val="336699"/>
    <a:srgbClr val="0000FF"/>
    <a:srgbClr val="F95E00"/>
    <a:srgbClr val="3F3F3F"/>
    <a:srgbClr val="4D4D4D"/>
    <a:srgbClr val="FDD2B8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8" autoAdjust="0"/>
    <p:restoredTop sz="94434" autoAdjust="0"/>
  </p:normalViewPr>
  <p:slideViewPr>
    <p:cSldViewPr snapToGrid="0">
      <p:cViewPr varScale="1">
        <p:scale>
          <a:sx n="78" d="100"/>
          <a:sy n="78" d="100"/>
        </p:scale>
        <p:origin x="588" y="78"/>
      </p:cViewPr>
      <p:guideLst>
        <p:guide orient="horz" pos="624"/>
        <p:guide pos="7587"/>
        <p:guide orient="horz" pos="4152"/>
        <p:guide pos="3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109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RoI - DD Test Automation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RoI!$B$4:$B$8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xVal>
          <c:yVal>
            <c:numRef>
              <c:f>RoI!$C$4:$C$8</c:f>
              <c:numCache>
                <c:formatCode>"$"#,##0_);[Red]\("$"#,##0\)</c:formatCode>
                <c:ptCount val="5"/>
                <c:pt idx="0">
                  <c:v>441384</c:v>
                </c:pt>
                <c:pt idx="1">
                  <c:v>1276449</c:v>
                </c:pt>
                <c:pt idx="2">
                  <c:v>2111514</c:v>
                </c:pt>
                <c:pt idx="3">
                  <c:v>2946579</c:v>
                </c:pt>
                <c:pt idx="4">
                  <c:v>3781644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2B-4249-A795-08C3F71880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79865592"/>
        <c:axId val="179865200"/>
      </c:scatterChart>
      <c:valAx>
        <c:axId val="179865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65200"/>
        <c:crosses val="autoZero"/>
        <c:crossBetween val="midCat"/>
      </c:valAx>
      <c:valAx>
        <c:axId val="17986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Savings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65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1ECFC-B061-4E09-AE1E-D71B71DE2A1C}" type="datetimeFigureOut">
              <a:rPr lang="en-US" smtClean="0"/>
              <a:t>2/11/2018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393B6-B7FF-4743-9181-5846CAD81F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22F9C-AE55-4436-AB15-B0A9204A92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63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-add Test &amp; Stage environ coverage</a:t>
            </a:r>
          </a:p>
          <a:p>
            <a:r>
              <a:rPr lang="en-US" dirty="0"/>
              <a:t>-Sprint schedule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E46BB-76E8-4598-AF8E-6DE80CE2B4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1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ABDB-7996-4630-89B5-02583975E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7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589F7-38D5-4BAD-A5C1-9D570488DF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6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AC6A60-A622-457B-B7E7-58FA3A1287B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2" t="-26295" r="-14373" b="-926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9C87A2-392F-4295-8F0F-CD07001030D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3120F">
              <a:alpha val="6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537FF376-4380-40D6-8B36-97B67D343802}"/>
              </a:ext>
            </a:extLst>
          </p:cNvPr>
          <p:cNvSpPr/>
          <p:nvPr userDrawn="1"/>
        </p:nvSpPr>
        <p:spPr bwMode="auto">
          <a:xfrm rot="10800000">
            <a:off x="245467" y="-7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F3886308-CD2A-4117-88FD-84B679B74534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795EDE6-24AF-483B-A38E-693E6E61F727}"/>
              </a:ext>
            </a:extLst>
          </p:cNvPr>
          <p:cNvSpPr/>
          <p:nvPr userDrawn="1"/>
        </p:nvSpPr>
        <p:spPr bwMode="auto">
          <a:xfrm>
            <a:off x="-1" y="3553905"/>
            <a:ext cx="5117319" cy="3304095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604B284C-C56F-4799-9C83-25AEB67B7E17}"/>
              </a:ext>
            </a:extLst>
          </p:cNvPr>
          <p:cNvSpPr/>
          <p:nvPr userDrawn="1"/>
        </p:nvSpPr>
        <p:spPr bwMode="auto">
          <a:xfrm>
            <a:off x="0" y="3983017"/>
            <a:ext cx="4292600" cy="2874984"/>
          </a:xfrm>
          <a:prstGeom prst="rtTriangle">
            <a:avLst/>
          </a:pr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4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5593080" y="389734"/>
            <a:ext cx="6217920" cy="101773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3AD049-CF0F-482F-992C-2DCE1F3B4BF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8758A2-35F0-437C-9C41-C95C44F8783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-4865" y="3978153"/>
            <a:ext cx="4297465" cy="2879847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88A3F-0F2B-4AAC-9F3E-AEC1C99C8C08}"/>
              </a:ext>
            </a:extLst>
          </p:cNvPr>
          <p:cNvGrpSpPr/>
          <p:nvPr userDrawn="1"/>
        </p:nvGrpSpPr>
        <p:grpSpPr>
          <a:xfrm flipV="1">
            <a:off x="11337399" y="1550122"/>
            <a:ext cx="473601" cy="45719"/>
            <a:chOff x="11107458" y="1311568"/>
            <a:chExt cx="703542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DC5959-A6EA-4E83-A176-FA3B8FDDBE3B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139EF6-D064-46B3-AF12-A711B4A8E10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F90DD7-8951-4253-834F-3DD47130D9DC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0C105C3-EBC5-4B2C-8EFD-F17B4749E2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7560" y="1799456"/>
            <a:ext cx="4663440" cy="5029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50DF3CA-A599-4B48-AFAD-3DBA353F2C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09" y="1219201"/>
            <a:ext cx="9131548" cy="5680452"/>
          </a:xfrm>
          <a:prstGeom prst="rect">
            <a:avLst/>
          </a:prstGeom>
        </p:spPr>
      </p:pic>
      <p:grpSp>
        <p:nvGrpSpPr>
          <p:cNvPr id="86" name="Group 4">
            <a:extLst>
              <a:ext uri="{FF2B5EF4-FFF2-40B4-BE49-F238E27FC236}">
                <a16:creationId xmlns:a16="http://schemas.microsoft.com/office/drawing/2014/main" id="{396E8E3D-E23B-44C7-8AE1-D06DEB3D3A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780145" y="2728234"/>
            <a:ext cx="1030855" cy="554737"/>
            <a:chOff x="301" y="1068"/>
            <a:chExt cx="1403" cy="755"/>
          </a:xfrm>
          <a:solidFill>
            <a:schemeClr val="bg1"/>
          </a:solidFill>
        </p:grpSpPr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9AF337B8-AEAA-4743-B321-492F990F23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D8A49E0-6706-4FBB-BB46-BAB6D88F6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CC43666F-6566-45D4-92F6-839D0F0E0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8ECC9C72-4222-4ECA-841B-02273643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E138C29D-8FAD-4883-B694-6B7FB8B73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0376D5EE-8DEB-493C-99F4-A13245F7F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1AE0505-FA23-43C6-AC50-95093421D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B63531D-8739-4174-A8F5-E27C70137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B9382939-44D7-4A8D-8F73-4B8179BC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388F7707-6D33-40FB-8F04-63CD964C7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0592A586-C864-4B07-9A1E-6C582FFDE6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01B48B5C-6B88-4045-93D8-FB7AB03D01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29E3B556-3F53-40C7-A95D-7E2D45751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FA5A59B7-A83D-4373-AE77-EDDF9AE9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FBA7A887-44E8-4CDC-B3E0-E83AF360AF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32AE252D-FBAE-4F93-BACC-92DAF0F91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FB7457AC-098A-4CD5-A685-573B281F1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21857"/>
          <a:stretch/>
        </p:blipFill>
        <p:spPr>
          <a:xfrm>
            <a:off x="9424607" y="2603943"/>
            <a:ext cx="809958" cy="783547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C86444-A632-4D8C-BCEC-E1945AC88699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0507355" y="2673064"/>
            <a:ext cx="0" cy="66269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288336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9"/>
            <a:ext cx="12191998" cy="6854651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048" y="-4"/>
            <a:ext cx="12188952" cy="6858003"/>
            <a:chOff x="3048" y="-4"/>
            <a:chExt cx="12188952" cy="6858003"/>
          </a:xfrm>
        </p:grpSpPr>
        <p:sp>
          <p:nvSpPr>
            <p:cNvPr id="12" name="Right Triangle 11"/>
            <p:cNvSpPr>
              <a:spLocks/>
            </p:cNvSpPr>
            <p:nvPr userDrawn="1"/>
          </p:nvSpPr>
          <p:spPr bwMode="auto">
            <a:xfrm>
              <a:off x="3878" y="-1"/>
              <a:ext cx="8665670" cy="4872921"/>
            </a:xfrm>
            <a:prstGeom prst="rtTriangle">
              <a:avLst/>
            </a:prstGeom>
            <a:solidFill>
              <a:srgbClr val="813021"/>
            </a:solidFill>
            <a:ln w="9525" cap="flat" cmpd="sng" algn="ctr">
              <a:solidFill>
                <a:srgbClr val="813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3" name="Right Triangle 12"/>
            <p:cNvSpPr>
              <a:spLocks/>
            </p:cNvSpPr>
            <p:nvPr userDrawn="1"/>
          </p:nvSpPr>
          <p:spPr bwMode="auto">
            <a:xfrm rot="10800000">
              <a:off x="3048" y="-4"/>
              <a:ext cx="12188952" cy="6858003"/>
            </a:xfrm>
            <a:prstGeom prst="rtTriangle">
              <a:avLst/>
            </a:prstGeom>
            <a:solidFill>
              <a:srgbClr val="1D2422"/>
            </a:solidFill>
            <a:ln w="9525" cap="flat" cmpd="sng" algn="ctr">
              <a:solidFill>
                <a:srgbClr val="1D242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461079" y="5315478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91710"/>
            <a:ext cx="9753600" cy="438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36" y="131665"/>
            <a:ext cx="875466" cy="630336"/>
          </a:xfrm>
          <a:prstGeom prst="rect">
            <a:avLst/>
          </a:prstGeom>
        </p:spPr>
      </p:pic>
      <p:grpSp>
        <p:nvGrpSpPr>
          <p:cNvPr id="14" name="Group 4"/>
          <p:cNvGrpSpPr>
            <a:grpSpLocks noChangeAspect="1"/>
          </p:cNvGrpSpPr>
          <p:nvPr userDrawn="1"/>
        </p:nvGrpSpPr>
        <p:grpSpPr bwMode="auto">
          <a:xfrm>
            <a:off x="10980888" y="167095"/>
            <a:ext cx="1039662" cy="559476"/>
            <a:chOff x="301" y="1068"/>
            <a:chExt cx="1403" cy="755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68244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1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3501811" y="5315478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ight Triangle 2"/>
          <p:cNvSpPr>
            <a:spLocks/>
          </p:cNvSpPr>
          <p:nvPr userDrawn="1"/>
        </p:nvSpPr>
        <p:spPr bwMode="auto">
          <a:xfrm flipH="1">
            <a:off x="3509922" y="-1"/>
            <a:ext cx="8678193" cy="4872921"/>
          </a:xfrm>
          <a:prstGeom prst="rtTriangle">
            <a:avLst/>
          </a:prstGeom>
          <a:solidFill>
            <a:srgbClr val="8B0714"/>
          </a:solidFill>
          <a:ln w="9525" cap="flat" cmpd="sng" algn="ctr">
            <a:solidFill>
              <a:srgbClr val="8B071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Right Triangle 7"/>
          <p:cNvSpPr>
            <a:spLocks/>
          </p:cNvSpPr>
          <p:nvPr userDrawn="1"/>
        </p:nvSpPr>
        <p:spPr bwMode="auto">
          <a:xfrm rot="10800000" flipH="1">
            <a:off x="3048" y="-4"/>
            <a:ext cx="12188952" cy="6858003"/>
          </a:xfrm>
          <a:prstGeom prst="rtTriangle">
            <a:avLst/>
          </a:prstGeom>
          <a:solidFill>
            <a:srgbClr val="2D2D2D"/>
          </a:solidFill>
          <a:ln w="9525" cap="flat" cmpd="sng" algn="ctr">
            <a:solidFill>
              <a:srgbClr val="2D2D2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159940"/>
            <a:ext cx="9974686" cy="54944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36" y="131665"/>
            <a:ext cx="875466" cy="630336"/>
          </a:xfrm>
          <a:prstGeom prst="rect">
            <a:avLst/>
          </a:prstGeom>
        </p:spPr>
      </p:pic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980888" y="167095"/>
            <a:ext cx="1039662" cy="559476"/>
            <a:chOff x="301" y="1068"/>
            <a:chExt cx="1403" cy="755"/>
          </a:xfrm>
          <a:solidFill>
            <a:schemeClr val="bg1"/>
          </a:solidFill>
        </p:grpSpPr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431440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509058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8" cy="6854651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461079" y="5315478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ight Triangle 2"/>
          <p:cNvSpPr>
            <a:spLocks/>
          </p:cNvSpPr>
          <p:nvPr userDrawn="1"/>
        </p:nvSpPr>
        <p:spPr bwMode="auto">
          <a:xfrm>
            <a:off x="3878" y="-1"/>
            <a:ext cx="8665670" cy="4872921"/>
          </a:xfrm>
          <a:prstGeom prst="rtTriangle">
            <a:avLst/>
          </a:prstGeom>
          <a:solidFill>
            <a:srgbClr val="B9B5B2"/>
          </a:solidFill>
          <a:ln w="9525" cap="flat" cmpd="sng" algn="ctr">
            <a:solidFill>
              <a:srgbClr val="B9B5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Right Triangle 7"/>
          <p:cNvSpPr>
            <a:spLocks/>
          </p:cNvSpPr>
          <p:nvPr userDrawn="1"/>
        </p:nvSpPr>
        <p:spPr bwMode="auto">
          <a:xfrm rot="10800000">
            <a:off x="3048" y="-4"/>
            <a:ext cx="12188952" cy="6858003"/>
          </a:xfrm>
          <a:prstGeom prst="rtTriangle">
            <a:avLst/>
          </a:prstGeom>
          <a:solidFill>
            <a:srgbClr val="3C3A38"/>
          </a:solidFill>
          <a:ln w="9525" cap="flat" cmpd="sng" algn="ctr">
            <a:solidFill>
              <a:srgbClr val="3C3A3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47650"/>
            <a:ext cx="10414165" cy="5002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36" y="131665"/>
            <a:ext cx="875466" cy="630336"/>
          </a:xfrm>
          <a:prstGeom prst="rect">
            <a:avLst/>
          </a:prstGeom>
        </p:spPr>
      </p:pic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10980888" y="167095"/>
            <a:ext cx="1039662" cy="559476"/>
            <a:chOff x="301" y="1068"/>
            <a:chExt cx="1403" cy="755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559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rgbClr val="4D4D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4D4D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rgbClr val="4D4D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D3032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907886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1903566" y="4525199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2000" i="1" dirty="0">
                <a:solidFill>
                  <a:schemeClr val="bg1"/>
                </a:solidFill>
              </a:rPr>
              <a:t>Delighted Customers</a:t>
            </a: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4" y="2875002"/>
            <a:ext cx="394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dirty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4" y="4134842"/>
            <a:ext cx="394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2" y="753363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1903566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</a:rPr>
              <a:t>Innovative Services</a:t>
            </a:r>
          </a:p>
        </p:txBody>
      </p:sp>
    </p:spTree>
    <p:extLst>
      <p:ext uri="{BB962C8B-B14F-4D97-AF65-F5344CB8AC3E}">
        <p14:creationId xmlns:p14="http://schemas.microsoft.com/office/powerpoint/2010/main" val="252765433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3502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AC6A60-A622-457B-B7E7-58FA3A1287B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 l="-2" t="-26295" r="-14373" b="-926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9C87A2-392F-4295-8F0F-CD07001030D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3120F">
              <a:alpha val="6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537FF376-4380-40D6-8B36-97B67D343802}"/>
              </a:ext>
            </a:extLst>
          </p:cNvPr>
          <p:cNvSpPr/>
          <p:nvPr userDrawn="1"/>
        </p:nvSpPr>
        <p:spPr bwMode="auto">
          <a:xfrm rot="10800000">
            <a:off x="245467" y="-7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75" name="Right Triangle 74">
            <a:extLst>
              <a:ext uri="{FF2B5EF4-FFF2-40B4-BE49-F238E27FC236}">
                <a16:creationId xmlns:a16="http://schemas.microsoft.com/office/drawing/2014/main" id="{F3886308-CD2A-4117-88FD-84B679B74534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795EDE6-24AF-483B-A38E-693E6E61F727}"/>
              </a:ext>
            </a:extLst>
          </p:cNvPr>
          <p:cNvSpPr/>
          <p:nvPr userDrawn="1"/>
        </p:nvSpPr>
        <p:spPr bwMode="auto">
          <a:xfrm>
            <a:off x="-1" y="3553905"/>
            <a:ext cx="5117319" cy="3304095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604B284C-C56F-4799-9C83-25AEB67B7E17}"/>
              </a:ext>
            </a:extLst>
          </p:cNvPr>
          <p:cNvSpPr/>
          <p:nvPr userDrawn="1"/>
        </p:nvSpPr>
        <p:spPr bwMode="auto">
          <a:xfrm>
            <a:off x="0" y="3983017"/>
            <a:ext cx="4292600" cy="2874984"/>
          </a:xfrm>
          <a:prstGeom prst="rtTriangle">
            <a:avLst/>
          </a:pr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74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5593080" y="389734"/>
            <a:ext cx="6217920" cy="101773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3AD049-CF0F-482F-992C-2DCE1F3B4BF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8758A2-35F0-437C-9C41-C95C44F8783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-4865" y="3978153"/>
            <a:ext cx="4297465" cy="2879847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88A3F-0F2B-4AAC-9F3E-AEC1C99C8C08}"/>
              </a:ext>
            </a:extLst>
          </p:cNvPr>
          <p:cNvGrpSpPr/>
          <p:nvPr userDrawn="1"/>
        </p:nvGrpSpPr>
        <p:grpSpPr>
          <a:xfrm flipV="1">
            <a:off x="11337399" y="1550122"/>
            <a:ext cx="473601" cy="45719"/>
            <a:chOff x="11107458" y="1311568"/>
            <a:chExt cx="703542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DC5959-A6EA-4E83-A176-FA3B8FDDBE3B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139EF6-D064-46B3-AF12-A711B4A8E10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F90DD7-8951-4253-834F-3DD47130D9DC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0C105C3-EBC5-4B2C-8EFD-F17B4749E2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7560" y="1799456"/>
            <a:ext cx="4663440" cy="5029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50DF3CA-A599-4B48-AFAD-3DBA353F2C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09" y="1219201"/>
            <a:ext cx="9131548" cy="5680452"/>
          </a:xfrm>
          <a:prstGeom prst="rect">
            <a:avLst/>
          </a:prstGeom>
        </p:spPr>
      </p:pic>
      <p:grpSp>
        <p:nvGrpSpPr>
          <p:cNvPr id="86" name="Group 4">
            <a:extLst>
              <a:ext uri="{FF2B5EF4-FFF2-40B4-BE49-F238E27FC236}">
                <a16:creationId xmlns:a16="http://schemas.microsoft.com/office/drawing/2014/main" id="{396E8E3D-E23B-44C7-8AE1-D06DEB3D3A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780145" y="2728234"/>
            <a:ext cx="1030855" cy="554737"/>
            <a:chOff x="301" y="1068"/>
            <a:chExt cx="1403" cy="755"/>
          </a:xfrm>
          <a:solidFill>
            <a:schemeClr val="bg1"/>
          </a:solidFill>
        </p:grpSpPr>
        <p:sp>
          <p:nvSpPr>
            <p:cNvPr id="89" name="Freeform 6">
              <a:extLst>
                <a:ext uri="{FF2B5EF4-FFF2-40B4-BE49-F238E27FC236}">
                  <a16:creationId xmlns:a16="http://schemas.microsoft.com/office/drawing/2014/main" id="{9AF337B8-AEAA-4743-B321-492F990F23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9D8A49E0-6706-4FBB-BB46-BAB6D88F6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CC43666F-6566-45D4-92F6-839D0F0E0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8ECC9C72-4222-4ECA-841B-022736430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E138C29D-8FAD-4883-B694-6B7FB8B73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0376D5EE-8DEB-493C-99F4-A13245F7F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1AE0505-FA23-43C6-AC50-95093421D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B63531D-8739-4174-A8F5-E27C70137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B9382939-44D7-4A8D-8F73-4B8179BC0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388F7707-6D33-40FB-8F04-63CD964C7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0592A586-C864-4B07-9A1E-6C582FFDE6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01B48B5C-6B88-4045-93D8-FB7AB03D01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29E3B556-3F53-40C7-A95D-7E2D45751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FA5A59B7-A83D-4373-AE77-EDDF9AE9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FBA7A887-44E8-4CDC-B3E0-E83AF360AF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32AE252D-FBAE-4F93-BACC-92DAF0F91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FB7457AC-098A-4CD5-A685-573B281F1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21857"/>
          <a:stretch/>
        </p:blipFill>
        <p:spPr>
          <a:xfrm>
            <a:off x="9424607" y="2603943"/>
            <a:ext cx="809958" cy="783547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C86444-A632-4D8C-BCEC-E1945AC88699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0507355" y="2673064"/>
            <a:ext cx="0" cy="66269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84307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">
                <a:srgbClr val="161616">
                  <a:alpha val="90000"/>
                </a:srgbClr>
              </a:gs>
              <a:gs pos="55000">
                <a:srgbClr val="1C1C1C">
                  <a:alpha val="65000"/>
                </a:srgbClr>
              </a:gs>
              <a:gs pos="85000">
                <a:schemeClr val="bg1">
                  <a:lumMod val="50000"/>
                  <a:alpha val="6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D9A1FD-658A-4BE9-B3D5-06550A5B407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6" y="1539906"/>
            <a:ext cx="8293608" cy="5159196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EBC773A-0DBC-4D8C-9497-5495A6E94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" y="2167297"/>
            <a:ext cx="502920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D6FC5A-1A3D-4251-8EF0-0E7A59A0BBD1}"/>
              </a:ext>
            </a:extLst>
          </p:cNvPr>
          <p:cNvGrpSpPr/>
          <p:nvPr userDrawn="1"/>
        </p:nvGrpSpPr>
        <p:grpSpPr>
          <a:xfrm flipV="1">
            <a:off x="384048" y="3727269"/>
            <a:ext cx="473601" cy="45719"/>
            <a:chOff x="11107458" y="1311568"/>
            <a:chExt cx="703542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BA2F29-84D6-4CC9-85A1-14E0CB811C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3B6464-5814-4F09-BA85-068F853120B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89D514-6C3D-4AA8-803D-2C2530E6BFB1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835141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">
                <a:srgbClr val="161616">
                  <a:alpha val="90000"/>
                </a:srgbClr>
              </a:gs>
              <a:gs pos="55000">
                <a:srgbClr val="1C1C1C">
                  <a:alpha val="65000"/>
                </a:srgbClr>
              </a:gs>
              <a:gs pos="85000">
                <a:schemeClr val="bg1">
                  <a:lumMod val="50000"/>
                  <a:alpha val="6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E7C6CE-9352-4DDE-AC2B-13221A30F7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6" y="1539906"/>
            <a:ext cx="8293608" cy="5159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D6FC5A-1A3D-4251-8EF0-0E7A59A0BBD1}"/>
              </a:ext>
            </a:extLst>
          </p:cNvPr>
          <p:cNvGrpSpPr/>
          <p:nvPr userDrawn="1"/>
        </p:nvGrpSpPr>
        <p:grpSpPr>
          <a:xfrm flipV="1">
            <a:off x="384048" y="3727269"/>
            <a:ext cx="473601" cy="45719"/>
            <a:chOff x="11107458" y="1311568"/>
            <a:chExt cx="703542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BA2F29-84D6-4CC9-85A1-14E0CB811C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3B6464-5814-4F09-BA85-068F853120B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89D514-6C3D-4AA8-803D-2C2530E6BFB1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BCE57CD-F7E3-4172-A9AA-1B9B421797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976603"/>
            <a:ext cx="3657600" cy="10058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182880" indent="-182880" algn="l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0940DDF-704A-4D13-A747-4E786FEE1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" y="2167297"/>
            <a:ext cx="502920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339703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61616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itle 2">
            <a:extLst>
              <a:ext uri="{FF2B5EF4-FFF2-40B4-BE49-F238E27FC236}">
                <a16:creationId xmlns:a16="http://schemas.microsoft.com/office/drawing/2014/main" id="{537FA78C-E1C9-466B-92E8-C39A24120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250" y="4341414"/>
            <a:ext cx="625475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48ABF5-9428-41E9-BEE3-DA42666B288B}"/>
              </a:ext>
            </a:extLst>
          </p:cNvPr>
          <p:cNvGrpSpPr/>
          <p:nvPr userDrawn="1"/>
        </p:nvGrpSpPr>
        <p:grpSpPr>
          <a:xfrm flipV="1">
            <a:off x="11337399" y="5901387"/>
            <a:ext cx="473601" cy="45719"/>
            <a:chOff x="11107458" y="1311568"/>
            <a:chExt cx="703542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8C8149-2A15-4710-87FA-5496DA4869B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72035F-605B-415C-9F2F-9686E32BE3C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F835C-6D76-4EE4-B50C-287DE40AF25B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1633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">
                <a:srgbClr val="161616">
                  <a:alpha val="90000"/>
                </a:srgbClr>
              </a:gs>
              <a:gs pos="55000">
                <a:srgbClr val="1C1C1C">
                  <a:alpha val="65000"/>
                </a:srgbClr>
              </a:gs>
              <a:gs pos="85000">
                <a:schemeClr val="bg1">
                  <a:lumMod val="50000"/>
                  <a:alpha val="6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D9A1FD-658A-4BE9-B3D5-06550A5B407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6" y="1539906"/>
            <a:ext cx="8293608" cy="5159196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EBC773A-0DBC-4D8C-9497-5495A6E947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" y="2167297"/>
            <a:ext cx="502920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D6FC5A-1A3D-4251-8EF0-0E7A59A0BBD1}"/>
              </a:ext>
            </a:extLst>
          </p:cNvPr>
          <p:cNvGrpSpPr/>
          <p:nvPr userDrawn="1"/>
        </p:nvGrpSpPr>
        <p:grpSpPr>
          <a:xfrm flipV="1">
            <a:off x="384048" y="3727269"/>
            <a:ext cx="473601" cy="45719"/>
            <a:chOff x="11107430" y="1311568"/>
            <a:chExt cx="703540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BA2F29-84D6-4CC9-85A1-14E0CB811C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30" y="1311568"/>
              <a:ext cx="703540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3B6464-5814-4F09-BA85-068F853120B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37" y="1311568"/>
              <a:ext cx="14483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89D514-6C3D-4AA8-803D-2C2530E6BFB1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53102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61616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706ABE21-4B45-4567-9093-7F46A6F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4870083"/>
            <a:ext cx="6400800" cy="45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D6ADD4-9D82-4280-B751-56A899F8E301}"/>
              </a:ext>
            </a:extLst>
          </p:cNvPr>
          <p:cNvGrpSpPr/>
          <p:nvPr userDrawn="1"/>
        </p:nvGrpSpPr>
        <p:grpSpPr>
          <a:xfrm flipV="1">
            <a:off x="11337399" y="5469936"/>
            <a:ext cx="473601" cy="45719"/>
            <a:chOff x="11107458" y="1311568"/>
            <a:chExt cx="703542" cy="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BDE176-DA5F-41C6-AEAB-06EE58DF3EFF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08DC04-3421-40BD-8B48-AB35186BA1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C6F139-C838-43C0-8AC7-5E9790EA7EB6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B07A530-EF1D-4833-B7CC-335C429DF1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0201" y="5719270"/>
            <a:ext cx="6400800" cy="5029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518108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38797C2-3D0B-4765-9E6D-A627D5521789}"/>
              </a:ext>
            </a:extLst>
          </p:cNvPr>
          <p:cNvSpPr/>
          <p:nvPr userDrawn="1"/>
        </p:nvSpPr>
        <p:spPr>
          <a:xfrm flipH="1">
            <a:off x="0" y="1"/>
            <a:ext cx="12191999" cy="6857999"/>
          </a:xfrm>
          <a:prstGeom prst="rect">
            <a:avLst/>
          </a:prstGeom>
          <a:blipFill>
            <a:blip r:embed="rId2"/>
            <a:srcRect/>
            <a:stretch>
              <a:fillRect l="-12920" r="-129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65000">
                <a:schemeClr val="tx1">
                  <a:alpha val="9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rgbClr val="650F0F"/>
              </a:gs>
              <a:gs pos="100000">
                <a:srgbClr val="A81818">
                  <a:alpha val="5700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89" y="1539906"/>
            <a:ext cx="8293608" cy="5159196"/>
          </a:xfrm>
          <a:prstGeom prst="rect">
            <a:avLst/>
          </a:prstGeom>
        </p:spPr>
      </p:pic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6FB21AF4-D1AE-432E-9CE0-BE4AE0409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457450"/>
            <a:ext cx="5219700" cy="10991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AFADAA3-CCC0-4048-A574-F8C8E7DC6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3654875"/>
            <a:ext cx="4076700" cy="7088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3482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4" descr="Image result for background design">
            <a:extLst>
              <a:ext uri="{FF2B5EF4-FFF2-40B4-BE49-F238E27FC236}">
                <a16:creationId xmlns:a16="http://schemas.microsoft.com/office/drawing/2014/main" id="{D9113E28-6E1F-4C6B-9235-448D1AAC7B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67525"/>
          </a:xfrm>
          <a:prstGeom prst="rect">
            <a:avLst/>
          </a:prstGeom>
          <a:solidFill>
            <a:schemeClr val="accent1"/>
          </a:solidFill>
          <a:extLst/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4A79FA8-F480-4783-9ED0-B3941FC5869A}"/>
              </a:ext>
            </a:extLst>
          </p:cNvPr>
          <p:cNvSpPr/>
          <p:nvPr userDrawn="1"/>
        </p:nvSpPr>
        <p:spPr>
          <a:xfrm>
            <a:off x="1" y="0"/>
            <a:ext cx="12191999" cy="68675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7E135C7-DEDA-4D12-8275-839B72694937}"/>
              </a:ext>
            </a:extLst>
          </p:cNvPr>
          <p:cNvSpPr/>
          <p:nvPr userDrawn="1"/>
        </p:nvSpPr>
        <p:spPr>
          <a:xfrm>
            <a:off x="6654800" y="1254431"/>
            <a:ext cx="5077715" cy="598406"/>
          </a:xfrm>
          <a:custGeom>
            <a:avLst/>
            <a:gdLst>
              <a:gd name="connsiteX0" fmla="*/ 628906 w 4731657"/>
              <a:gd name="connsiteY0" fmla="*/ 0 h 619478"/>
              <a:gd name="connsiteX1" fmla="*/ 4731657 w 4731657"/>
              <a:gd name="connsiteY1" fmla="*/ 0 h 619478"/>
              <a:gd name="connsiteX2" fmla="*/ 4731657 w 4731657"/>
              <a:gd name="connsiteY2" fmla="*/ 619478 h 619478"/>
              <a:gd name="connsiteX3" fmla="*/ 0 w 4731657"/>
              <a:gd name="connsiteY3" fmla="*/ 619478 h 61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657" h="619478">
                <a:moveTo>
                  <a:pt x="628906" y="0"/>
                </a:moveTo>
                <a:lnTo>
                  <a:pt x="4731657" y="0"/>
                </a:lnTo>
                <a:lnTo>
                  <a:pt x="4731657" y="619478"/>
                </a:lnTo>
                <a:lnTo>
                  <a:pt x="0" y="61947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7CB7C12-E723-406D-BB03-63F8671959DB}"/>
              </a:ext>
            </a:extLst>
          </p:cNvPr>
          <p:cNvSpPr/>
          <p:nvPr userDrawn="1"/>
        </p:nvSpPr>
        <p:spPr>
          <a:xfrm>
            <a:off x="7114287" y="1127676"/>
            <a:ext cx="5077715" cy="598406"/>
          </a:xfrm>
          <a:custGeom>
            <a:avLst/>
            <a:gdLst>
              <a:gd name="connsiteX0" fmla="*/ 628906 w 4731657"/>
              <a:gd name="connsiteY0" fmla="*/ 0 h 619478"/>
              <a:gd name="connsiteX1" fmla="*/ 4731657 w 4731657"/>
              <a:gd name="connsiteY1" fmla="*/ 0 h 619478"/>
              <a:gd name="connsiteX2" fmla="*/ 4731657 w 4731657"/>
              <a:gd name="connsiteY2" fmla="*/ 619478 h 619478"/>
              <a:gd name="connsiteX3" fmla="*/ 0 w 4731657"/>
              <a:gd name="connsiteY3" fmla="*/ 619478 h 61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657" h="619478">
                <a:moveTo>
                  <a:pt x="628906" y="0"/>
                </a:moveTo>
                <a:lnTo>
                  <a:pt x="4731657" y="0"/>
                </a:lnTo>
                <a:lnTo>
                  <a:pt x="4731657" y="619478"/>
                </a:lnTo>
                <a:lnTo>
                  <a:pt x="0" y="619478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9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56EB04D-2891-4396-952E-C3F80BA399EA}"/>
              </a:ext>
            </a:extLst>
          </p:cNvPr>
          <p:cNvSpPr/>
          <p:nvPr userDrawn="1"/>
        </p:nvSpPr>
        <p:spPr>
          <a:xfrm rot="10800000" flipV="1">
            <a:off x="0" y="1483661"/>
            <a:ext cx="6934200" cy="196062"/>
          </a:xfrm>
          <a:custGeom>
            <a:avLst/>
            <a:gdLst>
              <a:gd name="connsiteX0" fmla="*/ 6970875 w 6970875"/>
              <a:gd name="connsiteY0" fmla="*/ 0 h 196062"/>
              <a:gd name="connsiteX1" fmla="*/ 0 w 6970875"/>
              <a:gd name="connsiteY1" fmla="*/ 0 h 196062"/>
              <a:gd name="connsiteX2" fmla="*/ 221125 w 6970875"/>
              <a:gd name="connsiteY2" fmla="*/ 196062 h 196062"/>
              <a:gd name="connsiteX3" fmla="*/ 6970875 w 6970875"/>
              <a:gd name="connsiteY3" fmla="*/ 196062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0875" h="196062">
                <a:moveTo>
                  <a:pt x="6970875" y="0"/>
                </a:moveTo>
                <a:lnTo>
                  <a:pt x="0" y="0"/>
                </a:lnTo>
                <a:lnTo>
                  <a:pt x="221125" y="196062"/>
                </a:lnTo>
                <a:lnTo>
                  <a:pt x="6970875" y="19606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1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0EFECE8-689A-42AE-A322-12DA670C293B}"/>
              </a:ext>
            </a:extLst>
          </p:cNvPr>
          <p:cNvSpPr/>
          <p:nvPr userDrawn="1"/>
        </p:nvSpPr>
        <p:spPr>
          <a:xfrm>
            <a:off x="3543184" y="5656938"/>
            <a:ext cx="8648817" cy="196062"/>
          </a:xfrm>
          <a:custGeom>
            <a:avLst/>
            <a:gdLst>
              <a:gd name="connsiteX0" fmla="*/ 0 w 8648817"/>
              <a:gd name="connsiteY0" fmla="*/ 0 h 196062"/>
              <a:gd name="connsiteX1" fmla="*/ 8648817 w 8648817"/>
              <a:gd name="connsiteY1" fmla="*/ 0 h 196062"/>
              <a:gd name="connsiteX2" fmla="*/ 8648817 w 8648817"/>
              <a:gd name="connsiteY2" fmla="*/ 196062 h 196062"/>
              <a:gd name="connsiteX3" fmla="*/ 75123 w 8648817"/>
              <a:gd name="connsiteY3" fmla="*/ 196062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8817" h="196062">
                <a:moveTo>
                  <a:pt x="0" y="0"/>
                </a:moveTo>
                <a:lnTo>
                  <a:pt x="8648817" y="0"/>
                </a:lnTo>
                <a:lnTo>
                  <a:pt x="8648817" y="196062"/>
                </a:lnTo>
                <a:lnTo>
                  <a:pt x="75123" y="1960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EF48F8-C596-4320-8B43-9E91BE13D295}"/>
              </a:ext>
            </a:extLst>
          </p:cNvPr>
          <p:cNvSpPr/>
          <p:nvPr userDrawn="1"/>
        </p:nvSpPr>
        <p:spPr>
          <a:xfrm flipH="1">
            <a:off x="0" y="1616527"/>
            <a:ext cx="12192000" cy="4040412"/>
          </a:xfrm>
          <a:prstGeom prst="rect">
            <a:avLst/>
          </a:prstGeom>
          <a:blipFill>
            <a:blip r:embed="rId3"/>
            <a:srcRect/>
            <a:stretch>
              <a:fillRect t="-17442" b="-174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616527"/>
            <a:ext cx="12192000" cy="404041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5000"/>
                </a:schemeClr>
              </a:gs>
              <a:gs pos="100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89" y="1539906"/>
            <a:ext cx="8293608" cy="5159196"/>
          </a:xfrm>
          <a:prstGeom prst="rect">
            <a:avLst/>
          </a:prstGeom>
        </p:spPr>
      </p:pic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AF27B3B-732E-4696-AF19-0011AD4CE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095500"/>
            <a:ext cx="5613400" cy="10991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2F6154FC-ABF1-42C5-949B-54EBF6D1C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3292925"/>
            <a:ext cx="4643284" cy="7088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1274E40-B069-4A79-8415-A9FFE9B0D5E8}"/>
              </a:ext>
            </a:extLst>
          </p:cNvPr>
          <p:cNvSpPr/>
          <p:nvPr userDrawn="1"/>
        </p:nvSpPr>
        <p:spPr>
          <a:xfrm rot="10800000">
            <a:off x="-1" y="5656939"/>
            <a:ext cx="3557698" cy="196062"/>
          </a:xfrm>
          <a:custGeom>
            <a:avLst/>
            <a:gdLst>
              <a:gd name="connsiteX0" fmla="*/ 3557698 w 3557698"/>
              <a:gd name="connsiteY0" fmla="*/ 196062 h 196062"/>
              <a:gd name="connsiteX1" fmla="*/ 75123 w 3557698"/>
              <a:gd name="connsiteY1" fmla="*/ 196062 h 196062"/>
              <a:gd name="connsiteX2" fmla="*/ 0 w 3557698"/>
              <a:gd name="connsiteY2" fmla="*/ 0 h 196062"/>
              <a:gd name="connsiteX3" fmla="*/ 3557698 w 3557698"/>
              <a:gd name="connsiteY3" fmla="*/ 0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698" h="196062">
                <a:moveTo>
                  <a:pt x="3557698" y="196062"/>
                </a:moveTo>
                <a:lnTo>
                  <a:pt x="75123" y="196062"/>
                </a:lnTo>
                <a:lnTo>
                  <a:pt x="0" y="0"/>
                </a:lnTo>
                <a:lnTo>
                  <a:pt x="3557698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1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05B0FC-CA32-4077-8121-C822BC259624}"/>
              </a:ext>
            </a:extLst>
          </p:cNvPr>
          <p:cNvGrpSpPr/>
          <p:nvPr userDrawn="1"/>
        </p:nvGrpSpPr>
        <p:grpSpPr>
          <a:xfrm>
            <a:off x="457061" y="386597"/>
            <a:ext cx="1309032" cy="676946"/>
            <a:chOff x="3704566" y="-1631649"/>
            <a:chExt cx="1257954" cy="676946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4D8AA4B-A946-4CCA-B808-E58E195F7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7358" y="-1631649"/>
              <a:ext cx="151528" cy="424997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B1E3CE-F8A6-4B26-A360-9440875AF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9856" y="-1524952"/>
              <a:ext cx="130010" cy="318299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0CBB50DB-C7C5-428A-953D-C093FE1B3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5657" y="-1291831"/>
              <a:ext cx="85179" cy="85179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FCA2959-21E8-40AA-938C-A8ED4B80E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37102" y="-1631649"/>
              <a:ext cx="85179" cy="85179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FD6D31DF-6CAD-4A58-8CFA-6F76CD31B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7147" y="-1461292"/>
              <a:ext cx="274365" cy="85179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CDB2CFDE-3190-4AB0-9196-2D6CFEBCB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04566" y="-1120577"/>
              <a:ext cx="54694" cy="165874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9859F29E-1E6A-41A9-ABD1-0B37FB1639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04091" y="-1120577"/>
              <a:ext cx="54694" cy="165874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32E638C-B34C-4C81-A834-589E45505D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3532" y="-1056021"/>
              <a:ext cx="121940" cy="45727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ED507B1-5C4F-4606-BE3D-B798BCF43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4164" y="-1120577"/>
              <a:ext cx="138079" cy="164978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6B44228-C491-4110-A15C-E6BC7AADD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4036" y="-1120577"/>
              <a:ext cx="158701" cy="165874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077623CB-C9A9-458F-B306-54995BB9EB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6461" y="-1120577"/>
              <a:ext cx="153322" cy="165874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2DB9DB6B-36C3-4CCD-A63F-08A1398DE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17852" y="-1120577"/>
              <a:ext cx="218775" cy="165874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5AE152C5-9228-4EE1-A76F-B36ABAAC2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7038" y="-1120577"/>
              <a:ext cx="154218" cy="165874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4B8C3E14-D0C9-41B7-9157-0DF7E09CB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0433" y="-1047055"/>
              <a:ext cx="86972" cy="92352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93E2B98-F020-4ED9-B965-4784378E3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4706" y="-1120577"/>
              <a:ext cx="147045" cy="165874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4F4200F-6FB7-45AF-BA93-3B3270CB4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4441" y="-1120577"/>
              <a:ext cx="138079" cy="164978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F430401-44FA-4C12-9D57-35C6039A6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0" r="21079"/>
          <a:stretch/>
        </p:blipFill>
        <p:spPr>
          <a:xfrm>
            <a:off x="10741691" y="81435"/>
            <a:ext cx="1046899" cy="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709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3120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6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7A22D-A211-417A-BB27-F323B799F7BF}"/>
              </a:ext>
            </a:extLst>
          </p:cNvPr>
          <p:cNvGrpSpPr/>
          <p:nvPr userDrawn="1"/>
        </p:nvGrpSpPr>
        <p:grpSpPr>
          <a:xfrm flipV="1">
            <a:off x="11337399" y="5781657"/>
            <a:ext cx="473601" cy="45719"/>
            <a:chOff x="11107458" y="1311568"/>
            <a:chExt cx="703542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A0576-B8AC-4E9A-8CCA-A0DA901BF11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731FD1-31E5-4DB9-824B-4DC40AF1DD20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1505E-26D2-495C-8232-454787A7B7F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91D483DE-5DF3-4E5F-A1BC-1D3478D8C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973" y="4466331"/>
            <a:ext cx="6334027" cy="126857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85000"/>
              </a:lnSpc>
              <a:defRPr sz="3200" b="1">
                <a:solidFill>
                  <a:schemeClr val="bg1"/>
                </a:solidFill>
                <a:latin typeface="+mj-lt"/>
                <a:ea typeface="Roboto Lt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42059105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">
                <a:srgbClr val="161616">
                  <a:alpha val="90000"/>
                </a:srgbClr>
              </a:gs>
              <a:gs pos="55000">
                <a:srgbClr val="1C1C1C">
                  <a:alpha val="65000"/>
                </a:srgbClr>
              </a:gs>
              <a:gs pos="85000">
                <a:schemeClr val="bg1">
                  <a:lumMod val="50000"/>
                  <a:alpha val="6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E7C6CE-9352-4DDE-AC2B-13221A30F7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7202" y="0"/>
            <a:ext cx="11220007" cy="508000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96" y="1539906"/>
            <a:ext cx="8293608" cy="5159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D6FC5A-1A3D-4251-8EF0-0E7A59A0BBD1}"/>
              </a:ext>
            </a:extLst>
          </p:cNvPr>
          <p:cNvGrpSpPr/>
          <p:nvPr userDrawn="1"/>
        </p:nvGrpSpPr>
        <p:grpSpPr>
          <a:xfrm flipV="1">
            <a:off x="384048" y="3727269"/>
            <a:ext cx="473601" cy="45719"/>
            <a:chOff x="11107458" y="1311568"/>
            <a:chExt cx="703542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BA2F29-84D6-4CC9-85A1-14E0CB811C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3B6464-5814-4F09-BA85-068F853120B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89D514-6C3D-4AA8-803D-2C2530E6BFB1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BCE57CD-F7E3-4172-A9AA-1B9B421797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048" y="3976603"/>
            <a:ext cx="3657600" cy="10058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182880" indent="-182880" algn="l">
              <a:lnSpc>
                <a:spcPct val="100000"/>
              </a:lnSpc>
              <a:spcBef>
                <a:spcPts val="600"/>
              </a:spcBef>
              <a:buFontTx/>
              <a:buBlip>
                <a:blip r:embed="rId3"/>
              </a:buBlip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40940DDF-704A-4D13-A747-4E786FEE1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" y="2167297"/>
            <a:ext cx="502920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0266320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61616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itle 2">
            <a:extLst>
              <a:ext uri="{FF2B5EF4-FFF2-40B4-BE49-F238E27FC236}">
                <a16:creationId xmlns:a16="http://schemas.microsoft.com/office/drawing/2014/main" id="{537FA78C-E1C9-466B-92E8-C39A24120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250" y="4341414"/>
            <a:ext cx="6254750" cy="14173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48ABF5-9428-41E9-BEE3-DA42666B288B}"/>
              </a:ext>
            </a:extLst>
          </p:cNvPr>
          <p:cNvGrpSpPr/>
          <p:nvPr userDrawn="1"/>
        </p:nvGrpSpPr>
        <p:grpSpPr>
          <a:xfrm flipV="1">
            <a:off x="11337399" y="5901387"/>
            <a:ext cx="473601" cy="45719"/>
            <a:chOff x="11107458" y="1311568"/>
            <a:chExt cx="703542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8C8149-2A15-4710-87FA-5496DA4869B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72035F-605B-415C-9F2F-9686E32BE3C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F835C-6D76-4EE4-B50C-287DE40AF25B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964328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61616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85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itle 2">
            <a:extLst>
              <a:ext uri="{FF2B5EF4-FFF2-40B4-BE49-F238E27FC236}">
                <a16:creationId xmlns:a16="http://schemas.microsoft.com/office/drawing/2014/main" id="{706ABE21-4B45-4567-9093-7F46A6F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4870083"/>
            <a:ext cx="6400800" cy="45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9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D6ADD4-9D82-4280-B751-56A899F8E301}"/>
              </a:ext>
            </a:extLst>
          </p:cNvPr>
          <p:cNvGrpSpPr/>
          <p:nvPr userDrawn="1"/>
        </p:nvGrpSpPr>
        <p:grpSpPr>
          <a:xfrm flipV="1">
            <a:off x="11337399" y="5469936"/>
            <a:ext cx="473601" cy="45719"/>
            <a:chOff x="11107458" y="1311568"/>
            <a:chExt cx="703542" cy="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BDE176-DA5F-41C6-AEAB-06EE58DF3EFF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08DC04-3421-40BD-8B48-AB35186BA113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7C6F139-C838-43C0-8AC7-5E9790EA7EB6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B07A530-EF1D-4833-B7CC-335C429DF1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0201" y="5719270"/>
            <a:ext cx="6400800" cy="50292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609036" indent="0">
              <a:buNone/>
              <a:defRPr sz="1600"/>
            </a:lvl2pPr>
            <a:lvl3pPr marL="1218072" indent="0">
              <a:buNone/>
              <a:defRPr sz="1600"/>
            </a:lvl3pPr>
            <a:lvl4pPr marL="1827108" indent="0">
              <a:buNone/>
              <a:defRPr sz="1600"/>
            </a:lvl4pPr>
            <a:lvl5pPr marL="2436145" indent="0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034089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38797C2-3D0B-4765-9E6D-A627D5521789}"/>
              </a:ext>
            </a:extLst>
          </p:cNvPr>
          <p:cNvSpPr/>
          <p:nvPr userDrawn="1"/>
        </p:nvSpPr>
        <p:spPr>
          <a:xfrm flipH="1">
            <a:off x="0" y="1"/>
            <a:ext cx="12191999" cy="6857999"/>
          </a:xfrm>
          <a:prstGeom prst="rect">
            <a:avLst/>
          </a:prstGeom>
          <a:blipFill>
            <a:blip r:embed="rId2"/>
            <a:srcRect/>
            <a:stretch>
              <a:fillRect l="-12920" r="-129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65000">
                <a:schemeClr val="tx1">
                  <a:alpha val="9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659B5142-79F6-42CD-A3C6-26626542A312}"/>
              </a:ext>
            </a:extLst>
          </p:cNvPr>
          <p:cNvSpPr/>
          <p:nvPr userDrawn="1"/>
        </p:nvSpPr>
        <p:spPr bwMode="auto">
          <a:xfrm rot="10800000">
            <a:off x="245471" y="1"/>
            <a:ext cx="11946529" cy="5519770"/>
          </a:xfrm>
          <a:prstGeom prst="rtTriangle">
            <a:avLst/>
          </a:prstGeom>
          <a:gradFill>
            <a:gsLst>
              <a:gs pos="0">
                <a:srgbClr val="650F0F"/>
              </a:gs>
              <a:gs pos="100000">
                <a:srgbClr val="A81818">
                  <a:alpha val="5700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F6810DAF-91F3-4B8C-8FC0-1BC89FC1B9A1}"/>
              </a:ext>
            </a:extLst>
          </p:cNvPr>
          <p:cNvSpPr/>
          <p:nvPr userDrawn="1"/>
        </p:nvSpPr>
        <p:spPr bwMode="auto">
          <a:xfrm rot="10800000">
            <a:off x="997202" y="1"/>
            <a:ext cx="11194798" cy="5080001"/>
          </a:xfrm>
          <a:prstGeom prst="rtTriangle">
            <a:avLst/>
          </a:prstGeom>
          <a:gradFill flip="none" rotWithShape="1">
            <a:gsLst>
              <a:gs pos="0">
                <a:srgbClr val="161616"/>
              </a:gs>
              <a:gs pos="50000">
                <a:srgbClr val="1C1C1C"/>
              </a:gs>
              <a:gs pos="100000">
                <a:srgbClr val="4B4B4B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89" y="1539906"/>
            <a:ext cx="8293608" cy="5159196"/>
          </a:xfrm>
          <a:prstGeom prst="rect">
            <a:avLst/>
          </a:prstGeom>
        </p:spPr>
      </p:pic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6FB21AF4-D1AE-432E-9CE0-BE4AE0409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457450"/>
            <a:ext cx="5219700" cy="10991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AFADAA3-CCC0-4048-A574-F8C8E7DC6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3654875"/>
            <a:ext cx="4076700" cy="7088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92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4" descr="Image result for background design">
            <a:extLst>
              <a:ext uri="{FF2B5EF4-FFF2-40B4-BE49-F238E27FC236}">
                <a16:creationId xmlns:a16="http://schemas.microsoft.com/office/drawing/2014/main" id="{D9113E28-6E1F-4C6B-9235-448D1AAC7B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67525"/>
          </a:xfrm>
          <a:prstGeom prst="rect">
            <a:avLst/>
          </a:prstGeom>
          <a:solidFill>
            <a:schemeClr val="accent1"/>
          </a:solidFill>
          <a:extLst/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4A79FA8-F480-4783-9ED0-B3941FC5869A}"/>
              </a:ext>
            </a:extLst>
          </p:cNvPr>
          <p:cNvSpPr/>
          <p:nvPr userDrawn="1"/>
        </p:nvSpPr>
        <p:spPr>
          <a:xfrm>
            <a:off x="1" y="0"/>
            <a:ext cx="12191999" cy="68675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7E135C7-DEDA-4D12-8275-839B72694937}"/>
              </a:ext>
            </a:extLst>
          </p:cNvPr>
          <p:cNvSpPr/>
          <p:nvPr userDrawn="1"/>
        </p:nvSpPr>
        <p:spPr>
          <a:xfrm>
            <a:off x="6654800" y="1254431"/>
            <a:ext cx="5077715" cy="598406"/>
          </a:xfrm>
          <a:custGeom>
            <a:avLst/>
            <a:gdLst>
              <a:gd name="connsiteX0" fmla="*/ 628906 w 4731657"/>
              <a:gd name="connsiteY0" fmla="*/ 0 h 619478"/>
              <a:gd name="connsiteX1" fmla="*/ 4731657 w 4731657"/>
              <a:gd name="connsiteY1" fmla="*/ 0 h 619478"/>
              <a:gd name="connsiteX2" fmla="*/ 4731657 w 4731657"/>
              <a:gd name="connsiteY2" fmla="*/ 619478 h 619478"/>
              <a:gd name="connsiteX3" fmla="*/ 0 w 4731657"/>
              <a:gd name="connsiteY3" fmla="*/ 619478 h 61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657" h="619478">
                <a:moveTo>
                  <a:pt x="628906" y="0"/>
                </a:moveTo>
                <a:lnTo>
                  <a:pt x="4731657" y="0"/>
                </a:lnTo>
                <a:lnTo>
                  <a:pt x="4731657" y="619478"/>
                </a:lnTo>
                <a:lnTo>
                  <a:pt x="0" y="61947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7CB7C12-E723-406D-BB03-63F8671959DB}"/>
              </a:ext>
            </a:extLst>
          </p:cNvPr>
          <p:cNvSpPr/>
          <p:nvPr userDrawn="1"/>
        </p:nvSpPr>
        <p:spPr>
          <a:xfrm>
            <a:off x="7114287" y="1127676"/>
            <a:ext cx="5077715" cy="598406"/>
          </a:xfrm>
          <a:custGeom>
            <a:avLst/>
            <a:gdLst>
              <a:gd name="connsiteX0" fmla="*/ 628906 w 4731657"/>
              <a:gd name="connsiteY0" fmla="*/ 0 h 619478"/>
              <a:gd name="connsiteX1" fmla="*/ 4731657 w 4731657"/>
              <a:gd name="connsiteY1" fmla="*/ 0 h 619478"/>
              <a:gd name="connsiteX2" fmla="*/ 4731657 w 4731657"/>
              <a:gd name="connsiteY2" fmla="*/ 619478 h 619478"/>
              <a:gd name="connsiteX3" fmla="*/ 0 w 4731657"/>
              <a:gd name="connsiteY3" fmla="*/ 619478 h 61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657" h="619478">
                <a:moveTo>
                  <a:pt x="628906" y="0"/>
                </a:moveTo>
                <a:lnTo>
                  <a:pt x="4731657" y="0"/>
                </a:lnTo>
                <a:lnTo>
                  <a:pt x="4731657" y="619478"/>
                </a:lnTo>
                <a:lnTo>
                  <a:pt x="0" y="619478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79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56EB04D-2891-4396-952E-C3F80BA399EA}"/>
              </a:ext>
            </a:extLst>
          </p:cNvPr>
          <p:cNvSpPr/>
          <p:nvPr userDrawn="1"/>
        </p:nvSpPr>
        <p:spPr>
          <a:xfrm rot="10800000" flipV="1">
            <a:off x="0" y="1483661"/>
            <a:ext cx="6934200" cy="196062"/>
          </a:xfrm>
          <a:custGeom>
            <a:avLst/>
            <a:gdLst>
              <a:gd name="connsiteX0" fmla="*/ 6970875 w 6970875"/>
              <a:gd name="connsiteY0" fmla="*/ 0 h 196062"/>
              <a:gd name="connsiteX1" fmla="*/ 0 w 6970875"/>
              <a:gd name="connsiteY1" fmla="*/ 0 h 196062"/>
              <a:gd name="connsiteX2" fmla="*/ 221125 w 6970875"/>
              <a:gd name="connsiteY2" fmla="*/ 196062 h 196062"/>
              <a:gd name="connsiteX3" fmla="*/ 6970875 w 6970875"/>
              <a:gd name="connsiteY3" fmla="*/ 196062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70875" h="196062">
                <a:moveTo>
                  <a:pt x="6970875" y="0"/>
                </a:moveTo>
                <a:lnTo>
                  <a:pt x="0" y="0"/>
                </a:lnTo>
                <a:lnTo>
                  <a:pt x="221125" y="196062"/>
                </a:lnTo>
                <a:lnTo>
                  <a:pt x="6970875" y="196062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1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0EFECE8-689A-42AE-A322-12DA670C293B}"/>
              </a:ext>
            </a:extLst>
          </p:cNvPr>
          <p:cNvSpPr/>
          <p:nvPr userDrawn="1"/>
        </p:nvSpPr>
        <p:spPr>
          <a:xfrm>
            <a:off x="3543184" y="5656938"/>
            <a:ext cx="8648817" cy="196062"/>
          </a:xfrm>
          <a:custGeom>
            <a:avLst/>
            <a:gdLst>
              <a:gd name="connsiteX0" fmla="*/ 0 w 8648817"/>
              <a:gd name="connsiteY0" fmla="*/ 0 h 196062"/>
              <a:gd name="connsiteX1" fmla="*/ 8648817 w 8648817"/>
              <a:gd name="connsiteY1" fmla="*/ 0 h 196062"/>
              <a:gd name="connsiteX2" fmla="*/ 8648817 w 8648817"/>
              <a:gd name="connsiteY2" fmla="*/ 196062 h 196062"/>
              <a:gd name="connsiteX3" fmla="*/ 75123 w 8648817"/>
              <a:gd name="connsiteY3" fmla="*/ 196062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8817" h="196062">
                <a:moveTo>
                  <a:pt x="0" y="0"/>
                </a:moveTo>
                <a:lnTo>
                  <a:pt x="8648817" y="0"/>
                </a:lnTo>
                <a:lnTo>
                  <a:pt x="8648817" y="196062"/>
                </a:lnTo>
                <a:lnTo>
                  <a:pt x="75123" y="1960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EF48F8-C596-4320-8B43-9E91BE13D295}"/>
              </a:ext>
            </a:extLst>
          </p:cNvPr>
          <p:cNvSpPr/>
          <p:nvPr userDrawn="1"/>
        </p:nvSpPr>
        <p:spPr>
          <a:xfrm flipH="1">
            <a:off x="0" y="1616527"/>
            <a:ext cx="12192000" cy="4040412"/>
          </a:xfrm>
          <a:prstGeom prst="rect">
            <a:avLst/>
          </a:prstGeom>
          <a:blipFill>
            <a:blip r:embed="rId3"/>
            <a:srcRect/>
            <a:stretch>
              <a:fillRect t="-17442" b="-174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332CA5-49C2-4849-91B2-66636BD5439B}"/>
              </a:ext>
            </a:extLst>
          </p:cNvPr>
          <p:cNvSpPr/>
          <p:nvPr userDrawn="1"/>
        </p:nvSpPr>
        <p:spPr>
          <a:xfrm>
            <a:off x="0" y="1616527"/>
            <a:ext cx="12192000" cy="404041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95000"/>
                </a:schemeClr>
              </a:gs>
              <a:gs pos="100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08F346-4506-4CBB-B2C3-75CE1B1F53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89" y="1539906"/>
            <a:ext cx="8293608" cy="5159196"/>
          </a:xfrm>
          <a:prstGeom prst="rect">
            <a:avLst/>
          </a:prstGeom>
        </p:spPr>
      </p:pic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AF27B3B-732E-4696-AF19-0011AD4CE9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095500"/>
            <a:ext cx="5613400" cy="10991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2F6154FC-ABF1-42C5-949B-54EBF6D1CC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3292925"/>
            <a:ext cx="4643284" cy="7088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1274E40-B069-4A79-8415-A9FFE9B0D5E8}"/>
              </a:ext>
            </a:extLst>
          </p:cNvPr>
          <p:cNvSpPr/>
          <p:nvPr userDrawn="1"/>
        </p:nvSpPr>
        <p:spPr>
          <a:xfrm rot="10800000">
            <a:off x="-1" y="5656939"/>
            <a:ext cx="3557698" cy="196062"/>
          </a:xfrm>
          <a:custGeom>
            <a:avLst/>
            <a:gdLst>
              <a:gd name="connsiteX0" fmla="*/ 3557698 w 3557698"/>
              <a:gd name="connsiteY0" fmla="*/ 196062 h 196062"/>
              <a:gd name="connsiteX1" fmla="*/ 75123 w 3557698"/>
              <a:gd name="connsiteY1" fmla="*/ 196062 h 196062"/>
              <a:gd name="connsiteX2" fmla="*/ 0 w 3557698"/>
              <a:gd name="connsiteY2" fmla="*/ 0 h 196062"/>
              <a:gd name="connsiteX3" fmla="*/ 3557698 w 3557698"/>
              <a:gd name="connsiteY3" fmla="*/ 0 h 1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7698" h="196062">
                <a:moveTo>
                  <a:pt x="3557698" y="196062"/>
                </a:moveTo>
                <a:lnTo>
                  <a:pt x="75123" y="196062"/>
                </a:lnTo>
                <a:lnTo>
                  <a:pt x="0" y="0"/>
                </a:lnTo>
                <a:lnTo>
                  <a:pt x="3557698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91000">
                <a:schemeClr val="accent4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05B0FC-CA32-4077-8121-C822BC259624}"/>
              </a:ext>
            </a:extLst>
          </p:cNvPr>
          <p:cNvGrpSpPr/>
          <p:nvPr userDrawn="1"/>
        </p:nvGrpSpPr>
        <p:grpSpPr>
          <a:xfrm>
            <a:off x="457061" y="386597"/>
            <a:ext cx="1309032" cy="676946"/>
            <a:chOff x="3704566" y="-1631649"/>
            <a:chExt cx="1257954" cy="676946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4D8AA4B-A946-4CCA-B808-E58E195F7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7358" y="-1631649"/>
              <a:ext cx="151528" cy="424997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B1E3CE-F8A6-4B26-A360-9440875AF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9856" y="-1524952"/>
              <a:ext cx="130010" cy="318299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0CBB50DB-C7C5-428A-953D-C093FE1B31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5657" y="-1291831"/>
              <a:ext cx="85179" cy="85179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FCA2959-21E8-40AA-938C-A8ED4B80E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37102" y="-1631649"/>
              <a:ext cx="85179" cy="85179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FD6D31DF-6CAD-4A58-8CFA-6F76CD31B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7147" y="-1461292"/>
              <a:ext cx="274365" cy="85179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CDB2CFDE-3190-4AB0-9196-2D6CFEBCB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04566" y="-1120577"/>
              <a:ext cx="54694" cy="165874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9859F29E-1E6A-41A9-ABD1-0B37FB1639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04091" y="-1120577"/>
              <a:ext cx="54694" cy="165874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D32E638C-B34C-4C81-A834-589E45505D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3532" y="-1056021"/>
              <a:ext cx="121940" cy="45727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ED507B1-5C4F-4606-BE3D-B798BCF43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4164" y="-1120577"/>
              <a:ext cx="138079" cy="164978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E6B44228-C491-4110-A15C-E6BC7AADD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4036" y="-1120577"/>
              <a:ext cx="158701" cy="165874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077623CB-C9A9-458F-B306-54995BB9EB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6461" y="-1120577"/>
              <a:ext cx="153322" cy="165874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2DB9DB6B-36C3-4CCD-A63F-08A1398DE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17852" y="-1120577"/>
              <a:ext cx="218775" cy="165874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5AE152C5-9228-4EE1-A76F-B36ABAAC2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7038" y="-1120577"/>
              <a:ext cx="154218" cy="165874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4B8C3E14-D0C9-41B7-9157-0DF7E09CB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0433" y="-1047055"/>
              <a:ext cx="86972" cy="92352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93E2B98-F020-4ED9-B965-4784378E3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4706" y="-1120577"/>
              <a:ext cx="147045" cy="165874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4F4200F-6FB7-45AF-BA93-3B3270CB4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4441" y="-1120577"/>
              <a:ext cx="138079" cy="164978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F430401-44FA-4C12-9D57-35C6039A6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0" r="21079"/>
          <a:stretch/>
        </p:blipFill>
        <p:spPr>
          <a:xfrm>
            <a:off x="10741691" y="81435"/>
            <a:ext cx="1046899" cy="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757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pos="74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504764-F5DA-4DBB-9889-5B460ECDD084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4" t="-9134" r="-15517" b="-27779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7D4B33-5028-4FC1-86B6-F90169705892}"/>
              </a:ext>
            </a:extLst>
          </p:cNvPr>
          <p:cNvSpPr/>
          <p:nvPr userDrawn="1"/>
        </p:nvSpPr>
        <p:spPr bwMode="auto">
          <a:xfrm flipH="1">
            <a:off x="0" y="0"/>
            <a:ext cx="12192000" cy="6858000"/>
          </a:xfrm>
          <a:prstGeom prst="rect">
            <a:avLst/>
          </a:prstGeom>
          <a:solidFill>
            <a:srgbClr val="13120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7276D68-CACE-43AF-AD98-F554AD5E1286}"/>
              </a:ext>
            </a:extLst>
          </p:cNvPr>
          <p:cNvSpPr/>
          <p:nvPr userDrawn="1"/>
        </p:nvSpPr>
        <p:spPr bwMode="auto">
          <a:xfrm flipH="1">
            <a:off x="1105469" y="0"/>
            <a:ext cx="11086530" cy="6858000"/>
          </a:xfrm>
          <a:custGeom>
            <a:avLst/>
            <a:gdLst>
              <a:gd name="connsiteX0" fmla="*/ 2983846 w 11086530"/>
              <a:gd name="connsiteY0" fmla="*/ 0 h 6858000"/>
              <a:gd name="connsiteX1" fmla="*/ 0 w 11086530"/>
              <a:gd name="connsiteY1" fmla="*/ 0 h 6858000"/>
              <a:gd name="connsiteX2" fmla="*/ 0 w 11086530"/>
              <a:gd name="connsiteY2" fmla="*/ 6858000 h 6858000"/>
              <a:gd name="connsiteX3" fmla="*/ 11086530 w 110865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6530" h="6858000">
                <a:moveTo>
                  <a:pt x="2983846" y="0"/>
                </a:moveTo>
                <a:lnTo>
                  <a:pt x="0" y="0"/>
                </a:lnTo>
                <a:lnTo>
                  <a:pt x="0" y="6858000"/>
                </a:lnTo>
                <a:lnTo>
                  <a:pt x="1108653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6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FCD2B2-5DEC-45FB-9EEC-325E5BDB0858}"/>
              </a:ext>
            </a:extLst>
          </p:cNvPr>
          <p:cNvSpPr/>
          <p:nvPr userDrawn="1"/>
        </p:nvSpPr>
        <p:spPr bwMode="auto">
          <a:xfrm flipH="1">
            <a:off x="1625600" y="0"/>
            <a:ext cx="10566400" cy="6858001"/>
          </a:xfrm>
          <a:custGeom>
            <a:avLst/>
            <a:gdLst>
              <a:gd name="connsiteX0" fmla="*/ 1720112 w 10566400"/>
              <a:gd name="connsiteY0" fmla="*/ 0 h 6858001"/>
              <a:gd name="connsiteX1" fmla="*/ 0 w 10566400"/>
              <a:gd name="connsiteY1" fmla="*/ 0 h 6858001"/>
              <a:gd name="connsiteX2" fmla="*/ 0 w 10566400"/>
              <a:gd name="connsiteY2" fmla="*/ 6858001 h 6858001"/>
              <a:gd name="connsiteX3" fmla="*/ 10566400 w 105664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6400" h="6858001">
                <a:moveTo>
                  <a:pt x="1720112" y="0"/>
                </a:moveTo>
                <a:lnTo>
                  <a:pt x="0" y="0"/>
                </a:lnTo>
                <a:lnTo>
                  <a:pt x="0" y="6858001"/>
                </a:lnTo>
                <a:lnTo>
                  <a:pt x="10566400" y="6858001"/>
                </a:lnTo>
                <a:close/>
              </a:path>
            </a:pathLst>
          </a:custGeom>
          <a:gradFill flip="none" rotWithShape="1">
            <a:gsLst>
              <a:gs pos="50000">
                <a:srgbClr val="161616"/>
              </a:gs>
              <a:gs pos="0">
                <a:srgbClr val="161616"/>
              </a:gs>
              <a:gs pos="100000">
                <a:srgbClr val="4A4A4A"/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2904AE-BE5C-4645-84C2-BD6516E857A5}"/>
              </a:ext>
            </a:extLst>
          </p:cNvPr>
          <p:cNvCxnSpPr>
            <a:cxnSpLocks/>
            <a:stCxn id="16" idx="0"/>
          </p:cNvCxnSpPr>
          <p:nvPr userDrawn="1"/>
        </p:nvCxnSpPr>
        <p:spPr bwMode="auto">
          <a:xfrm flipH="1">
            <a:off x="1625600" y="0"/>
            <a:ext cx="8846288" cy="685800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chemeClr val="bg1">
                    <a:lumMod val="50000"/>
                    <a:alpha val="7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50000"/>
                    <a:alpha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C7A22D-A211-417A-BB27-F323B799F7BF}"/>
              </a:ext>
            </a:extLst>
          </p:cNvPr>
          <p:cNvGrpSpPr/>
          <p:nvPr userDrawn="1"/>
        </p:nvGrpSpPr>
        <p:grpSpPr>
          <a:xfrm flipV="1">
            <a:off x="11337399" y="5781657"/>
            <a:ext cx="473601" cy="45719"/>
            <a:chOff x="11107458" y="1311568"/>
            <a:chExt cx="703542" cy="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9A0576-B8AC-4E9A-8CCA-A0DA901BF11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703542" cy="0"/>
            </a:xfrm>
            <a:prstGeom prst="line">
              <a:avLst/>
            </a:prstGeom>
            <a:solidFill>
              <a:schemeClr val="accent1"/>
            </a:solidFill>
            <a:ln w="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731FD1-31E5-4DB9-824B-4DC40AF1DD20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666169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C1505E-26D2-495C-8232-454787A7B7F8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11107458" y="1311568"/>
              <a:ext cx="144831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91D483DE-5DF3-4E5F-A1BC-1D3478D8C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973" y="4466331"/>
            <a:ext cx="6334027" cy="126857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r">
              <a:lnSpc>
                <a:spcPct val="85000"/>
              </a:lnSpc>
              <a:defRPr sz="3200" b="1">
                <a:solidFill>
                  <a:schemeClr val="bg1"/>
                </a:solidFill>
                <a:latin typeface="+mj-lt"/>
                <a:ea typeface="Roboto Lt" pitchFamily="2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3204827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0E08-DF4C-4C1E-8865-DE00184B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421012"/>
            <a:ext cx="9784080" cy="392415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894226"/>
      </p:ext>
    </p:extLst>
  </p:cSld>
  <p:clrMapOvr>
    <a:masterClrMapping/>
  </p:clrMapOvr>
  <p:transition>
    <p:fade/>
  </p:transition>
  <p:hf hdr="0" ftr="0" dt="0"/>
  <p:extLst mod="1"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40">
          <p15:clr>
            <a:srgbClr val="FBAE40"/>
          </p15:clr>
        </p15:guide>
        <p15:guide id="3" pos="74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AFFF1AC-01E4-4B1D-8AC6-0ADB37FA4C0F}"/>
              </a:ext>
            </a:extLst>
          </p:cNvPr>
          <p:cNvGrpSpPr/>
          <p:nvPr userDrawn="1"/>
        </p:nvGrpSpPr>
        <p:grpSpPr>
          <a:xfrm>
            <a:off x="0" y="6618514"/>
            <a:ext cx="4020456" cy="239486"/>
            <a:chOff x="0" y="6674910"/>
            <a:chExt cx="4020456" cy="18309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D9316E-B72A-4697-BA8D-D2B108221258}"/>
                </a:ext>
              </a:extLst>
            </p:cNvPr>
            <p:cNvSpPr/>
            <p:nvPr userDrawn="1"/>
          </p:nvSpPr>
          <p:spPr>
            <a:xfrm flipH="1">
              <a:off x="362856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4C139EB-96CA-4061-8F01-266387DA6D37}"/>
                </a:ext>
              </a:extLst>
            </p:cNvPr>
            <p:cNvSpPr/>
            <p:nvPr userDrawn="1"/>
          </p:nvSpPr>
          <p:spPr>
            <a:xfrm flipH="1">
              <a:off x="0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B7F98B-0836-439E-8DDA-AE0C50CC3C5C}"/>
              </a:ext>
            </a:extLst>
          </p:cNvPr>
          <p:cNvGrpSpPr/>
          <p:nvPr userDrawn="1"/>
        </p:nvGrpSpPr>
        <p:grpSpPr>
          <a:xfrm flipH="1">
            <a:off x="8171544" y="6618514"/>
            <a:ext cx="4020456" cy="239486"/>
            <a:chOff x="0" y="6674910"/>
            <a:chExt cx="4020456" cy="18309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4B8837-E97A-4CC6-A724-7DD79F36FAA3}"/>
                </a:ext>
              </a:extLst>
            </p:cNvPr>
            <p:cNvSpPr/>
            <p:nvPr userDrawn="1"/>
          </p:nvSpPr>
          <p:spPr>
            <a:xfrm flipH="1">
              <a:off x="362856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8E67CB-4797-43F7-83AA-7F71691C4EBE}"/>
                </a:ext>
              </a:extLst>
            </p:cNvPr>
            <p:cNvSpPr/>
            <p:nvPr userDrawn="1"/>
          </p:nvSpPr>
          <p:spPr>
            <a:xfrm flipH="1">
              <a:off x="0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18A2C0-A0DF-483F-9878-E68754DD3876}"/>
              </a:ext>
            </a:extLst>
          </p:cNvPr>
          <p:cNvGrpSpPr/>
          <p:nvPr userDrawn="1"/>
        </p:nvGrpSpPr>
        <p:grpSpPr>
          <a:xfrm>
            <a:off x="10717" y="6618514"/>
            <a:ext cx="4020456" cy="239486"/>
            <a:chOff x="0" y="6674910"/>
            <a:chExt cx="4020456" cy="18309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DCBB4C-5A77-4483-892C-B86C86252B26}"/>
                </a:ext>
              </a:extLst>
            </p:cNvPr>
            <p:cNvSpPr/>
            <p:nvPr userDrawn="1"/>
          </p:nvSpPr>
          <p:spPr>
            <a:xfrm flipH="1">
              <a:off x="362856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FD1D86-9DF5-4C9C-B89C-18187B8C20D6}"/>
                </a:ext>
              </a:extLst>
            </p:cNvPr>
            <p:cNvSpPr/>
            <p:nvPr userDrawn="1"/>
          </p:nvSpPr>
          <p:spPr>
            <a:xfrm flipH="1">
              <a:off x="0" y="6674910"/>
              <a:ext cx="3657600" cy="183090"/>
            </a:xfrm>
            <a:custGeom>
              <a:avLst/>
              <a:gdLst>
                <a:gd name="connsiteX0" fmla="*/ 192422 w 4731657"/>
                <a:gd name="connsiteY0" fmla="*/ 0 h 183090"/>
                <a:gd name="connsiteX1" fmla="*/ 4731657 w 4731657"/>
                <a:gd name="connsiteY1" fmla="*/ 0 h 183090"/>
                <a:gd name="connsiteX2" fmla="*/ 4731657 w 4731657"/>
                <a:gd name="connsiteY2" fmla="*/ 183090 h 183090"/>
                <a:gd name="connsiteX3" fmla="*/ 0 w 4731657"/>
                <a:gd name="connsiteY3" fmla="*/ 183090 h 18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31657" h="183090">
                  <a:moveTo>
                    <a:pt x="192422" y="0"/>
                  </a:moveTo>
                  <a:lnTo>
                    <a:pt x="4731657" y="0"/>
                  </a:lnTo>
                  <a:lnTo>
                    <a:pt x="4731657" y="183090"/>
                  </a:lnTo>
                  <a:lnTo>
                    <a:pt x="0" y="1830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128998-AE82-43DB-BC7F-9A5E9606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28600"/>
            <a:ext cx="9784080" cy="77724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42B2C3-68BB-4985-A4BD-F55A59E46EE5}"/>
              </a:ext>
            </a:extLst>
          </p:cNvPr>
          <p:cNvSpPr txBox="1"/>
          <p:nvPr userDrawn="1"/>
        </p:nvSpPr>
        <p:spPr>
          <a:xfrm>
            <a:off x="380999" y="6661313"/>
            <a:ext cx="228600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fld id="{B7FCDB3E-357B-4870-9576-86DAF0C347DB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A7B441B-9124-4311-B7C8-1D66D9BAC634}"/>
              </a:ext>
            </a:extLst>
          </p:cNvPr>
          <p:cNvSpPr txBox="1">
            <a:spLocks/>
          </p:cNvSpPr>
          <p:nvPr userDrawn="1"/>
        </p:nvSpPr>
        <p:spPr>
          <a:xfrm>
            <a:off x="4031173" y="6661489"/>
            <a:ext cx="4129654" cy="1384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accent4"/>
                </a:solidFill>
              </a:rPr>
              <a:t>www.hexaware.com  | © Hexaware Technologies. All rights reserved.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23C80C-5860-475E-9666-D2640D6BF1F4}"/>
              </a:ext>
            </a:extLst>
          </p:cNvPr>
          <p:cNvGrpSpPr/>
          <p:nvPr userDrawn="1"/>
        </p:nvGrpSpPr>
        <p:grpSpPr>
          <a:xfrm>
            <a:off x="10329238" y="373960"/>
            <a:ext cx="1481762" cy="486521"/>
            <a:chOff x="10135830" y="3529327"/>
            <a:chExt cx="1481762" cy="486521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E276C3AF-0888-4914-B01E-C96F645A8D49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10977512" y="3606502"/>
              <a:ext cx="640080" cy="344448"/>
              <a:chOff x="301" y="1068"/>
              <a:chExt cx="1403" cy="755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29E7AFFC-D42A-4D39-AE31-F06A60CEC6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06" y="1068"/>
                <a:ext cx="169" cy="474"/>
              </a:xfrm>
              <a:custGeom>
                <a:avLst/>
                <a:gdLst>
                  <a:gd name="T0" fmla="*/ 368 w 507"/>
                  <a:gd name="T1" fmla="*/ 0 h 1423"/>
                  <a:gd name="T2" fmla="*/ 400 w 507"/>
                  <a:gd name="T3" fmla="*/ 4 h 1423"/>
                  <a:gd name="T4" fmla="*/ 429 w 507"/>
                  <a:gd name="T5" fmla="*/ 14 h 1423"/>
                  <a:gd name="T6" fmla="*/ 455 w 507"/>
                  <a:gd name="T7" fmla="*/ 31 h 1423"/>
                  <a:gd name="T8" fmla="*/ 476 w 507"/>
                  <a:gd name="T9" fmla="*/ 51 h 1423"/>
                  <a:gd name="T10" fmla="*/ 493 w 507"/>
                  <a:gd name="T11" fmla="*/ 77 h 1423"/>
                  <a:gd name="T12" fmla="*/ 503 w 507"/>
                  <a:gd name="T13" fmla="*/ 105 h 1423"/>
                  <a:gd name="T14" fmla="*/ 507 w 507"/>
                  <a:gd name="T15" fmla="*/ 136 h 1423"/>
                  <a:gd name="T16" fmla="*/ 504 w 507"/>
                  <a:gd name="T17" fmla="*/ 167 h 1423"/>
                  <a:gd name="T18" fmla="*/ 276 w 507"/>
                  <a:gd name="T19" fmla="*/ 1311 h 1423"/>
                  <a:gd name="T20" fmla="*/ 268 w 507"/>
                  <a:gd name="T21" fmla="*/ 1338 h 1423"/>
                  <a:gd name="T22" fmla="*/ 255 w 507"/>
                  <a:gd name="T23" fmla="*/ 1362 h 1423"/>
                  <a:gd name="T24" fmla="*/ 237 w 507"/>
                  <a:gd name="T25" fmla="*/ 1383 h 1423"/>
                  <a:gd name="T26" fmla="*/ 217 w 507"/>
                  <a:gd name="T27" fmla="*/ 1399 h 1423"/>
                  <a:gd name="T28" fmla="*/ 194 w 507"/>
                  <a:gd name="T29" fmla="*/ 1412 h 1423"/>
                  <a:gd name="T30" fmla="*/ 167 w 507"/>
                  <a:gd name="T31" fmla="*/ 1421 h 1423"/>
                  <a:gd name="T32" fmla="*/ 139 w 507"/>
                  <a:gd name="T33" fmla="*/ 1423 h 1423"/>
                  <a:gd name="T34" fmla="*/ 108 w 507"/>
                  <a:gd name="T35" fmla="*/ 1420 h 1423"/>
                  <a:gd name="T36" fmla="*/ 79 w 507"/>
                  <a:gd name="T37" fmla="*/ 1409 h 1423"/>
                  <a:gd name="T38" fmla="*/ 53 w 507"/>
                  <a:gd name="T39" fmla="*/ 1393 h 1423"/>
                  <a:gd name="T40" fmla="*/ 32 w 507"/>
                  <a:gd name="T41" fmla="*/ 1372 h 1423"/>
                  <a:gd name="T42" fmla="*/ 15 w 507"/>
                  <a:gd name="T43" fmla="*/ 1347 h 1423"/>
                  <a:gd name="T44" fmla="*/ 5 w 507"/>
                  <a:gd name="T45" fmla="*/ 1319 h 1423"/>
                  <a:gd name="T46" fmla="*/ 0 w 507"/>
                  <a:gd name="T47" fmla="*/ 1288 h 1423"/>
                  <a:gd name="T48" fmla="*/ 2 w 507"/>
                  <a:gd name="T49" fmla="*/ 1256 h 1423"/>
                  <a:gd name="T50" fmla="*/ 231 w 507"/>
                  <a:gd name="T51" fmla="*/ 113 h 1423"/>
                  <a:gd name="T52" fmla="*/ 240 w 507"/>
                  <a:gd name="T53" fmla="*/ 86 h 1423"/>
                  <a:gd name="T54" fmla="*/ 253 w 507"/>
                  <a:gd name="T55" fmla="*/ 61 h 1423"/>
                  <a:gd name="T56" fmla="*/ 269 w 507"/>
                  <a:gd name="T57" fmla="*/ 41 h 1423"/>
                  <a:gd name="T58" fmla="*/ 291 w 507"/>
                  <a:gd name="T59" fmla="*/ 24 h 1423"/>
                  <a:gd name="T60" fmla="*/ 314 w 507"/>
                  <a:gd name="T61" fmla="*/ 11 h 1423"/>
                  <a:gd name="T62" fmla="*/ 341 w 507"/>
                  <a:gd name="T63" fmla="*/ 3 h 1423"/>
                  <a:gd name="T64" fmla="*/ 368 w 507"/>
                  <a:gd name="T65" fmla="*/ 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7" h="1423">
                    <a:moveTo>
                      <a:pt x="368" y="0"/>
                    </a:moveTo>
                    <a:lnTo>
                      <a:pt x="400" y="4"/>
                    </a:lnTo>
                    <a:lnTo>
                      <a:pt x="429" y="14"/>
                    </a:lnTo>
                    <a:lnTo>
                      <a:pt x="455" y="31"/>
                    </a:lnTo>
                    <a:lnTo>
                      <a:pt x="476" y="51"/>
                    </a:lnTo>
                    <a:lnTo>
                      <a:pt x="493" y="77"/>
                    </a:lnTo>
                    <a:lnTo>
                      <a:pt x="503" y="105"/>
                    </a:lnTo>
                    <a:lnTo>
                      <a:pt x="507" y="136"/>
                    </a:lnTo>
                    <a:lnTo>
                      <a:pt x="504" y="167"/>
                    </a:lnTo>
                    <a:lnTo>
                      <a:pt x="276" y="1311"/>
                    </a:lnTo>
                    <a:lnTo>
                      <a:pt x="268" y="1338"/>
                    </a:lnTo>
                    <a:lnTo>
                      <a:pt x="255" y="1362"/>
                    </a:lnTo>
                    <a:lnTo>
                      <a:pt x="237" y="1383"/>
                    </a:lnTo>
                    <a:lnTo>
                      <a:pt x="217" y="1399"/>
                    </a:lnTo>
                    <a:lnTo>
                      <a:pt x="194" y="1412"/>
                    </a:lnTo>
                    <a:lnTo>
                      <a:pt x="167" y="1421"/>
                    </a:lnTo>
                    <a:lnTo>
                      <a:pt x="139" y="1423"/>
                    </a:lnTo>
                    <a:lnTo>
                      <a:pt x="108" y="1420"/>
                    </a:lnTo>
                    <a:lnTo>
                      <a:pt x="79" y="1409"/>
                    </a:lnTo>
                    <a:lnTo>
                      <a:pt x="53" y="1393"/>
                    </a:lnTo>
                    <a:lnTo>
                      <a:pt x="32" y="1372"/>
                    </a:lnTo>
                    <a:lnTo>
                      <a:pt x="15" y="1347"/>
                    </a:lnTo>
                    <a:lnTo>
                      <a:pt x="5" y="1319"/>
                    </a:lnTo>
                    <a:lnTo>
                      <a:pt x="0" y="1288"/>
                    </a:lnTo>
                    <a:lnTo>
                      <a:pt x="2" y="1256"/>
                    </a:lnTo>
                    <a:lnTo>
                      <a:pt x="231" y="113"/>
                    </a:lnTo>
                    <a:lnTo>
                      <a:pt x="240" y="86"/>
                    </a:lnTo>
                    <a:lnTo>
                      <a:pt x="253" y="61"/>
                    </a:lnTo>
                    <a:lnTo>
                      <a:pt x="269" y="41"/>
                    </a:lnTo>
                    <a:lnTo>
                      <a:pt x="291" y="24"/>
                    </a:lnTo>
                    <a:lnTo>
                      <a:pt x="314" y="11"/>
                    </a:lnTo>
                    <a:lnTo>
                      <a:pt x="341" y="3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0D4D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1BD83FF1-0D96-4C8F-8AD1-A846B59050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43" y="1187"/>
                <a:ext cx="145" cy="355"/>
              </a:xfrm>
              <a:custGeom>
                <a:avLst/>
                <a:gdLst>
                  <a:gd name="T0" fmla="*/ 297 w 436"/>
                  <a:gd name="T1" fmla="*/ 0 h 1067"/>
                  <a:gd name="T2" fmla="*/ 329 w 436"/>
                  <a:gd name="T3" fmla="*/ 3 h 1067"/>
                  <a:gd name="T4" fmla="*/ 358 w 436"/>
                  <a:gd name="T5" fmla="*/ 14 h 1067"/>
                  <a:gd name="T6" fmla="*/ 383 w 436"/>
                  <a:gd name="T7" fmla="*/ 30 h 1067"/>
                  <a:gd name="T8" fmla="*/ 404 w 436"/>
                  <a:gd name="T9" fmla="*/ 51 h 1067"/>
                  <a:gd name="T10" fmla="*/ 421 w 436"/>
                  <a:gd name="T11" fmla="*/ 76 h 1067"/>
                  <a:gd name="T12" fmla="*/ 432 w 436"/>
                  <a:gd name="T13" fmla="*/ 104 h 1067"/>
                  <a:gd name="T14" fmla="*/ 436 w 436"/>
                  <a:gd name="T15" fmla="*/ 135 h 1067"/>
                  <a:gd name="T16" fmla="*/ 433 w 436"/>
                  <a:gd name="T17" fmla="*/ 167 h 1067"/>
                  <a:gd name="T18" fmla="*/ 276 w 436"/>
                  <a:gd name="T19" fmla="*/ 955 h 1067"/>
                  <a:gd name="T20" fmla="*/ 267 w 436"/>
                  <a:gd name="T21" fmla="*/ 982 h 1067"/>
                  <a:gd name="T22" fmla="*/ 254 w 436"/>
                  <a:gd name="T23" fmla="*/ 1006 h 1067"/>
                  <a:gd name="T24" fmla="*/ 238 w 436"/>
                  <a:gd name="T25" fmla="*/ 1027 h 1067"/>
                  <a:gd name="T26" fmla="*/ 216 w 436"/>
                  <a:gd name="T27" fmla="*/ 1043 h 1067"/>
                  <a:gd name="T28" fmla="*/ 193 w 436"/>
                  <a:gd name="T29" fmla="*/ 1056 h 1067"/>
                  <a:gd name="T30" fmla="*/ 168 w 436"/>
                  <a:gd name="T31" fmla="*/ 1065 h 1067"/>
                  <a:gd name="T32" fmla="*/ 140 w 436"/>
                  <a:gd name="T33" fmla="*/ 1067 h 1067"/>
                  <a:gd name="T34" fmla="*/ 108 w 436"/>
                  <a:gd name="T35" fmla="*/ 1064 h 1067"/>
                  <a:gd name="T36" fmla="*/ 78 w 436"/>
                  <a:gd name="T37" fmla="*/ 1053 h 1067"/>
                  <a:gd name="T38" fmla="*/ 53 w 436"/>
                  <a:gd name="T39" fmla="*/ 1037 h 1067"/>
                  <a:gd name="T40" fmla="*/ 31 w 436"/>
                  <a:gd name="T41" fmla="*/ 1016 h 1067"/>
                  <a:gd name="T42" fmla="*/ 16 w 436"/>
                  <a:gd name="T43" fmla="*/ 991 h 1067"/>
                  <a:gd name="T44" fmla="*/ 4 w 436"/>
                  <a:gd name="T45" fmla="*/ 963 h 1067"/>
                  <a:gd name="T46" fmla="*/ 0 w 436"/>
                  <a:gd name="T47" fmla="*/ 932 h 1067"/>
                  <a:gd name="T48" fmla="*/ 3 w 436"/>
                  <a:gd name="T49" fmla="*/ 900 h 1067"/>
                  <a:gd name="T50" fmla="*/ 160 w 436"/>
                  <a:gd name="T51" fmla="*/ 112 h 1067"/>
                  <a:gd name="T52" fmla="*/ 168 w 436"/>
                  <a:gd name="T53" fmla="*/ 85 h 1067"/>
                  <a:gd name="T54" fmla="*/ 182 w 436"/>
                  <a:gd name="T55" fmla="*/ 61 h 1067"/>
                  <a:gd name="T56" fmla="*/ 198 w 436"/>
                  <a:gd name="T57" fmla="*/ 40 h 1067"/>
                  <a:gd name="T58" fmla="*/ 219 w 436"/>
                  <a:gd name="T59" fmla="*/ 24 h 1067"/>
                  <a:gd name="T60" fmla="*/ 243 w 436"/>
                  <a:gd name="T61" fmla="*/ 11 h 1067"/>
                  <a:gd name="T62" fmla="*/ 269 w 436"/>
                  <a:gd name="T63" fmla="*/ 3 h 1067"/>
                  <a:gd name="T64" fmla="*/ 297 w 436"/>
                  <a:gd name="T65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6" h="1067">
                    <a:moveTo>
                      <a:pt x="297" y="0"/>
                    </a:moveTo>
                    <a:lnTo>
                      <a:pt x="329" y="3"/>
                    </a:lnTo>
                    <a:lnTo>
                      <a:pt x="358" y="14"/>
                    </a:lnTo>
                    <a:lnTo>
                      <a:pt x="383" y="30"/>
                    </a:lnTo>
                    <a:lnTo>
                      <a:pt x="404" y="51"/>
                    </a:lnTo>
                    <a:lnTo>
                      <a:pt x="421" y="76"/>
                    </a:lnTo>
                    <a:lnTo>
                      <a:pt x="432" y="104"/>
                    </a:lnTo>
                    <a:lnTo>
                      <a:pt x="436" y="135"/>
                    </a:lnTo>
                    <a:lnTo>
                      <a:pt x="433" y="167"/>
                    </a:lnTo>
                    <a:lnTo>
                      <a:pt x="276" y="955"/>
                    </a:lnTo>
                    <a:lnTo>
                      <a:pt x="267" y="982"/>
                    </a:lnTo>
                    <a:lnTo>
                      <a:pt x="254" y="1006"/>
                    </a:lnTo>
                    <a:lnTo>
                      <a:pt x="238" y="1027"/>
                    </a:lnTo>
                    <a:lnTo>
                      <a:pt x="216" y="1043"/>
                    </a:lnTo>
                    <a:lnTo>
                      <a:pt x="193" y="1056"/>
                    </a:lnTo>
                    <a:lnTo>
                      <a:pt x="168" y="1065"/>
                    </a:lnTo>
                    <a:lnTo>
                      <a:pt x="140" y="1067"/>
                    </a:lnTo>
                    <a:lnTo>
                      <a:pt x="108" y="1064"/>
                    </a:lnTo>
                    <a:lnTo>
                      <a:pt x="78" y="1053"/>
                    </a:lnTo>
                    <a:lnTo>
                      <a:pt x="53" y="1037"/>
                    </a:lnTo>
                    <a:lnTo>
                      <a:pt x="31" y="1016"/>
                    </a:lnTo>
                    <a:lnTo>
                      <a:pt x="16" y="991"/>
                    </a:lnTo>
                    <a:lnTo>
                      <a:pt x="4" y="963"/>
                    </a:lnTo>
                    <a:lnTo>
                      <a:pt x="0" y="932"/>
                    </a:lnTo>
                    <a:lnTo>
                      <a:pt x="3" y="900"/>
                    </a:lnTo>
                    <a:lnTo>
                      <a:pt x="160" y="112"/>
                    </a:lnTo>
                    <a:lnTo>
                      <a:pt x="168" y="85"/>
                    </a:lnTo>
                    <a:lnTo>
                      <a:pt x="182" y="61"/>
                    </a:lnTo>
                    <a:lnTo>
                      <a:pt x="198" y="40"/>
                    </a:lnTo>
                    <a:lnTo>
                      <a:pt x="219" y="24"/>
                    </a:lnTo>
                    <a:lnTo>
                      <a:pt x="243" y="11"/>
                    </a:lnTo>
                    <a:lnTo>
                      <a:pt x="269" y="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D4D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FD20DAEA-C730-4733-B530-3209A79269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61" y="1447"/>
                <a:ext cx="95" cy="95"/>
              </a:xfrm>
              <a:custGeom>
                <a:avLst/>
                <a:gdLst>
                  <a:gd name="T0" fmla="*/ 143 w 285"/>
                  <a:gd name="T1" fmla="*/ 0 h 285"/>
                  <a:gd name="T2" fmla="*/ 175 w 285"/>
                  <a:gd name="T3" fmla="*/ 4 h 285"/>
                  <a:gd name="T4" fmla="*/ 206 w 285"/>
                  <a:gd name="T5" fmla="*/ 16 h 285"/>
                  <a:gd name="T6" fmla="*/ 232 w 285"/>
                  <a:gd name="T7" fmla="*/ 32 h 285"/>
                  <a:gd name="T8" fmla="*/ 255 w 285"/>
                  <a:gd name="T9" fmla="*/ 54 h 285"/>
                  <a:gd name="T10" fmla="*/ 271 w 285"/>
                  <a:gd name="T11" fmla="*/ 81 h 285"/>
                  <a:gd name="T12" fmla="*/ 281 w 285"/>
                  <a:gd name="T13" fmla="*/ 110 h 285"/>
                  <a:gd name="T14" fmla="*/ 285 w 285"/>
                  <a:gd name="T15" fmla="*/ 143 h 285"/>
                  <a:gd name="T16" fmla="*/ 281 w 285"/>
                  <a:gd name="T17" fmla="*/ 175 h 285"/>
                  <a:gd name="T18" fmla="*/ 271 w 285"/>
                  <a:gd name="T19" fmla="*/ 206 h 285"/>
                  <a:gd name="T20" fmla="*/ 255 w 285"/>
                  <a:gd name="T21" fmla="*/ 232 h 285"/>
                  <a:gd name="T22" fmla="*/ 232 w 285"/>
                  <a:gd name="T23" fmla="*/ 253 h 285"/>
                  <a:gd name="T24" fmla="*/ 206 w 285"/>
                  <a:gd name="T25" fmla="*/ 271 h 285"/>
                  <a:gd name="T26" fmla="*/ 175 w 285"/>
                  <a:gd name="T27" fmla="*/ 282 h 285"/>
                  <a:gd name="T28" fmla="*/ 143 w 285"/>
                  <a:gd name="T29" fmla="*/ 285 h 285"/>
                  <a:gd name="T30" fmla="*/ 110 w 285"/>
                  <a:gd name="T31" fmla="*/ 282 h 285"/>
                  <a:gd name="T32" fmla="*/ 81 w 285"/>
                  <a:gd name="T33" fmla="*/ 271 h 285"/>
                  <a:gd name="T34" fmla="*/ 54 w 285"/>
                  <a:gd name="T35" fmla="*/ 253 h 285"/>
                  <a:gd name="T36" fmla="*/ 32 w 285"/>
                  <a:gd name="T37" fmla="*/ 232 h 285"/>
                  <a:gd name="T38" fmla="*/ 16 w 285"/>
                  <a:gd name="T39" fmla="*/ 206 h 285"/>
                  <a:gd name="T40" fmla="*/ 4 w 285"/>
                  <a:gd name="T41" fmla="*/ 175 h 285"/>
                  <a:gd name="T42" fmla="*/ 0 w 285"/>
                  <a:gd name="T43" fmla="*/ 143 h 285"/>
                  <a:gd name="T44" fmla="*/ 4 w 285"/>
                  <a:gd name="T45" fmla="*/ 110 h 285"/>
                  <a:gd name="T46" fmla="*/ 16 w 285"/>
                  <a:gd name="T47" fmla="*/ 81 h 285"/>
                  <a:gd name="T48" fmla="*/ 32 w 285"/>
                  <a:gd name="T49" fmla="*/ 54 h 285"/>
                  <a:gd name="T50" fmla="*/ 54 w 285"/>
                  <a:gd name="T51" fmla="*/ 32 h 285"/>
                  <a:gd name="T52" fmla="*/ 81 w 285"/>
                  <a:gd name="T53" fmla="*/ 16 h 285"/>
                  <a:gd name="T54" fmla="*/ 110 w 285"/>
                  <a:gd name="T55" fmla="*/ 4 h 285"/>
                  <a:gd name="T56" fmla="*/ 143 w 285"/>
                  <a:gd name="T57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5" h="285">
                    <a:moveTo>
                      <a:pt x="143" y="0"/>
                    </a:moveTo>
                    <a:lnTo>
                      <a:pt x="175" y="4"/>
                    </a:lnTo>
                    <a:lnTo>
                      <a:pt x="206" y="16"/>
                    </a:lnTo>
                    <a:lnTo>
                      <a:pt x="232" y="32"/>
                    </a:lnTo>
                    <a:lnTo>
                      <a:pt x="255" y="54"/>
                    </a:lnTo>
                    <a:lnTo>
                      <a:pt x="271" y="81"/>
                    </a:lnTo>
                    <a:lnTo>
                      <a:pt x="281" y="110"/>
                    </a:lnTo>
                    <a:lnTo>
                      <a:pt x="285" y="143"/>
                    </a:lnTo>
                    <a:lnTo>
                      <a:pt x="281" y="175"/>
                    </a:lnTo>
                    <a:lnTo>
                      <a:pt x="271" y="206"/>
                    </a:lnTo>
                    <a:lnTo>
                      <a:pt x="255" y="232"/>
                    </a:lnTo>
                    <a:lnTo>
                      <a:pt x="232" y="253"/>
                    </a:lnTo>
                    <a:lnTo>
                      <a:pt x="206" y="271"/>
                    </a:lnTo>
                    <a:lnTo>
                      <a:pt x="175" y="282"/>
                    </a:lnTo>
                    <a:lnTo>
                      <a:pt x="143" y="285"/>
                    </a:lnTo>
                    <a:lnTo>
                      <a:pt x="110" y="282"/>
                    </a:lnTo>
                    <a:lnTo>
                      <a:pt x="81" y="271"/>
                    </a:lnTo>
                    <a:lnTo>
                      <a:pt x="54" y="253"/>
                    </a:lnTo>
                    <a:lnTo>
                      <a:pt x="32" y="232"/>
                    </a:lnTo>
                    <a:lnTo>
                      <a:pt x="16" y="206"/>
                    </a:lnTo>
                    <a:lnTo>
                      <a:pt x="4" y="175"/>
                    </a:lnTo>
                    <a:lnTo>
                      <a:pt x="0" y="143"/>
                    </a:lnTo>
                    <a:lnTo>
                      <a:pt x="4" y="110"/>
                    </a:lnTo>
                    <a:lnTo>
                      <a:pt x="16" y="81"/>
                    </a:lnTo>
                    <a:lnTo>
                      <a:pt x="32" y="54"/>
                    </a:lnTo>
                    <a:lnTo>
                      <a:pt x="54" y="32"/>
                    </a:lnTo>
                    <a:lnTo>
                      <a:pt x="81" y="16"/>
                    </a:lnTo>
                    <a:lnTo>
                      <a:pt x="110" y="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FFB00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7701FC94-F4A7-4AAB-BFF6-B4BAB501A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8" y="1068"/>
                <a:ext cx="95" cy="95"/>
              </a:xfrm>
              <a:custGeom>
                <a:avLst/>
                <a:gdLst>
                  <a:gd name="T0" fmla="*/ 143 w 285"/>
                  <a:gd name="T1" fmla="*/ 0 h 284"/>
                  <a:gd name="T2" fmla="*/ 175 w 285"/>
                  <a:gd name="T3" fmla="*/ 4 h 284"/>
                  <a:gd name="T4" fmla="*/ 206 w 285"/>
                  <a:gd name="T5" fmla="*/ 14 h 284"/>
                  <a:gd name="T6" fmla="*/ 231 w 285"/>
                  <a:gd name="T7" fmla="*/ 31 h 284"/>
                  <a:gd name="T8" fmla="*/ 254 w 285"/>
                  <a:gd name="T9" fmla="*/ 53 h 284"/>
                  <a:gd name="T10" fmla="*/ 271 w 285"/>
                  <a:gd name="T11" fmla="*/ 80 h 284"/>
                  <a:gd name="T12" fmla="*/ 281 w 285"/>
                  <a:gd name="T13" fmla="*/ 109 h 284"/>
                  <a:gd name="T14" fmla="*/ 285 w 285"/>
                  <a:gd name="T15" fmla="*/ 142 h 284"/>
                  <a:gd name="T16" fmla="*/ 281 w 285"/>
                  <a:gd name="T17" fmla="*/ 174 h 284"/>
                  <a:gd name="T18" fmla="*/ 271 w 285"/>
                  <a:gd name="T19" fmla="*/ 205 h 284"/>
                  <a:gd name="T20" fmla="*/ 254 w 285"/>
                  <a:gd name="T21" fmla="*/ 230 h 284"/>
                  <a:gd name="T22" fmla="*/ 231 w 285"/>
                  <a:gd name="T23" fmla="*/ 253 h 284"/>
                  <a:gd name="T24" fmla="*/ 206 w 285"/>
                  <a:gd name="T25" fmla="*/ 270 h 284"/>
                  <a:gd name="T26" fmla="*/ 175 w 285"/>
                  <a:gd name="T27" fmla="*/ 280 h 284"/>
                  <a:gd name="T28" fmla="*/ 143 w 285"/>
                  <a:gd name="T29" fmla="*/ 284 h 284"/>
                  <a:gd name="T30" fmla="*/ 110 w 285"/>
                  <a:gd name="T31" fmla="*/ 280 h 284"/>
                  <a:gd name="T32" fmla="*/ 81 w 285"/>
                  <a:gd name="T33" fmla="*/ 270 h 284"/>
                  <a:gd name="T34" fmla="*/ 54 w 285"/>
                  <a:gd name="T35" fmla="*/ 253 h 284"/>
                  <a:gd name="T36" fmla="*/ 32 w 285"/>
                  <a:gd name="T37" fmla="*/ 230 h 284"/>
                  <a:gd name="T38" fmla="*/ 15 w 285"/>
                  <a:gd name="T39" fmla="*/ 205 h 284"/>
                  <a:gd name="T40" fmla="*/ 4 w 285"/>
                  <a:gd name="T41" fmla="*/ 174 h 284"/>
                  <a:gd name="T42" fmla="*/ 0 w 285"/>
                  <a:gd name="T43" fmla="*/ 142 h 284"/>
                  <a:gd name="T44" fmla="*/ 4 w 285"/>
                  <a:gd name="T45" fmla="*/ 109 h 284"/>
                  <a:gd name="T46" fmla="*/ 15 w 285"/>
                  <a:gd name="T47" fmla="*/ 80 h 284"/>
                  <a:gd name="T48" fmla="*/ 32 w 285"/>
                  <a:gd name="T49" fmla="*/ 53 h 284"/>
                  <a:gd name="T50" fmla="*/ 54 w 285"/>
                  <a:gd name="T51" fmla="*/ 31 h 284"/>
                  <a:gd name="T52" fmla="*/ 81 w 285"/>
                  <a:gd name="T53" fmla="*/ 14 h 284"/>
                  <a:gd name="T54" fmla="*/ 110 w 285"/>
                  <a:gd name="T55" fmla="*/ 4 h 284"/>
                  <a:gd name="T56" fmla="*/ 143 w 285"/>
                  <a:gd name="T57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5" h="284">
                    <a:moveTo>
                      <a:pt x="143" y="0"/>
                    </a:moveTo>
                    <a:lnTo>
                      <a:pt x="175" y="4"/>
                    </a:lnTo>
                    <a:lnTo>
                      <a:pt x="206" y="14"/>
                    </a:lnTo>
                    <a:lnTo>
                      <a:pt x="231" y="31"/>
                    </a:lnTo>
                    <a:lnTo>
                      <a:pt x="254" y="53"/>
                    </a:lnTo>
                    <a:lnTo>
                      <a:pt x="271" y="80"/>
                    </a:lnTo>
                    <a:lnTo>
                      <a:pt x="281" y="109"/>
                    </a:lnTo>
                    <a:lnTo>
                      <a:pt x="285" y="142"/>
                    </a:lnTo>
                    <a:lnTo>
                      <a:pt x="281" y="174"/>
                    </a:lnTo>
                    <a:lnTo>
                      <a:pt x="271" y="205"/>
                    </a:lnTo>
                    <a:lnTo>
                      <a:pt x="254" y="230"/>
                    </a:lnTo>
                    <a:lnTo>
                      <a:pt x="231" y="253"/>
                    </a:lnTo>
                    <a:lnTo>
                      <a:pt x="206" y="270"/>
                    </a:lnTo>
                    <a:lnTo>
                      <a:pt x="175" y="280"/>
                    </a:lnTo>
                    <a:lnTo>
                      <a:pt x="143" y="284"/>
                    </a:lnTo>
                    <a:lnTo>
                      <a:pt x="110" y="280"/>
                    </a:lnTo>
                    <a:lnTo>
                      <a:pt x="81" y="270"/>
                    </a:lnTo>
                    <a:lnTo>
                      <a:pt x="54" y="253"/>
                    </a:lnTo>
                    <a:lnTo>
                      <a:pt x="32" y="230"/>
                    </a:lnTo>
                    <a:lnTo>
                      <a:pt x="15" y="205"/>
                    </a:lnTo>
                    <a:lnTo>
                      <a:pt x="4" y="174"/>
                    </a:lnTo>
                    <a:lnTo>
                      <a:pt x="0" y="142"/>
                    </a:lnTo>
                    <a:lnTo>
                      <a:pt x="4" y="109"/>
                    </a:lnTo>
                    <a:lnTo>
                      <a:pt x="15" y="80"/>
                    </a:lnTo>
                    <a:lnTo>
                      <a:pt x="32" y="53"/>
                    </a:lnTo>
                    <a:lnTo>
                      <a:pt x="54" y="31"/>
                    </a:lnTo>
                    <a:lnTo>
                      <a:pt x="81" y="14"/>
                    </a:lnTo>
                    <a:lnTo>
                      <a:pt x="110" y="4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FB09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0388073-CA72-4D0C-9A52-027CC1F269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50" y="1258"/>
                <a:ext cx="306" cy="95"/>
              </a:xfrm>
              <a:custGeom>
                <a:avLst/>
                <a:gdLst>
                  <a:gd name="T0" fmla="*/ 137 w 917"/>
                  <a:gd name="T1" fmla="*/ 0 h 285"/>
                  <a:gd name="T2" fmla="*/ 776 w 917"/>
                  <a:gd name="T3" fmla="*/ 0 h 285"/>
                  <a:gd name="T4" fmla="*/ 808 w 917"/>
                  <a:gd name="T5" fmla="*/ 4 h 285"/>
                  <a:gd name="T6" fmla="*/ 837 w 917"/>
                  <a:gd name="T7" fmla="*/ 14 h 285"/>
                  <a:gd name="T8" fmla="*/ 863 w 917"/>
                  <a:gd name="T9" fmla="*/ 31 h 285"/>
                  <a:gd name="T10" fmla="*/ 885 w 917"/>
                  <a:gd name="T11" fmla="*/ 51 h 285"/>
                  <a:gd name="T12" fmla="*/ 901 w 917"/>
                  <a:gd name="T13" fmla="*/ 77 h 285"/>
                  <a:gd name="T14" fmla="*/ 911 w 917"/>
                  <a:gd name="T15" fmla="*/ 105 h 285"/>
                  <a:gd name="T16" fmla="*/ 917 w 917"/>
                  <a:gd name="T17" fmla="*/ 136 h 285"/>
                  <a:gd name="T18" fmla="*/ 913 w 917"/>
                  <a:gd name="T19" fmla="*/ 168 h 285"/>
                  <a:gd name="T20" fmla="*/ 913 w 917"/>
                  <a:gd name="T21" fmla="*/ 173 h 285"/>
                  <a:gd name="T22" fmla="*/ 904 w 917"/>
                  <a:gd name="T23" fmla="*/ 200 h 285"/>
                  <a:gd name="T24" fmla="*/ 891 w 917"/>
                  <a:gd name="T25" fmla="*/ 224 h 285"/>
                  <a:gd name="T26" fmla="*/ 874 w 917"/>
                  <a:gd name="T27" fmla="*/ 244 h 285"/>
                  <a:gd name="T28" fmla="*/ 853 w 917"/>
                  <a:gd name="T29" fmla="*/ 261 h 285"/>
                  <a:gd name="T30" fmla="*/ 830 w 917"/>
                  <a:gd name="T31" fmla="*/ 274 h 285"/>
                  <a:gd name="T32" fmla="*/ 803 w 917"/>
                  <a:gd name="T33" fmla="*/ 283 h 285"/>
                  <a:gd name="T34" fmla="*/ 776 w 917"/>
                  <a:gd name="T35" fmla="*/ 285 h 285"/>
                  <a:gd name="T36" fmla="*/ 136 w 917"/>
                  <a:gd name="T37" fmla="*/ 285 h 285"/>
                  <a:gd name="T38" fmla="*/ 104 w 917"/>
                  <a:gd name="T39" fmla="*/ 281 h 285"/>
                  <a:gd name="T40" fmla="*/ 75 w 917"/>
                  <a:gd name="T41" fmla="*/ 271 h 285"/>
                  <a:gd name="T42" fmla="*/ 49 w 917"/>
                  <a:gd name="T43" fmla="*/ 255 h 285"/>
                  <a:gd name="T44" fmla="*/ 29 w 917"/>
                  <a:gd name="T45" fmla="*/ 234 h 285"/>
                  <a:gd name="T46" fmla="*/ 12 w 917"/>
                  <a:gd name="T47" fmla="*/ 209 h 285"/>
                  <a:gd name="T48" fmla="*/ 1 w 917"/>
                  <a:gd name="T49" fmla="*/ 180 h 285"/>
                  <a:gd name="T50" fmla="*/ 0 w 917"/>
                  <a:gd name="T51" fmla="*/ 169 h 285"/>
                  <a:gd name="T52" fmla="*/ 0 w 917"/>
                  <a:gd name="T53" fmla="*/ 118 h 285"/>
                  <a:gd name="T54" fmla="*/ 1 w 917"/>
                  <a:gd name="T55" fmla="*/ 113 h 285"/>
                  <a:gd name="T56" fmla="*/ 8 w 917"/>
                  <a:gd name="T57" fmla="*/ 86 h 285"/>
                  <a:gd name="T58" fmla="*/ 21 w 917"/>
                  <a:gd name="T59" fmla="*/ 61 h 285"/>
                  <a:gd name="T60" fmla="*/ 39 w 917"/>
                  <a:gd name="T61" fmla="*/ 41 h 285"/>
                  <a:gd name="T62" fmla="*/ 60 w 917"/>
                  <a:gd name="T63" fmla="*/ 24 h 285"/>
                  <a:gd name="T64" fmla="*/ 84 w 917"/>
                  <a:gd name="T65" fmla="*/ 12 h 285"/>
                  <a:gd name="T66" fmla="*/ 109 w 917"/>
                  <a:gd name="T67" fmla="*/ 3 h 285"/>
                  <a:gd name="T68" fmla="*/ 137 w 917"/>
                  <a:gd name="T69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7" h="285">
                    <a:moveTo>
                      <a:pt x="137" y="0"/>
                    </a:moveTo>
                    <a:lnTo>
                      <a:pt x="776" y="0"/>
                    </a:lnTo>
                    <a:lnTo>
                      <a:pt x="808" y="4"/>
                    </a:lnTo>
                    <a:lnTo>
                      <a:pt x="837" y="14"/>
                    </a:lnTo>
                    <a:lnTo>
                      <a:pt x="863" y="31"/>
                    </a:lnTo>
                    <a:lnTo>
                      <a:pt x="885" y="51"/>
                    </a:lnTo>
                    <a:lnTo>
                      <a:pt x="901" y="77"/>
                    </a:lnTo>
                    <a:lnTo>
                      <a:pt x="911" y="105"/>
                    </a:lnTo>
                    <a:lnTo>
                      <a:pt x="917" y="136"/>
                    </a:lnTo>
                    <a:lnTo>
                      <a:pt x="913" y="168"/>
                    </a:lnTo>
                    <a:lnTo>
                      <a:pt x="913" y="173"/>
                    </a:lnTo>
                    <a:lnTo>
                      <a:pt x="904" y="200"/>
                    </a:lnTo>
                    <a:lnTo>
                      <a:pt x="891" y="224"/>
                    </a:lnTo>
                    <a:lnTo>
                      <a:pt x="874" y="244"/>
                    </a:lnTo>
                    <a:lnTo>
                      <a:pt x="853" y="261"/>
                    </a:lnTo>
                    <a:lnTo>
                      <a:pt x="830" y="274"/>
                    </a:lnTo>
                    <a:lnTo>
                      <a:pt x="803" y="283"/>
                    </a:lnTo>
                    <a:lnTo>
                      <a:pt x="776" y="285"/>
                    </a:lnTo>
                    <a:lnTo>
                      <a:pt x="136" y="285"/>
                    </a:lnTo>
                    <a:lnTo>
                      <a:pt x="104" y="281"/>
                    </a:lnTo>
                    <a:lnTo>
                      <a:pt x="75" y="271"/>
                    </a:lnTo>
                    <a:lnTo>
                      <a:pt x="49" y="255"/>
                    </a:lnTo>
                    <a:lnTo>
                      <a:pt x="29" y="234"/>
                    </a:lnTo>
                    <a:lnTo>
                      <a:pt x="12" y="209"/>
                    </a:lnTo>
                    <a:lnTo>
                      <a:pt x="1" y="180"/>
                    </a:lnTo>
                    <a:lnTo>
                      <a:pt x="0" y="169"/>
                    </a:lnTo>
                    <a:lnTo>
                      <a:pt x="0" y="118"/>
                    </a:lnTo>
                    <a:lnTo>
                      <a:pt x="1" y="113"/>
                    </a:lnTo>
                    <a:lnTo>
                      <a:pt x="8" y="86"/>
                    </a:lnTo>
                    <a:lnTo>
                      <a:pt x="21" y="61"/>
                    </a:lnTo>
                    <a:lnTo>
                      <a:pt x="39" y="41"/>
                    </a:lnTo>
                    <a:lnTo>
                      <a:pt x="60" y="24"/>
                    </a:lnTo>
                    <a:lnTo>
                      <a:pt x="84" y="12"/>
                    </a:lnTo>
                    <a:lnTo>
                      <a:pt x="109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FB09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CDAB6545-FB80-4522-8CB2-D196CF751D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1" y="1638"/>
                <a:ext cx="61" cy="185"/>
              </a:xfrm>
              <a:custGeom>
                <a:avLst/>
                <a:gdLst>
                  <a:gd name="T0" fmla="*/ 130 w 183"/>
                  <a:gd name="T1" fmla="*/ 0 h 555"/>
                  <a:gd name="T2" fmla="*/ 146 w 183"/>
                  <a:gd name="T3" fmla="*/ 1 h 555"/>
                  <a:gd name="T4" fmla="*/ 160 w 183"/>
                  <a:gd name="T5" fmla="*/ 7 h 555"/>
                  <a:gd name="T6" fmla="*/ 171 w 183"/>
                  <a:gd name="T7" fmla="*/ 18 h 555"/>
                  <a:gd name="T8" fmla="*/ 179 w 183"/>
                  <a:gd name="T9" fmla="*/ 30 h 555"/>
                  <a:gd name="T10" fmla="*/ 183 w 183"/>
                  <a:gd name="T11" fmla="*/ 44 h 555"/>
                  <a:gd name="T12" fmla="*/ 183 w 183"/>
                  <a:gd name="T13" fmla="*/ 60 h 555"/>
                  <a:gd name="T14" fmla="*/ 121 w 183"/>
                  <a:gd name="T15" fmla="*/ 496 h 555"/>
                  <a:gd name="T16" fmla="*/ 118 w 183"/>
                  <a:gd name="T17" fmla="*/ 513 h 555"/>
                  <a:gd name="T18" fmla="*/ 109 w 183"/>
                  <a:gd name="T19" fmla="*/ 527 h 555"/>
                  <a:gd name="T20" fmla="*/ 97 w 183"/>
                  <a:gd name="T21" fmla="*/ 539 h 555"/>
                  <a:gd name="T22" fmla="*/ 80 w 183"/>
                  <a:gd name="T23" fmla="*/ 550 h 555"/>
                  <a:gd name="T24" fmla="*/ 61 w 183"/>
                  <a:gd name="T25" fmla="*/ 555 h 555"/>
                  <a:gd name="T26" fmla="*/ 43 w 183"/>
                  <a:gd name="T27" fmla="*/ 555 h 555"/>
                  <a:gd name="T28" fmla="*/ 26 w 183"/>
                  <a:gd name="T29" fmla="*/ 550 h 555"/>
                  <a:gd name="T30" fmla="*/ 13 w 183"/>
                  <a:gd name="T31" fmla="*/ 538 h 555"/>
                  <a:gd name="T32" fmla="*/ 4 w 183"/>
                  <a:gd name="T33" fmla="*/ 527 h 555"/>
                  <a:gd name="T34" fmla="*/ 0 w 183"/>
                  <a:gd name="T35" fmla="*/ 511 h 555"/>
                  <a:gd name="T36" fmla="*/ 1 w 183"/>
                  <a:gd name="T37" fmla="*/ 496 h 555"/>
                  <a:gd name="T38" fmla="*/ 61 w 183"/>
                  <a:gd name="T39" fmla="*/ 60 h 555"/>
                  <a:gd name="T40" fmla="*/ 66 w 183"/>
                  <a:gd name="T41" fmla="*/ 44 h 555"/>
                  <a:gd name="T42" fmla="*/ 74 w 183"/>
                  <a:gd name="T43" fmla="*/ 30 h 555"/>
                  <a:gd name="T44" fmla="*/ 84 w 183"/>
                  <a:gd name="T45" fmla="*/ 18 h 555"/>
                  <a:gd name="T46" fmla="*/ 98 w 183"/>
                  <a:gd name="T47" fmla="*/ 7 h 555"/>
                  <a:gd name="T48" fmla="*/ 115 w 183"/>
                  <a:gd name="T49" fmla="*/ 2 h 555"/>
                  <a:gd name="T50" fmla="*/ 130 w 183"/>
                  <a:gd name="T51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555">
                    <a:moveTo>
                      <a:pt x="130" y="0"/>
                    </a:moveTo>
                    <a:lnTo>
                      <a:pt x="146" y="1"/>
                    </a:lnTo>
                    <a:lnTo>
                      <a:pt x="160" y="7"/>
                    </a:lnTo>
                    <a:lnTo>
                      <a:pt x="171" y="18"/>
                    </a:lnTo>
                    <a:lnTo>
                      <a:pt x="179" y="30"/>
                    </a:lnTo>
                    <a:lnTo>
                      <a:pt x="183" y="44"/>
                    </a:lnTo>
                    <a:lnTo>
                      <a:pt x="183" y="60"/>
                    </a:lnTo>
                    <a:lnTo>
                      <a:pt x="121" y="496"/>
                    </a:lnTo>
                    <a:lnTo>
                      <a:pt x="118" y="513"/>
                    </a:lnTo>
                    <a:lnTo>
                      <a:pt x="109" y="527"/>
                    </a:lnTo>
                    <a:lnTo>
                      <a:pt x="97" y="539"/>
                    </a:lnTo>
                    <a:lnTo>
                      <a:pt x="80" y="550"/>
                    </a:lnTo>
                    <a:lnTo>
                      <a:pt x="61" y="555"/>
                    </a:lnTo>
                    <a:lnTo>
                      <a:pt x="43" y="555"/>
                    </a:lnTo>
                    <a:lnTo>
                      <a:pt x="26" y="550"/>
                    </a:lnTo>
                    <a:lnTo>
                      <a:pt x="13" y="538"/>
                    </a:lnTo>
                    <a:lnTo>
                      <a:pt x="4" y="527"/>
                    </a:lnTo>
                    <a:lnTo>
                      <a:pt x="0" y="511"/>
                    </a:lnTo>
                    <a:lnTo>
                      <a:pt x="1" y="496"/>
                    </a:lnTo>
                    <a:lnTo>
                      <a:pt x="61" y="60"/>
                    </a:lnTo>
                    <a:lnTo>
                      <a:pt x="66" y="44"/>
                    </a:lnTo>
                    <a:lnTo>
                      <a:pt x="74" y="30"/>
                    </a:lnTo>
                    <a:lnTo>
                      <a:pt x="84" y="18"/>
                    </a:lnTo>
                    <a:lnTo>
                      <a:pt x="98" y="7"/>
                    </a:lnTo>
                    <a:lnTo>
                      <a:pt x="115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12">
                <a:extLst>
                  <a:ext uri="{FF2B5EF4-FFF2-40B4-BE49-F238E27FC236}">
                    <a16:creationId xmlns:a16="http://schemas.microsoft.com/office/drawing/2014/main" id="{4E9E8660-41F0-4FD6-9EC5-BA8095D791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" y="1638"/>
                <a:ext cx="61" cy="185"/>
              </a:xfrm>
              <a:custGeom>
                <a:avLst/>
                <a:gdLst>
                  <a:gd name="T0" fmla="*/ 129 w 183"/>
                  <a:gd name="T1" fmla="*/ 0 h 555"/>
                  <a:gd name="T2" fmla="*/ 144 w 183"/>
                  <a:gd name="T3" fmla="*/ 1 h 555"/>
                  <a:gd name="T4" fmla="*/ 158 w 183"/>
                  <a:gd name="T5" fmla="*/ 7 h 555"/>
                  <a:gd name="T6" fmla="*/ 170 w 183"/>
                  <a:gd name="T7" fmla="*/ 18 h 555"/>
                  <a:gd name="T8" fmla="*/ 179 w 183"/>
                  <a:gd name="T9" fmla="*/ 30 h 555"/>
                  <a:gd name="T10" fmla="*/ 183 w 183"/>
                  <a:gd name="T11" fmla="*/ 44 h 555"/>
                  <a:gd name="T12" fmla="*/ 183 w 183"/>
                  <a:gd name="T13" fmla="*/ 60 h 555"/>
                  <a:gd name="T14" fmla="*/ 121 w 183"/>
                  <a:gd name="T15" fmla="*/ 496 h 555"/>
                  <a:gd name="T16" fmla="*/ 116 w 183"/>
                  <a:gd name="T17" fmla="*/ 513 h 555"/>
                  <a:gd name="T18" fmla="*/ 109 w 183"/>
                  <a:gd name="T19" fmla="*/ 527 h 555"/>
                  <a:gd name="T20" fmla="*/ 97 w 183"/>
                  <a:gd name="T21" fmla="*/ 539 h 555"/>
                  <a:gd name="T22" fmla="*/ 79 w 183"/>
                  <a:gd name="T23" fmla="*/ 550 h 555"/>
                  <a:gd name="T24" fmla="*/ 61 w 183"/>
                  <a:gd name="T25" fmla="*/ 555 h 555"/>
                  <a:gd name="T26" fmla="*/ 42 w 183"/>
                  <a:gd name="T27" fmla="*/ 555 h 555"/>
                  <a:gd name="T28" fmla="*/ 26 w 183"/>
                  <a:gd name="T29" fmla="*/ 550 h 555"/>
                  <a:gd name="T30" fmla="*/ 12 w 183"/>
                  <a:gd name="T31" fmla="*/ 538 h 555"/>
                  <a:gd name="T32" fmla="*/ 4 w 183"/>
                  <a:gd name="T33" fmla="*/ 527 h 555"/>
                  <a:gd name="T34" fmla="*/ 0 w 183"/>
                  <a:gd name="T35" fmla="*/ 511 h 555"/>
                  <a:gd name="T36" fmla="*/ 0 w 183"/>
                  <a:gd name="T37" fmla="*/ 496 h 555"/>
                  <a:gd name="T38" fmla="*/ 61 w 183"/>
                  <a:gd name="T39" fmla="*/ 60 h 555"/>
                  <a:gd name="T40" fmla="*/ 65 w 183"/>
                  <a:gd name="T41" fmla="*/ 44 h 555"/>
                  <a:gd name="T42" fmla="*/ 73 w 183"/>
                  <a:gd name="T43" fmla="*/ 30 h 555"/>
                  <a:gd name="T44" fmla="*/ 84 w 183"/>
                  <a:gd name="T45" fmla="*/ 18 h 555"/>
                  <a:gd name="T46" fmla="*/ 98 w 183"/>
                  <a:gd name="T47" fmla="*/ 7 h 555"/>
                  <a:gd name="T48" fmla="*/ 114 w 183"/>
                  <a:gd name="T49" fmla="*/ 2 h 555"/>
                  <a:gd name="T50" fmla="*/ 129 w 183"/>
                  <a:gd name="T51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3" h="555">
                    <a:moveTo>
                      <a:pt x="129" y="0"/>
                    </a:moveTo>
                    <a:lnTo>
                      <a:pt x="144" y="1"/>
                    </a:lnTo>
                    <a:lnTo>
                      <a:pt x="158" y="7"/>
                    </a:lnTo>
                    <a:lnTo>
                      <a:pt x="170" y="18"/>
                    </a:lnTo>
                    <a:lnTo>
                      <a:pt x="179" y="30"/>
                    </a:lnTo>
                    <a:lnTo>
                      <a:pt x="183" y="44"/>
                    </a:lnTo>
                    <a:lnTo>
                      <a:pt x="183" y="60"/>
                    </a:lnTo>
                    <a:lnTo>
                      <a:pt x="121" y="496"/>
                    </a:lnTo>
                    <a:lnTo>
                      <a:pt x="116" y="513"/>
                    </a:lnTo>
                    <a:lnTo>
                      <a:pt x="109" y="527"/>
                    </a:lnTo>
                    <a:lnTo>
                      <a:pt x="97" y="539"/>
                    </a:lnTo>
                    <a:lnTo>
                      <a:pt x="79" y="550"/>
                    </a:lnTo>
                    <a:lnTo>
                      <a:pt x="61" y="555"/>
                    </a:lnTo>
                    <a:lnTo>
                      <a:pt x="42" y="555"/>
                    </a:lnTo>
                    <a:lnTo>
                      <a:pt x="26" y="550"/>
                    </a:lnTo>
                    <a:lnTo>
                      <a:pt x="12" y="538"/>
                    </a:lnTo>
                    <a:lnTo>
                      <a:pt x="4" y="527"/>
                    </a:lnTo>
                    <a:lnTo>
                      <a:pt x="0" y="511"/>
                    </a:lnTo>
                    <a:lnTo>
                      <a:pt x="0" y="496"/>
                    </a:lnTo>
                    <a:lnTo>
                      <a:pt x="61" y="60"/>
                    </a:lnTo>
                    <a:lnTo>
                      <a:pt x="65" y="44"/>
                    </a:lnTo>
                    <a:lnTo>
                      <a:pt x="73" y="30"/>
                    </a:lnTo>
                    <a:lnTo>
                      <a:pt x="84" y="18"/>
                    </a:lnTo>
                    <a:lnTo>
                      <a:pt x="98" y="7"/>
                    </a:lnTo>
                    <a:lnTo>
                      <a:pt x="114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797388FD-E43F-495A-AB58-9CA6C7FF27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" y="1710"/>
                <a:ext cx="136" cy="51"/>
              </a:xfrm>
              <a:custGeom>
                <a:avLst/>
                <a:gdLst>
                  <a:gd name="T0" fmla="*/ 69 w 301"/>
                  <a:gd name="T1" fmla="*/ 0 h 122"/>
                  <a:gd name="T2" fmla="*/ 250 w 301"/>
                  <a:gd name="T3" fmla="*/ 0 h 122"/>
                  <a:gd name="T4" fmla="*/ 265 w 301"/>
                  <a:gd name="T5" fmla="*/ 3 h 122"/>
                  <a:gd name="T6" fmla="*/ 279 w 301"/>
                  <a:gd name="T7" fmla="*/ 8 h 122"/>
                  <a:gd name="T8" fmla="*/ 291 w 301"/>
                  <a:gd name="T9" fmla="*/ 18 h 122"/>
                  <a:gd name="T10" fmla="*/ 299 w 301"/>
                  <a:gd name="T11" fmla="*/ 35 h 122"/>
                  <a:gd name="T12" fmla="*/ 301 w 301"/>
                  <a:gd name="T13" fmla="*/ 53 h 122"/>
                  <a:gd name="T14" fmla="*/ 299 w 301"/>
                  <a:gd name="T15" fmla="*/ 70 h 122"/>
                  <a:gd name="T16" fmla="*/ 291 w 301"/>
                  <a:gd name="T17" fmla="*/ 88 h 122"/>
                  <a:gd name="T18" fmla="*/ 278 w 301"/>
                  <a:gd name="T19" fmla="*/ 104 h 122"/>
                  <a:gd name="T20" fmla="*/ 264 w 301"/>
                  <a:gd name="T21" fmla="*/ 114 h 122"/>
                  <a:gd name="T22" fmla="*/ 249 w 301"/>
                  <a:gd name="T23" fmla="*/ 119 h 122"/>
                  <a:gd name="T24" fmla="*/ 232 w 301"/>
                  <a:gd name="T25" fmla="*/ 122 h 122"/>
                  <a:gd name="T26" fmla="*/ 52 w 301"/>
                  <a:gd name="T27" fmla="*/ 122 h 122"/>
                  <a:gd name="T28" fmla="*/ 37 w 301"/>
                  <a:gd name="T29" fmla="*/ 119 h 122"/>
                  <a:gd name="T30" fmla="*/ 24 w 301"/>
                  <a:gd name="T31" fmla="*/ 114 h 122"/>
                  <a:gd name="T32" fmla="*/ 12 w 301"/>
                  <a:gd name="T33" fmla="*/ 104 h 122"/>
                  <a:gd name="T34" fmla="*/ 3 w 301"/>
                  <a:gd name="T35" fmla="*/ 91 h 122"/>
                  <a:gd name="T36" fmla="*/ 0 w 301"/>
                  <a:gd name="T37" fmla="*/ 77 h 122"/>
                  <a:gd name="T38" fmla="*/ 0 w 301"/>
                  <a:gd name="T39" fmla="*/ 61 h 122"/>
                  <a:gd name="T40" fmla="*/ 5 w 301"/>
                  <a:gd name="T41" fmla="*/ 46 h 122"/>
                  <a:gd name="T42" fmla="*/ 12 w 301"/>
                  <a:gd name="T43" fmla="*/ 31 h 122"/>
                  <a:gd name="T44" fmla="*/ 24 w 301"/>
                  <a:gd name="T45" fmla="*/ 18 h 122"/>
                  <a:gd name="T46" fmla="*/ 38 w 301"/>
                  <a:gd name="T47" fmla="*/ 8 h 122"/>
                  <a:gd name="T48" fmla="*/ 53 w 301"/>
                  <a:gd name="T49" fmla="*/ 3 h 122"/>
                  <a:gd name="T50" fmla="*/ 69 w 301"/>
                  <a:gd name="T5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1" h="122">
                    <a:moveTo>
                      <a:pt x="69" y="0"/>
                    </a:moveTo>
                    <a:lnTo>
                      <a:pt x="250" y="0"/>
                    </a:lnTo>
                    <a:lnTo>
                      <a:pt x="265" y="3"/>
                    </a:lnTo>
                    <a:lnTo>
                      <a:pt x="279" y="8"/>
                    </a:lnTo>
                    <a:lnTo>
                      <a:pt x="291" y="18"/>
                    </a:lnTo>
                    <a:lnTo>
                      <a:pt x="299" y="35"/>
                    </a:lnTo>
                    <a:lnTo>
                      <a:pt x="301" y="53"/>
                    </a:lnTo>
                    <a:lnTo>
                      <a:pt x="299" y="70"/>
                    </a:lnTo>
                    <a:lnTo>
                      <a:pt x="291" y="88"/>
                    </a:lnTo>
                    <a:lnTo>
                      <a:pt x="278" y="104"/>
                    </a:lnTo>
                    <a:lnTo>
                      <a:pt x="264" y="114"/>
                    </a:lnTo>
                    <a:lnTo>
                      <a:pt x="249" y="119"/>
                    </a:lnTo>
                    <a:lnTo>
                      <a:pt x="232" y="122"/>
                    </a:lnTo>
                    <a:lnTo>
                      <a:pt x="52" y="122"/>
                    </a:lnTo>
                    <a:lnTo>
                      <a:pt x="37" y="119"/>
                    </a:lnTo>
                    <a:lnTo>
                      <a:pt x="24" y="114"/>
                    </a:lnTo>
                    <a:lnTo>
                      <a:pt x="12" y="104"/>
                    </a:lnTo>
                    <a:lnTo>
                      <a:pt x="3" y="91"/>
                    </a:lnTo>
                    <a:lnTo>
                      <a:pt x="0" y="77"/>
                    </a:lnTo>
                    <a:lnTo>
                      <a:pt x="0" y="61"/>
                    </a:lnTo>
                    <a:lnTo>
                      <a:pt x="5" y="46"/>
                    </a:lnTo>
                    <a:lnTo>
                      <a:pt x="12" y="31"/>
                    </a:lnTo>
                    <a:lnTo>
                      <a:pt x="24" y="18"/>
                    </a:lnTo>
                    <a:lnTo>
                      <a:pt x="38" y="8"/>
                    </a:lnTo>
                    <a:lnTo>
                      <a:pt x="53" y="3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14">
                <a:extLst>
                  <a:ext uri="{FF2B5EF4-FFF2-40B4-BE49-F238E27FC236}">
                    <a16:creationId xmlns:a16="http://schemas.microsoft.com/office/drawing/2014/main" id="{E4398238-1625-4504-AE10-7C2482424DD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79" y="1638"/>
                <a:ext cx="154" cy="184"/>
              </a:xfrm>
              <a:custGeom>
                <a:avLst/>
                <a:gdLst>
                  <a:gd name="T0" fmla="*/ 129 w 462"/>
                  <a:gd name="T1" fmla="*/ 0 h 550"/>
                  <a:gd name="T2" fmla="*/ 411 w 462"/>
                  <a:gd name="T3" fmla="*/ 0 h 550"/>
                  <a:gd name="T4" fmla="*/ 427 w 462"/>
                  <a:gd name="T5" fmla="*/ 3 h 550"/>
                  <a:gd name="T6" fmla="*/ 439 w 462"/>
                  <a:gd name="T7" fmla="*/ 8 h 550"/>
                  <a:gd name="T8" fmla="*/ 451 w 462"/>
                  <a:gd name="T9" fmla="*/ 18 h 550"/>
                  <a:gd name="T10" fmla="*/ 458 w 462"/>
                  <a:gd name="T11" fmla="*/ 30 h 550"/>
                  <a:gd name="T12" fmla="*/ 462 w 462"/>
                  <a:gd name="T13" fmla="*/ 44 h 550"/>
                  <a:gd name="T14" fmla="*/ 462 w 462"/>
                  <a:gd name="T15" fmla="*/ 59 h 550"/>
                  <a:gd name="T16" fmla="*/ 457 w 462"/>
                  <a:gd name="T17" fmla="*/ 76 h 550"/>
                  <a:gd name="T18" fmla="*/ 450 w 462"/>
                  <a:gd name="T19" fmla="*/ 90 h 550"/>
                  <a:gd name="T20" fmla="*/ 438 w 462"/>
                  <a:gd name="T21" fmla="*/ 101 h 550"/>
                  <a:gd name="T22" fmla="*/ 425 w 462"/>
                  <a:gd name="T23" fmla="*/ 110 h 550"/>
                  <a:gd name="T24" fmla="*/ 410 w 462"/>
                  <a:gd name="T25" fmla="*/ 115 h 550"/>
                  <a:gd name="T26" fmla="*/ 395 w 462"/>
                  <a:gd name="T27" fmla="*/ 118 h 550"/>
                  <a:gd name="T28" fmla="*/ 172 w 462"/>
                  <a:gd name="T29" fmla="*/ 118 h 550"/>
                  <a:gd name="T30" fmla="*/ 160 w 462"/>
                  <a:gd name="T31" fmla="*/ 216 h 550"/>
                  <a:gd name="T32" fmla="*/ 355 w 462"/>
                  <a:gd name="T33" fmla="*/ 216 h 550"/>
                  <a:gd name="T34" fmla="*/ 370 w 462"/>
                  <a:gd name="T35" fmla="*/ 219 h 550"/>
                  <a:gd name="T36" fmla="*/ 383 w 462"/>
                  <a:gd name="T37" fmla="*/ 224 h 550"/>
                  <a:gd name="T38" fmla="*/ 395 w 462"/>
                  <a:gd name="T39" fmla="*/ 234 h 550"/>
                  <a:gd name="T40" fmla="*/ 402 w 462"/>
                  <a:gd name="T41" fmla="*/ 246 h 550"/>
                  <a:gd name="T42" fmla="*/ 406 w 462"/>
                  <a:gd name="T43" fmla="*/ 260 h 550"/>
                  <a:gd name="T44" fmla="*/ 406 w 462"/>
                  <a:gd name="T45" fmla="*/ 275 h 550"/>
                  <a:gd name="T46" fmla="*/ 402 w 462"/>
                  <a:gd name="T47" fmla="*/ 292 h 550"/>
                  <a:gd name="T48" fmla="*/ 393 w 462"/>
                  <a:gd name="T49" fmla="*/ 306 h 550"/>
                  <a:gd name="T50" fmla="*/ 383 w 462"/>
                  <a:gd name="T51" fmla="*/ 317 h 550"/>
                  <a:gd name="T52" fmla="*/ 369 w 462"/>
                  <a:gd name="T53" fmla="*/ 326 h 550"/>
                  <a:gd name="T54" fmla="*/ 355 w 462"/>
                  <a:gd name="T55" fmla="*/ 331 h 550"/>
                  <a:gd name="T56" fmla="*/ 340 w 462"/>
                  <a:gd name="T57" fmla="*/ 334 h 550"/>
                  <a:gd name="T58" fmla="*/ 143 w 462"/>
                  <a:gd name="T59" fmla="*/ 334 h 550"/>
                  <a:gd name="T60" fmla="*/ 129 w 462"/>
                  <a:gd name="T61" fmla="*/ 434 h 550"/>
                  <a:gd name="T62" fmla="*/ 350 w 462"/>
                  <a:gd name="T63" fmla="*/ 434 h 550"/>
                  <a:gd name="T64" fmla="*/ 365 w 462"/>
                  <a:gd name="T65" fmla="*/ 435 h 550"/>
                  <a:gd name="T66" fmla="*/ 379 w 462"/>
                  <a:gd name="T67" fmla="*/ 441 h 550"/>
                  <a:gd name="T68" fmla="*/ 389 w 462"/>
                  <a:gd name="T69" fmla="*/ 450 h 550"/>
                  <a:gd name="T70" fmla="*/ 397 w 462"/>
                  <a:gd name="T71" fmla="*/ 463 h 550"/>
                  <a:gd name="T72" fmla="*/ 401 w 462"/>
                  <a:gd name="T73" fmla="*/ 477 h 550"/>
                  <a:gd name="T74" fmla="*/ 401 w 462"/>
                  <a:gd name="T75" fmla="*/ 493 h 550"/>
                  <a:gd name="T76" fmla="*/ 397 w 462"/>
                  <a:gd name="T77" fmla="*/ 508 h 550"/>
                  <a:gd name="T78" fmla="*/ 389 w 462"/>
                  <a:gd name="T79" fmla="*/ 522 h 550"/>
                  <a:gd name="T80" fmla="*/ 378 w 462"/>
                  <a:gd name="T81" fmla="*/ 534 h 550"/>
                  <a:gd name="T82" fmla="*/ 364 w 462"/>
                  <a:gd name="T83" fmla="*/ 544 h 550"/>
                  <a:gd name="T84" fmla="*/ 350 w 462"/>
                  <a:gd name="T85" fmla="*/ 549 h 550"/>
                  <a:gd name="T86" fmla="*/ 335 w 462"/>
                  <a:gd name="T87" fmla="*/ 550 h 550"/>
                  <a:gd name="T88" fmla="*/ 51 w 462"/>
                  <a:gd name="T89" fmla="*/ 550 h 550"/>
                  <a:gd name="T90" fmla="*/ 36 w 462"/>
                  <a:gd name="T91" fmla="*/ 549 h 550"/>
                  <a:gd name="T92" fmla="*/ 22 w 462"/>
                  <a:gd name="T93" fmla="*/ 542 h 550"/>
                  <a:gd name="T94" fmla="*/ 11 w 462"/>
                  <a:gd name="T95" fmla="*/ 534 h 550"/>
                  <a:gd name="T96" fmla="*/ 4 w 462"/>
                  <a:gd name="T97" fmla="*/ 521 h 550"/>
                  <a:gd name="T98" fmla="*/ 0 w 462"/>
                  <a:gd name="T99" fmla="*/ 507 h 550"/>
                  <a:gd name="T100" fmla="*/ 0 w 462"/>
                  <a:gd name="T101" fmla="*/ 490 h 550"/>
                  <a:gd name="T102" fmla="*/ 60 w 462"/>
                  <a:gd name="T103" fmla="*/ 62 h 550"/>
                  <a:gd name="T104" fmla="*/ 64 w 462"/>
                  <a:gd name="T105" fmla="*/ 46 h 550"/>
                  <a:gd name="T106" fmla="*/ 71 w 462"/>
                  <a:gd name="T107" fmla="*/ 32 h 550"/>
                  <a:gd name="T108" fmla="*/ 83 w 462"/>
                  <a:gd name="T109" fmla="*/ 19 h 550"/>
                  <a:gd name="T110" fmla="*/ 97 w 462"/>
                  <a:gd name="T111" fmla="*/ 9 h 550"/>
                  <a:gd name="T112" fmla="*/ 112 w 462"/>
                  <a:gd name="T113" fmla="*/ 3 h 550"/>
                  <a:gd name="T114" fmla="*/ 129 w 462"/>
                  <a:gd name="T115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2" h="550">
                    <a:moveTo>
                      <a:pt x="129" y="0"/>
                    </a:moveTo>
                    <a:lnTo>
                      <a:pt x="411" y="0"/>
                    </a:lnTo>
                    <a:lnTo>
                      <a:pt x="427" y="3"/>
                    </a:lnTo>
                    <a:lnTo>
                      <a:pt x="439" y="8"/>
                    </a:lnTo>
                    <a:lnTo>
                      <a:pt x="451" y="18"/>
                    </a:lnTo>
                    <a:lnTo>
                      <a:pt x="458" y="30"/>
                    </a:lnTo>
                    <a:lnTo>
                      <a:pt x="462" y="44"/>
                    </a:lnTo>
                    <a:lnTo>
                      <a:pt x="462" y="59"/>
                    </a:lnTo>
                    <a:lnTo>
                      <a:pt x="457" y="76"/>
                    </a:lnTo>
                    <a:lnTo>
                      <a:pt x="450" y="90"/>
                    </a:lnTo>
                    <a:lnTo>
                      <a:pt x="438" y="101"/>
                    </a:lnTo>
                    <a:lnTo>
                      <a:pt x="425" y="110"/>
                    </a:lnTo>
                    <a:lnTo>
                      <a:pt x="410" y="115"/>
                    </a:lnTo>
                    <a:lnTo>
                      <a:pt x="395" y="118"/>
                    </a:lnTo>
                    <a:lnTo>
                      <a:pt x="172" y="118"/>
                    </a:lnTo>
                    <a:lnTo>
                      <a:pt x="160" y="216"/>
                    </a:lnTo>
                    <a:lnTo>
                      <a:pt x="355" y="216"/>
                    </a:lnTo>
                    <a:lnTo>
                      <a:pt x="370" y="219"/>
                    </a:lnTo>
                    <a:lnTo>
                      <a:pt x="383" y="224"/>
                    </a:lnTo>
                    <a:lnTo>
                      <a:pt x="395" y="234"/>
                    </a:lnTo>
                    <a:lnTo>
                      <a:pt x="402" y="246"/>
                    </a:lnTo>
                    <a:lnTo>
                      <a:pt x="406" y="260"/>
                    </a:lnTo>
                    <a:lnTo>
                      <a:pt x="406" y="275"/>
                    </a:lnTo>
                    <a:lnTo>
                      <a:pt x="402" y="292"/>
                    </a:lnTo>
                    <a:lnTo>
                      <a:pt x="393" y="306"/>
                    </a:lnTo>
                    <a:lnTo>
                      <a:pt x="383" y="317"/>
                    </a:lnTo>
                    <a:lnTo>
                      <a:pt x="369" y="326"/>
                    </a:lnTo>
                    <a:lnTo>
                      <a:pt x="355" y="331"/>
                    </a:lnTo>
                    <a:lnTo>
                      <a:pt x="340" y="334"/>
                    </a:lnTo>
                    <a:lnTo>
                      <a:pt x="143" y="334"/>
                    </a:lnTo>
                    <a:lnTo>
                      <a:pt x="129" y="434"/>
                    </a:lnTo>
                    <a:lnTo>
                      <a:pt x="350" y="434"/>
                    </a:lnTo>
                    <a:lnTo>
                      <a:pt x="365" y="435"/>
                    </a:lnTo>
                    <a:lnTo>
                      <a:pt x="379" y="441"/>
                    </a:lnTo>
                    <a:lnTo>
                      <a:pt x="389" y="450"/>
                    </a:lnTo>
                    <a:lnTo>
                      <a:pt x="397" y="463"/>
                    </a:lnTo>
                    <a:lnTo>
                      <a:pt x="401" y="477"/>
                    </a:lnTo>
                    <a:lnTo>
                      <a:pt x="401" y="493"/>
                    </a:lnTo>
                    <a:lnTo>
                      <a:pt x="397" y="508"/>
                    </a:lnTo>
                    <a:lnTo>
                      <a:pt x="389" y="522"/>
                    </a:lnTo>
                    <a:lnTo>
                      <a:pt x="378" y="534"/>
                    </a:lnTo>
                    <a:lnTo>
                      <a:pt x="364" y="544"/>
                    </a:lnTo>
                    <a:lnTo>
                      <a:pt x="350" y="549"/>
                    </a:lnTo>
                    <a:lnTo>
                      <a:pt x="335" y="550"/>
                    </a:lnTo>
                    <a:lnTo>
                      <a:pt x="51" y="550"/>
                    </a:lnTo>
                    <a:lnTo>
                      <a:pt x="36" y="549"/>
                    </a:lnTo>
                    <a:lnTo>
                      <a:pt x="22" y="542"/>
                    </a:lnTo>
                    <a:lnTo>
                      <a:pt x="11" y="534"/>
                    </a:lnTo>
                    <a:lnTo>
                      <a:pt x="4" y="521"/>
                    </a:lnTo>
                    <a:lnTo>
                      <a:pt x="0" y="507"/>
                    </a:lnTo>
                    <a:lnTo>
                      <a:pt x="0" y="490"/>
                    </a:lnTo>
                    <a:lnTo>
                      <a:pt x="60" y="62"/>
                    </a:lnTo>
                    <a:lnTo>
                      <a:pt x="64" y="46"/>
                    </a:lnTo>
                    <a:lnTo>
                      <a:pt x="71" y="32"/>
                    </a:lnTo>
                    <a:lnTo>
                      <a:pt x="83" y="19"/>
                    </a:lnTo>
                    <a:lnTo>
                      <a:pt x="97" y="9"/>
                    </a:lnTo>
                    <a:lnTo>
                      <a:pt x="112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DE239BCD-0FF9-4AD0-A73A-A6D3515F38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35" y="1638"/>
                <a:ext cx="177" cy="185"/>
              </a:xfrm>
              <a:custGeom>
                <a:avLst/>
                <a:gdLst>
                  <a:gd name="T0" fmla="*/ 140 w 530"/>
                  <a:gd name="T1" fmla="*/ 0 h 556"/>
                  <a:gd name="T2" fmla="*/ 157 w 530"/>
                  <a:gd name="T3" fmla="*/ 6 h 556"/>
                  <a:gd name="T4" fmla="*/ 164 w 530"/>
                  <a:gd name="T5" fmla="*/ 11 h 556"/>
                  <a:gd name="T6" fmla="*/ 171 w 530"/>
                  <a:gd name="T7" fmla="*/ 16 h 556"/>
                  <a:gd name="T8" fmla="*/ 176 w 530"/>
                  <a:gd name="T9" fmla="*/ 24 h 556"/>
                  <a:gd name="T10" fmla="*/ 279 w 530"/>
                  <a:gd name="T11" fmla="*/ 184 h 556"/>
                  <a:gd name="T12" fmla="*/ 429 w 530"/>
                  <a:gd name="T13" fmla="*/ 21 h 556"/>
                  <a:gd name="T14" fmla="*/ 442 w 530"/>
                  <a:gd name="T15" fmla="*/ 11 h 556"/>
                  <a:gd name="T16" fmla="*/ 456 w 530"/>
                  <a:gd name="T17" fmla="*/ 3 h 556"/>
                  <a:gd name="T18" fmla="*/ 472 w 530"/>
                  <a:gd name="T19" fmla="*/ 0 h 556"/>
                  <a:gd name="T20" fmla="*/ 489 w 530"/>
                  <a:gd name="T21" fmla="*/ 1 h 556"/>
                  <a:gd name="T22" fmla="*/ 504 w 530"/>
                  <a:gd name="T23" fmla="*/ 6 h 556"/>
                  <a:gd name="T24" fmla="*/ 517 w 530"/>
                  <a:gd name="T25" fmla="*/ 16 h 556"/>
                  <a:gd name="T26" fmla="*/ 525 w 530"/>
                  <a:gd name="T27" fmla="*/ 28 h 556"/>
                  <a:gd name="T28" fmla="*/ 530 w 530"/>
                  <a:gd name="T29" fmla="*/ 42 h 556"/>
                  <a:gd name="T30" fmla="*/ 528 w 530"/>
                  <a:gd name="T31" fmla="*/ 58 h 556"/>
                  <a:gd name="T32" fmla="*/ 523 w 530"/>
                  <a:gd name="T33" fmla="*/ 76 h 556"/>
                  <a:gd name="T34" fmla="*/ 513 w 530"/>
                  <a:gd name="T35" fmla="*/ 92 h 556"/>
                  <a:gd name="T36" fmla="*/ 338 w 530"/>
                  <a:gd name="T37" fmla="*/ 277 h 556"/>
                  <a:gd name="T38" fmla="*/ 461 w 530"/>
                  <a:gd name="T39" fmla="*/ 460 h 556"/>
                  <a:gd name="T40" fmla="*/ 466 w 530"/>
                  <a:gd name="T41" fmla="*/ 470 h 556"/>
                  <a:gd name="T42" fmla="*/ 468 w 530"/>
                  <a:gd name="T43" fmla="*/ 482 h 556"/>
                  <a:gd name="T44" fmla="*/ 468 w 530"/>
                  <a:gd name="T45" fmla="*/ 496 h 556"/>
                  <a:gd name="T46" fmla="*/ 465 w 530"/>
                  <a:gd name="T47" fmla="*/ 511 h 556"/>
                  <a:gd name="T48" fmla="*/ 457 w 530"/>
                  <a:gd name="T49" fmla="*/ 525 h 556"/>
                  <a:gd name="T50" fmla="*/ 445 w 530"/>
                  <a:gd name="T51" fmla="*/ 538 h 556"/>
                  <a:gd name="T52" fmla="*/ 431 w 530"/>
                  <a:gd name="T53" fmla="*/ 548 h 556"/>
                  <a:gd name="T54" fmla="*/ 416 w 530"/>
                  <a:gd name="T55" fmla="*/ 553 h 556"/>
                  <a:gd name="T56" fmla="*/ 399 w 530"/>
                  <a:gd name="T57" fmla="*/ 556 h 556"/>
                  <a:gd name="T58" fmla="*/ 382 w 530"/>
                  <a:gd name="T59" fmla="*/ 553 h 556"/>
                  <a:gd name="T60" fmla="*/ 366 w 530"/>
                  <a:gd name="T61" fmla="*/ 544 h 556"/>
                  <a:gd name="T62" fmla="*/ 355 w 530"/>
                  <a:gd name="T63" fmla="*/ 532 h 556"/>
                  <a:gd name="T64" fmla="*/ 250 w 530"/>
                  <a:gd name="T65" fmla="*/ 371 h 556"/>
                  <a:gd name="T66" fmla="*/ 101 w 530"/>
                  <a:gd name="T67" fmla="*/ 533 h 556"/>
                  <a:gd name="T68" fmla="*/ 87 w 530"/>
                  <a:gd name="T69" fmla="*/ 544 h 556"/>
                  <a:gd name="T70" fmla="*/ 72 w 530"/>
                  <a:gd name="T71" fmla="*/ 552 h 556"/>
                  <a:gd name="T72" fmla="*/ 60 w 530"/>
                  <a:gd name="T73" fmla="*/ 555 h 556"/>
                  <a:gd name="T74" fmla="*/ 49 w 530"/>
                  <a:gd name="T75" fmla="*/ 556 h 556"/>
                  <a:gd name="T76" fmla="*/ 35 w 530"/>
                  <a:gd name="T77" fmla="*/ 555 h 556"/>
                  <a:gd name="T78" fmla="*/ 23 w 530"/>
                  <a:gd name="T79" fmla="*/ 548 h 556"/>
                  <a:gd name="T80" fmla="*/ 11 w 530"/>
                  <a:gd name="T81" fmla="*/ 539 h 556"/>
                  <a:gd name="T82" fmla="*/ 11 w 530"/>
                  <a:gd name="T83" fmla="*/ 539 h 556"/>
                  <a:gd name="T84" fmla="*/ 3 w 530"/>
                  <a:gd name="T85" fmla="*/ 527 h 556"/>
                  <a:gd name="T86" fmla="*/ 0 w 530"/>
                  <a:gd name="T87" fmla="*/ 513 h 556"/>
                  <a:gd name="T88" fmla="*/ 0 w 530"/>
                  <a:gd name="T89" fmla="*/ 498 h 556"/>
                  <a:gd name="T90" fmla="*/ 6 w 530"/>
                  <a:gd name="T91" fmla="*/ 478 h 556"/>
                  <a:gd name="T92" fmla="*/ 18 w 530"/>
                  <a:gd name="T93" fmla="*/ 461 h 556"/>
                  <a:gd name="T94" fmla="*/ 191 w 530"/>
                  <a:gd name="T95" fmla="*/ 277 h 556"/>
                  <a:gd name="T96" fmla="*/ 70 w 530"/>
                  <a:gd name="T97" fmla="*/ 97 h 556"/>
                  <a:gd name="T98" fmla="*/ 64 w 530"/>
                  <a:gd name="T99" fmla="*/ 79 h 556"/>
                  <a:gd name="T100" fmla="*/ 64 w 530"/>
                  <a:gd name="T101" fmla="*/ 58 h 556"/>
                  <a:gd name="T102" fmla="*/ 67 w 530"/>
                  <a:gd name="T103" fmla="*/ 43 h 556"/>
                  <a:gd name="T104" fmla="*/ 75 w 530"/>
                  <a:gd name="T105" fmla="*/ 29 h 556"/>
                  <a:gd name="T106" fmla="*/ 87 w 530"/>
                  <a:gd name="T107" fmla="*/ 16 h 556"/>
                  <a:gd name="T108" fmla="*/ 103 w 530"/>
                  <a:gd name="T109" fmla="*/ 6 h 556"/>
                  <a:gd name="T110" fmla="*/ 121 w 530"/>
                  <a:gd name="T111" fmla="*/ 0 h 556"/>
                  <a:gd name="T112" fmla="*/ 140 w 530"/>
                  <a:gd name="T113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0" h="556">
                    <a:moveTo>
                      <a:pt x="140" y="0"/>
                    </a:moveTo>
                    <a:lnTo>
                      <a:pt x="157" y="6"/>
                    </a:lnTo>
                    <a:lnTo>
                      <a:pt x="164" y="11"/>
                    </a:lnTo>
                    <a:lnTo>
                      <a:pt x="171" y="16"/>
                    </a:lnTo>
                    <a:lnTo>
                      <a:pt x="176" y="24"/>
                    </a:lnTo>
                    <a:lnTo>
                      <a:pt x="279" y="184"/>
                    </a:lnTo>
                    <a:lnTo>
                      <a:pt x="429" y="21"/>
                    </a:lnTo>
                    <a:lnTo>
                      <a:pt x="442" y="11"/>
                    </a:lnTo>
                    <a:lnTo>
                      <a:pt x="456" y="3"/>
                    </a:lnTo>
                    <a:lnTo>
                      <a:pt x="472" y="0"/>
                    </a:lnTo>
                    <a:lnTo>
                      <a:pt x="489" y="1"/>
                    </a:lnTo>
                    <a:lnTo>
                      <a:pt x="504" y="6"/>
                    </a:lnTo>
                    <a:lnTo>
                      <a:pt x="517" y="16"/>
                    </a:lnTo>
                    <a:lnTo>
                      <a:pt x="525" y="28"/>
                    </a:lnTo>
                    <a:lnTo>
                      <a:pt x="530" y="42"/>
                    </a:lnTo>
                    <a:lnTo>
                      <a:pt x="528" y="58"/>
                    </a:lnTo>
                    <a:lnTo>
                      <a:pt x="523" y="76"/>
                    </a:lnTo>
                    <a:lnTo>
                      <a:pt x="513" y="92"/>
                    </a:lnTo>
                    <a:lnTo>
                      <a:pt x="338" y="277"/>
                    </a:lnTo>
                    <a:lnTo>
                      <a:pt x="461" y="460"/>
                    </a:lnTo>
                    <a:lnTo>
                      <a:pt x="466" y="470"/>
                    </a:lnTo>
                    <a:lnTo>
                      <a:pt x="468" y="482"/>
                    </a:lnTo>
                    <a:lnTo>
                      <a:pt x="468" y="496"/>
                    </a:lnTo>
                    <a:lnTo>
                      <a:pt x="465" y="511"/>
                    </a:lnTo>
                    <a:lnTo>
                      <a:pt x="457" y="525"/>
                    </a:lnTo>
                    <a:lnTo>
                      <a:pt x="445" y="538"/>
                    </a:lnTo>
                    <a:lnTo>
                      <a:pt x="431" y="548"/>
                    </a:lnTo>
                    <a:lnTo>
                      <a:pt x="416" y="553"/>
                    </a:lnTo>
                    <a:lnTo>
                      <a:pt x="399" y="556"/>
                    </a:lnTo>
                    <a:lnTo>
                      <a:pt x="382" y="553"/>
                    </a:lnTo>
                    <a:lnTo>
                      <a:pt x="366" y="544"/>
                    </a:lnTo>
                    <a:lnTo>
                      <a:pt x="355" y="532"/>
                    </a:lnTo>
                    <a:lnTo>
                      <a:pt x="250" y="371"/>
                    </a:lnTo>
                    <a:lnTo>
                      <a:pt x="101" y="533"/>
                    </a:lnTo>
                    <a:lnTo>
                      <a:pt x="87" y="544"/>
                    </a:lnTo>
                    <a:lnTo>
                      <a:pt x="72" y="552"/>
                    </a:lnTo>
                    <a:lnTo>
                      <a:pt x="60" y="555"/>
                    </a:lnTo>
                    <a:lnTo>
                      <a:pt x="49" y="556"/>
                    </a:lnTo>
                    <a:lnTo>
                      <a:pt x="35" y="555"/>
                    </a:lnTo>
                    <a:lnTo>
                      <a:pt x="23" y="548"/>
                    </a:lnTo>
                    <a:lnTo>
                      <a:pt x="11" y="539"/>
                    </a:lnTo>
                    <a:lnTo>
                      <a:pt x="11" y="539"/>
                    </a:lnTo>
                    <a:lnTo>
                      <a:pt x="3" y="527"/>
                    </a:lnTo>
                    <a:lnTo>
                      <a:pt x="0" y="513"/>
                    </a:lnTo>
                    <a:lnTo>
                      <a:pt x="0" y="498"/>
                    </a:lnTo>
                    <a:lnTo>
                      <a:pt x="6" y="478"/>
                    </a:lnTo>
                    <a:lnTo>
                      <a:pt x="18" y="461"/>
                    </a:lnTo>
                    <a:lnTo>
                      <a:pt x="191" y="277"/>
                    </a:lnTo>
                    <a:lnTo>
                      <a:pt x="70" y="97"/>
                    </a:lnTo>
                    <a:lnTo>
                      <a:pt x="64" y="79"/>
                    </a:lnTo>
                    <a:lnTo>
                      <a:pt x="64" y="58"/>
                    </a:lnTo>
                    <a:lnTo>
                      <a:pt x="67" y="43"/>
                    </a:lnTo>
                    <a:lnTo>
                      <a:pt x="75" y="29"/>
                    </a:lnTo>
                    <a:lnTo>
                      <a:pt x="87" y="16"/>
                    </a:lnTo>
                    <a:lnTo>
                      <a:pt x="103" y="6"/>
                    </a:lnTo>
                    <a:lnTo>
                      <a:pt x="121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16">
                <a:extLst>
                  <a:ext uri="{FF2B5EF4-FFF2-40B4-BE49-F238E27FC236}">
                    <a16:creationId xmlns:a16="http://schemas.microsoft.com/office/drawing/2014/main" id="{866A7B22-07FB-46F1-ADBF-71A6BD42C88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805" y="1638"/>
                <a:ext cx="171" cy="185"/>
              </a:xfrm>
              <a:custGeom>
                <a:avLst/>
                <a:gdLst>
                  <a:gd name="T0" fmla="*/ 300 w 512"/>
                  <a:gd name="T1" fmla="*/ 184 h 556"/>
                  <a:gd name="T2" fmla="*/ 230 w 512"/>
                  <a:gd name="T3" fmla="*/ 310 h 556"/>
                  <a:gd name="T4" fmla="*/ 335 w 512"/>
                  <a:gd name="T5" fmla="*/ 310 h 556"/>
                  <a:gd name="T6" fmla="*/ 300 w 512"/>
                  <a:gd name="T7" fmla="*/ 184 h 556"/>
                  <a:gd name="T8" fmla="*/ 322 w 512"/>
                  <a:gd name="T9" fmla="*/ 0 h 556"/>
                  <a:gd name="T10" fmla="*/ 330 w 512"/>
                  <a:gd name="T11" fmla="*/ 0 h 556"/>
                  <a:gd name="T12" fmla="*/ 345 w 512"/>
                  <a:gd name="T13" fmla="*/ 1 h 556"/>
                  <a:gd name="T14" fmla="*/ 359 w 512"/>
                  <a:gd name="T15" fmla="*/ 6 h 556"/>
                  <a:gd name="T16" fmla="*/ 371 w 512"/>
                  <a:gd name="T17" fmla="*/ 14 h 556"/>
                  <a:gd name="T18" fmla="*/ 382 w 512"/>
                  <a:gd name="T19" fmla="*/ 28 h 556"/>
                  <a:gd name="T20" fmla="*/ 390 w 512"/>
                  <a:gd name="T21" fmla="*/ 46 h 556"/>
                  <a:gd name="T22" fmla="*/ 510 w 512"/>
                  <a:gd name="T23" fmla="*/ 470 h 556"/>
                  <a:gd name="T24" fmla="*/ 512 w 512"/>
                  <a:gd name="T25" fmla="*/ 484 h 556"/>
                  <a:gd name="T26" fmla="*/ 512 w 512"/>
                  <a:gd name="T27" fmla="*/ 496 h 556"/>
                  <a:gd name="T28" fmla="*/ 509 w 512"/>
                  <a:gd name="T29" fmla="*/ 511 h 556"/>
                  <a:gd name="T30" fmla="*/ 501 w 512"/>
                  <a:gd name="T31" fmla="*/ 525 h 556"/>
                  <a:gd name="T32" fmla="*/ 489 w 512"/>
                  <a:gd name="T33" fmla="*/ 538 h 556"/>
                  <a:gd name="T34" fmla="*/ 475 w 512"/>
                  <a:gd name="T35" fmla="*/ 548 h 556"/>
                  <a:gd name="T36" fmla="*/ 460 w 512"/>
                  <a:gd name="T37" fmla="*/ 553 h 556"/>
                  <a:gd name="T38" fmla="*/ 444 w 512"/>
                  <a:gd name="T39" fmla="*/ 556 h 556"/>
                  <a:gd name="T40" fmla="*/ 427 w 512"/>
                  <a:gd name="T41" fmla="*/ 553 h 556"/>
                  <a:gd name="T42" fmla="*/ 412 w 512"/>
                  <a:gd name="T43" fmla="*/ 546 h 556"/>
                  <a:gd name="T44" fmla="*/ 400 w 512"/>
                  <a:gd name="T45" fmla="*/ 534 h 556"/>
                  <a:gd name="T46" fmla="*/ 392 w 512"/>
                  <a:gd name="T47" fmla="*/ 520 h 556"/>
                  <a:gd name="T48" fmla="*/ 367 w 512"/>
                  <a:gd name="T49" fmla="*/ 426 h 556"/>
                  <a:gd name="T50" fmla="*/ 165 w 512"/>
                  <a:gd name="T51" fmla="*/ 426 h 556"/>
                  <a:gd name="T52" fmla="*/ 114 w 512"/>
                  <a:gd name="T53" fmla="*/ 519 h 556"/>
                  <a:gd name="T54" fmla="*/ 101 w 512"/>
                  <a:gd name="T55" fmla="*/ 534 h 556"/>
                  <a:gd name="T56" fmla="*/ 87 w 512"/>
                  <a:gd name="T57" fmla="*/ 546 h 556"/>
                  <a:gd name="T58" fmla="*/ 71 w 512"/>
                  <a:gd name="T59" fmla="*/ 553 h 556"/>
                  <a:gd name="T60" fmla="*/ 53 w 512"/>
                  <a:gd name="T61" fmla="*/ 556 h 556"/>
                  <a:gd name="T62" fmla="*/ 37 w 512"/>
                  <a:gd name="T63" fmla="*/ 555 h 556"/>
                  <a:gd name="T64" fmla="*/ 22 w 512"/>
                  <a:gd name="T65" fmla="*/ 548 h 556"/>
                  <a:gd name="T66" fmla="*/ 11 w 512"/>
                  <a:gd name="T67" fmla="*/ 538 h 556"/>
                  <a:gd name="T68" fmla="*/ 11 w 512"/>
                  <a:gd name="T69" fmla="*/ 538 h 556"/>
                  <a:gd name="T70" fmla="*/ 3 w 512"/>
                  <a:gd name="T71" fmla="*/ 525 h 556"/>
                  <a:gd name="T72" fmla="*/ 0 w 512"/>
                  <a:gd name="T73" fmla="*/ 511 h 556"/>
                  <a:gd name="T74" fmla="*/ 0 w 512"/>
                  <a:gd name="T75" fmla="*/ 496 h 556"/>
                  <a:gd name="T76" fmla="*/ 3 w 512"/>
                  <a:gd name="T77" fmla="*/ 484 h 556"/>
                  <a:gd name="T78" fmla="*/ 9 w 512"/>
                  <a:gd name="T79" fmla="*/ 470 h 556"/>
                  <a:gd name="T80" fmla="*/ 249 w 512"/>
                  <a:gd name="T81" fmla="*/ 46 h 556"/>
                  <a:gd name="T82" fmla="*/ 262 w 512"/>
                  <a:gd name="T83" fmla="*/ 28 h 556"/>
                  <a:gd name="T84" fmla="*/ 277 w 512"/>
                  <a:gd name="T85" fmla="*/ 14 h 556"/>
                  <a:gd name="T86" fmla="*/ 299 w 512"/>
                  <a:gd name="T87" fmla="*/ 2 h 556"/>
                  <a:gd name="T88" fmla="*/ 322 w 512"/>
                  <a:gd name="T89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2" h="556">
                    <a:moveTo>
                      <a:pt x="300" y="184"/>
                    </a:moveTo>
                    <a:lnTo>
                      <a:pt x="230" y="310"/>
                    </a:lnTo>
                    <a:lnTo>
                      <a:pt x="335" y="310"/>
                    </a:lnTo>
                    <a:lnTo>
                      <a:pt x="300" y="184"/>
                    </a:lnTo>
                    <a:close/>
                    <a:moveTo>
                      <a:pt x="322" y="0"/>
                    </a:moveTo>
                    <a:lnTo>
                      <a:pt x="330" y="0"/>
                    </a:lnTo>
                    <a:lnTo>
                      <a:pt x="345" y="1"/>
                    </a:lnTo>
                    <a:lnTo>
                      <a:pt x="359" y="6"/>
                    </a:lnTo>
                    <a:lnTo>
                      <a:pt x="371" y="14"/>
                    </a:lnTo>
                    <a:lnTo>
                      <a:pt x="382" y="28"/>
                    </a:lnTo>
                    <a:lnTo>
                      <a:pt x="390" y="46"/>
                    </a:lnTo>
                    <a:lnTo>
                      <a:pt x="510" y="470"/>
                    </a:lnTo>
                    <a:lnTo>
                      <a:pt x="512" y="484"/>
                    </a:lnTo>
                    <a:lnTo>
                      <a:pt x="512" y="496"/>
                    </a:lnTo>
                    <a:lnTo>
                      <a:pt x="509" y="511"/>
                    </a:lnTo>
                    <a:lnTo>
                      <a:pt x="501" y="525"/>
                    </a:lnTo>
                    <a:lnTo>
                      <a:pt x="489" y="538"/>
                    </a:lnTo>
                    <a:lnTo>
                      <a:pt x="475" y="548"/>
                    </a:lnTo>
                    <a:lnTo>
                      <a:pt x="460" y="553"/>
                    </a:lnTo>
                    <a:lnTo>
                      <a:pt x="444" y="556"/>
                    </a:lnTo>
                    <a:lnTo>
                      <a:pt x="427" y="553"/>
                    </a:lnTo>
                    <a:lnTo>
                      <a:pt x="412" y="546"/>
                    </a:lnTo>
                    <a:lnTo>
                      <a:pt x="400" y="534"/>
                    </a:lnTo>
                    <a:lnTo>
                      <a:pt x="392" y="520"/>
                    </a:lnTo>
                    <a:lnTo>
                      <a:pt x="367" y="426"/>
                    </a:lnTo>
                    <a:lnTo>
                      <a:pt x="165" y="426"/>
                    </a:lnTo>
                    <a:lnTo>
                      <a:pt x="114" y="519"/>
                    </a:lnTo>
                    <a:lnTo>
                      <a:pt x="101" y="534"/>
                    </a:lnTo>
                    <a:lnTo>
                      <a:pt x="87" y="546"/>
                    </a:lnTo>
                    <a:lnTo>
                      <a:pt x="71" y="553"/>
                    </a:lnTo>
                    <a:lnTo>
                      <a:pt x="53" y="556"/>
                    </a:lnTo>
                    <a:lnTo>
                      <a:pt x="37" y="555"/>
                    </a:lnTo>
                    <a:lnTo>
                      <a:pt x="22" y="548"/>
                    </a:lnTo>
                    <a:lnTo>
                      <a:pt x="11" y="538"/>
                    </a:lnTo>
                    <a:lnTo>
                      <a:pt x="11" y="538"/>
                    </a:lnTo>
                    <a:lnTo>
                      <a:pt x="3" y="525"/>
                    </a:lnTo>
                    <a:lnTo>
                      <a:pt x="0" y="511"/>
                    </a:lnTo>
                    <a:lnTo>
                      <a:pt x="0" y="496"/>
                    </a:lnTo>
                    <a:lnTo>
                      <a:pt x="3" y="484"/>
                    </a:lnTo>
                    <a:lnTo>
                      <a:pt x="9" y="470"/>
                    </a:lnTo>
                    <a:lnTo>
                      <a:pt x="249" y="46"/>
                    </a:lnTo>
                    <a:lnTo>
                      <a:pt x="262" y="28"/>
                    </a:lnTo>
                    <a:lnTo>
                      <a:pt x="277" y="14"/>
                    </a:lnTo>
                    <a:lnTo>
                      <a:pt x="299" y="2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17">
                <a:extLst>
                  <a:ext uri="{FF2B5EF4-FFF2-40B4-BE49-F238E27FC236}">
                    <a16:creationId xmlns:a16="http://schemas.microsoft.com/office/drawing/2014/main" id="{FF7C7D56-A91D-4194-B918-E6AEC6ED3F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85" y="1638"/>
                <a:ext cx="244" cy="185"/>
              </a:xfrm>
              <a:custGeom>
                <a:avLst/>
                <a:gdLst>
                  <a:gd name="T0" fmla="*/ 89 w 731"/>
                  <a:gd name="T1" fmla="*/ 3 h 556"/>
                  <a:gd name="T2" fmla="*/ 115 w 731"/>
                  <a:gd name="T3" fmla="*/ 27 h 556"/>
                  <a:gd name="T4" fmla="*/ 169 w 731"/>
                  <a:gd name="T5" fmla="*/ 345 h 556"/>
                  <a:gd name="T6" fmla="*/ 315 w 731"/>
                  <a:gd name="T7" fmla="*/ 28 h 556"/>
                  <a:gd name="T8" fmla="*/ 348 w 731"/>
                  <a:gd name="T9" fmla="*/ 3 h 556"/>
                  <a:gd name="T10" fmla="*/ 381 w 731"/>
                  <a:gd name="T11" fmla="*/ 0 h 556"/>
                  <a:gd name="T12" fmla="*/ 412 w 731"/>
                  <a:gd name="T13" fmla="*/ 12 h 556"/>
                  <a:gd name="T14" fmla="*/ 427 w 731"/>
                  <a:gd name="T15" fmla="*/ 33 h 556"/>
                  <a:gd name="T16" fmla="*/ 481 w 731"/>
                  <a:gd name="T17" fmla="*/ 345 h 556"/>
                  <a:gd name="T18" fmla="*/ 625 w 731"/>
                  <a:gd name="T19" fmla="*/ 27 h 556"/>
                  <a:gd name="T20" fmla="*/ 656 w 731"/>
                  <a:gd name="T21" fmla="*/ 3 h 556"/>
                  <a:gd name="T22" fmla="*/ 692 w 731"/>
                  <a:gd name="T23" fmla="*/ 1 h 556"/>
                  <a:gd name="T24" fmla="*/ 720 w 731"/>
                  <a:gd name="T25" fmla="*/ 16 h 556"/>
                  <a:gd name="T26" fmla="*/ 731 w 731"/>
                  <a:gd name="T27" fmla="*/ 44 h 556"/>
                  <a:gd name="T28" fmla="*/ 730 w 731"/>
                  <a:gd name="T29" fmla="*/ 65 h 556"/>
                  <a:gd name="T30" fmla="*/ 725 w 731"/>
                  <a:gd name="T31" fmla="*/ 79 h 556"/>
                  <a:gd name="T32" fmla="*/ 513 w 731"/>
                  <a:gd name="T33" fmla="*/ 527 h 556"/>
                  <a:gd name="T34" fmla="*/ 473 w 731"/>
                  <a:gd name="T35" fmla="*/ 552 h 556"/>
                  <a:gd name="T36" fmla="*/ 435 w 731"/>
                  <a:gd name="T37" fmla="*/ 555 h 556"/>
                  <a:gd name="T38" fmla="*/ 410 w 731"/>
                  <a:gd name="T39" fmla="*/ 542 h 556"/>
                  <a:gd name="T40" fmla="*/ 393 w 731"/>
                  <a:gd name="T41" fmla="*/ 519 h 556"/>
                  <a:gd name="T42" fmla="*/ 342 w 731"/>
                  <a:gd name="T43" fmla="*/ 230 h 556"/>
                  <a:gd name="T44" fmla="*/ 204 w 731"/>
                  <a:gd name="T45" fmla="*/ 525 h 556"/>
                  <a:gd name="T46" fmla="*/ 168 w 731"/>
                  <a:gd name="T47" fmla="*/ 551 h 556"/>
                  <a:gd name="T48" fmla="*/ 131 w 731"/>
                  <a:gd name="T49" fmla="*/ 556 h 556"/>
                  <a:gd name="T50" fmla="*/ 100 w 731"/>
                  <a:gd name="T51" fmla="*/ 542 h 556"/>
                  <a:gd name="T52" fmla="*/ 84 w 731"/>
                  <a:gd name="T53" fmla="*/ 520 h 556"/>
                  <a:gd name="T54" fmla="*/ 1 w 731"/>
                  <a:gd name="T55" fmla="*/ 79 h 556"/>
                  <a:gd name="T56" fmla="*/ 0 w 731"/>
                  <a:gd name="T57" fmla="*/ 58 h 556"/>
                  <a:gd name="T58" fmla="*/ 11 w 731"/>
                  <a:gd name="T59" fmla="*/ 29 h 556"/>
                  <a:gd name="T60" fmla="*/ 38 w 731"/>
                  <a:gd name="T61" fmla="*/ 6 h 556"/>
                  <a:gd name="T62" fmla="*/ 72 w 731"/>
                  <a:gd name="T63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1" h="556">
                    <a:moveTo>
                      <a:pt x="72" y="0"/>
                    </a:moveTo>
                    <a:lnTo>
                      <a:pt x="89" y="3"/>
                    </a:lnTo>
                    <a:lnTo>
                      <a:pt x="104" y="12"/>
                    </a:lnTo>
                    <a:lnTo>
                      <a:pt x="115" y="27"/>
                    </a:lnTo>
                    <a:lnTo>
                      <a:pt x="120" y="44"/>
                    </a:lnTo>
                    <a:lnTo>
                      <a:pt x="169" y="345"/>
                    </a:lnTo>
                    <a:lnTo>
                      <a:pt x="304" y="46"/>
                    </a:lnTo>
                    <a:lnTo>
                      <a:pt x="315" y="28"/>
                    </a:lnTo>
                    <a:lnTo>
                      <a:pt x="332" y="12"/>
                    </a:lnTo>
                    <a:lnTo>
                      <a:pt x="348" y="3"/>
                    </a:lnTo>
                    <a:lnTo>
                      <a:pt x="365" y="0"/>
                    </a:lnTo>
                    <a:lnTo>
                      <a:pt x="381" y="0"/>
                    </a:lnTo>
                    <a:lnTo>
                      <a:pt x="398" y="3"/>
                    </a:lnTo>
                    <a:lnTo>
                      <a:pt x="412" y="12"/>
                    </a:lnTo>
                    <a:lnTo>
                      <a:pt x="421" y="21"/>
                    </a:lnTo>
                    <a:lnTo>
                      <a:pt x="427" y="33"/>
                    </a:lnTo>
                    <a:lnTo>
                      <a:pt x="431" y="47"/>
                    </a:lnTo>
                    <a:lnTo>
                      <a:pt x="481" y="345"/>
                    </a:lnTo>
                    <a:lnTo>
                      <a:pt x="614" y="44"/>
                    </a:lnTo>
                    <a:lnTo>
                      <a:pt x="625" y="27"/>
                    </a:lnTo>
                    <a:lnTo>
                      <a:pt x="639" y="12"/>
                    </a:lnTo>
                    <a:lnTo>
                      <a:pt x="656" y="3"/>
                    </a:lnTo>
                    <a:lnTo>
                      <a:pt x="674" y="0"/>
                    </a:lnTo>
                    <a:lnTo>
                      <a:pt x="692" y="1"/>
                    </a:lnTo>
                    <a:lnTo>
                      <a:pt x="707" y="6"/>
                    </a:lnTo>
                    <a:lnTo>
                      <a:pt x="720" y="16"/>
                    </a:lnTo>
                    <a:lnTo>
                      <a:pt x="728" y="29"/>
                    </a:lnTo>
                    <a:lnTo>
                      <a:pt x="731" y="44"/>
                    </a:lnTo>
                    <a:lnTo>
                      <a:pt x="730" y="60"/>
                    </a:lnTo>
                    <a:lnTo>
                      <a:pt x="730" y="65"/>
                    </a:lnTo>
                    <a:lnTo>
                      <a:pt x="728" y="71"/>
                    </a:lnTo>
                    <a:lnTo>
                      <a:pt x="725" y="79"/>
                    </a:lnTo>
                    <a:lnTo>
                      <a:pt x="527" y="505"/>
                    </a:lnTo>
                    <a:lnTo>
                      <a:pt x="513" y="527"/>
                    </a:lnTo>
                    <a:lnTo>
                      <a:pt x="495" y="542"/>
                    </a:lnTo>
                    <a:lnTo>
                      <a:pt x="473" y="552"/>
                    </a:lnTo>
                    <a:lnTo>
                      <a:pt x="450" y="556"/>
                    </a:lnTo>
                    <a:lnTo>
                      <a:pt x="435" y="555"/>
                    </a:lnTo>
                    <a:lnTo>
                      <a:pt x="422" y="550"/>
                    </a:lnTo>
                    <a:lnTo>
                      <a:pt x="410" y="542"/>
                    </a:lnTo>
                    <a:lnTo>
                      <a:pt x="401" y="530"/>
                    </a:lnTo>
                    <a:lnTo>
                      <a:pt x="393" y="519"/>
                    </a:lnTo>
                    <a:lnTo>
                      <a:pt x="389" y="504"/>
                    </a:lnTo>
                    <a:lnTo>
                      <a:pt x="342" y="230"/>
                    </a:lnTo>
                    <a:lnTo>
                      <a:pt x="217" y="505"/>
                    </a:lnTo>
                    <a:lnTo>
                      <a:pt x="204" y="525"/>
                    </a:lnTo>
                    <a:lnTo>
                      <a:pt x="185" y="542"/>
                    </a:lnTo>
                    <a:lnTo>
                      <a:pt x="168" y="551"/>
                    </a:lnTo>
                    <a:lnTo>
                      <a:pt x="149" y="555"/>
                    </a:lnTo>
                    <a:lnTo>
                      <a:pt x="131" y="556"/>
                    </a:lnTo>
                    <a:lnTo>
                      <a:pt x="115" y="551"/>
                    </a:lnTo>
                    <a:lnTo>
                      <a:pt x="100" y="542"/>
                    </a:lnTo>
                    <a:lnTo>
                      <a:pt x="92" y="533"/>
                    </a:lnTo>
                    <a:lnTo>
                      <a:pt x="84" y="520"/>
                    </a:lnTo>
                    <a:lnTo>
                      <a:pt x="79" y="506"/>
                    </a:lnTo>
                    <a:lnTo>
                      <a:pt x="1" y="79"/>
                    </a:lnTo>
                    <a:lnTo>
                      <a:pt x="0" y="67"/>
                    </a:lnTo>
                    <a:lnTo>
                      <a:pt x="0" y="58"/>
                    </a:lnTo>
                    <a:lnTo>
                      <a:pt x="3" y="43"/>
                    </a:lnTo>
                    <a:lnTo>
                      <a:pt x="11" y="29"/>
                    </a:lnTo>
                    <a:lnTo>
                      <a:pt x="23" y="16"/>
                    </a:lnTo>
                    <a:lnTo>
                      <a:pt x="38" y="6"/>
                    </a:lnTo>
                    <a:lnTo>
                      <a:pt x="55" y="1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81C0BAA6-4A02-425A-B26C-2652D844C7D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196" y="1638"/>
                <a:ext cx="172" cy="185"/>
              </a:xfrm>
              <a:custGeom>
                <a:avLst/>
                <a:gdLst>
                  <a:gd name="T0" fmla="*/ 300 w 514"/>
                  <a:gd name="T1" fmla="*/ 184 h 556"/>
                  <a:gd name="T2" fmla="*/ 230 w 514"/>
                  <a:gd name="T3" fmla="*/ 310 h 556"/>
                  <a:gd name="T4" fmla="*/ 335 w 514"/>
                  <a:gd name="T5" fmla="*/ 310 h 556"/>
                  <a:gd name="T6" fmla="*/ 300 w 514"/>
                  <a:gd name="T7" fmla="*/ 184 h 556"/>
                  <a:gd name="T8" fmla="*/ 323 w 514"/>
                  <a:gd name="T9" fmla="*/ 0 h 556"/>
                  <a:gd name="T10" fmla="*/ 330 w 514"/>
                  <a:gd name="T11" fmla="*/ 0 h 556"/>
                  <a:gd name="T12" fmla="*/ 345 w 514"/>
                  <a:gd name="T13" fmla="*/ 1 h 556"/>
                  <a:gd name="T14" fmla="*/ 359 w 514"/>
                  <a:gd name="T15" fmla="*/ 6 h 556"/>
                  <a:gd name="T16" fmla="*/ 371 w 514"/>
                  <a:gd name="T17" fmla="*/ 14 h 556"/>
                  <a:gd name="T18" fmla="*/ 382 w 514"/>
                  <a:gd name="T19" fmla="*/ 28 h 556"/>
                  <a:gd name="T20" fmla="*/ 390 w 514"/>
                  <a:gd name="T21" fmla="*/ 46 h 556"/>
                  <a:gd name="T22" fmla="*/ 511 w 514"/>
                  <a:gd name="T23" fmla="*/ 470 h 556"/>
                  <a:gd name="T24" fmla="*/ 514 w 514"/>
                  <a:gd name="T25" fmla="*/ 484 h 556"/>
                  <a:gd name="T26" fmla="*/ 512 w 514"/>
                  <a:gd name="T27" fmla="*/ 496 h 556"/>
                  <a:gd name="T28" fmla="*/ 508 w 514"/>
                  <a:gd name="T29" fmla="*/ 511 h 556"/>
                  <a:gd name="T30" fmla="*/ 501 w 514"/>
                  <a:gd name="T31" fmla="*/ 525 h 556"/>
                  <a:gd name="T32" fmla="*/ 491 w 514"/>
                  <a:gd name="T33" fmla="*/ 538 h 556"/>
                  <a:gd name="T34" fmla="*/ 477 w 514"/>
                  <a:gd name="T35" fmla="*/ 548 h 556"/>
                  <a:gd name="T36" fmla="*/ 461 w 514"/>
                  <a:gd name="T37" fmla="*/ 553 h 556"/>
                  <a:gd name="T38" fmla="*/ 445 w 514"/>
                  <a:gd name="T39" fmla="*/ 556 h 556"/>
                  <a:gd name="T40" fmla="*/ 427 w 514"/>
                  <a:gd name="T41" fmla="*/ 553 h 556"/>
                  <a:gd name="T42" fmla="*/ 413 w 514"/>
                  <a:gd name="T43" fmla="*/ 546 h 556"/>
                  <a:gd name="T44" fmla="*/ 400 w 514"/>
                  <a:gd name="T45" fmla="*/ 534 h 556"/>
                  <a:gd name="T46" fmla="*/ 394 w 514"/>
                  <a:gd name="T47" fmla="*/ 520 h 556"/>
                  <a:gd name="T48" fmla="*/ 367 w 514"/>
                  <a:gd name="T49" fmla="*/ 426 h 556"/>
                  <a:gd name="T50" fmla="*/ 165 w 514"/>
                  <a:gd name="T51" fmla="*/ 426 h 556"/>
                  <a:gd name="T52" fmla="*/ 114 w 514"/>
                  <a:gd name="T53" fmla="*/ 519 h 556"/>
                  <a:gd name="T54" fmla="*/ 102 w 514"/>
                  <a:gd name="T55" fmla="*/ 534 h 556"/>
                  <a:gd name="T56" fmla="*/ 87 w 514"/>
                  <a:gd name="T57" fmla="*/ 546 h 556"/>
                  <a:gd name="T58" fmla="*/ 70 w 514"/>
                  <a:gd name="T59" fmla="*/ 553 h 556"/>
                  <a:gd name="T60" fmla="*/ 54 w 514"/>
                  <a:gd name="T61" fmla="*/ 556 h 556"/>
                  <a:gd name="T62" fmla="*/ 37 w 514"/>
                  <a:gd name="T63" fmla="*/ 555 h 556"/>
                  <a:gd name="T64" fmla="*/ 23 w 514"/>
                  <a:gd name="T65" fmla="*/ 548 h 556"/>
                  <a:gd name="T66" fmla="*/ 12 w 514"/>
                  <a:gd name="T67" fmla="*/ 538 h 556"/>
                  <a:gd name="T68" fmla="*/ 12 w 514"/>
                  <a:gd name="T69" fmla="*/ 538 h 556"/>
                  <a:gd name="T70" fmla="*/ 4 w 514"/>
                  <a:gd name="T71" fmla="*/ 525 h 556"/>
                  <a:gd name="T72" fmla="*/ 0 w 514"/>
                  <a:gd name="T73" fmla="*/ 511 h 556"/>
                  <a:gd name="T74" fmla="*/ 0 w 514"/>
                  <a:gd name="T75" fmla="*/ 496 h 556"/>
                  <a:gd name="T76" fmla="*/ 4 w 514"/>
                  <a:gd name="T77" fmla="*/ 484 h 556"/>
                  <a:gd name="T78" fmla="*/ 9 w 514"/>
                  <a:gd name="T79" fmla="*/ 470 h 556"/>
                  <a:gd name="T80" fmla="*/ 249 w 514"/>
                  <a:gd name="T81" fmla="*/ 46 h 556"/>
                  <a:gd name="T82" fmla="*/ 262 w 514"/>
                  <a:gd name="T83" fmla="*/ 28 h 556"/>
                  <a:gd name="T84" fmla="*/ 279 w 514"/>
                  <a:gd name="T85" fmla="*/ 14 h 556"/>
                  <a:gd name="T86" fmla="*/ 299 w 514"/>
                  <a:gd name="T87" fmla="*/ 2 h 556"/>
                  <a:gd name="T88" fmla="*/ 323 w 514"/>
                  <a:gd name="T89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4" h="556">
                    <a:moveTo>
                      <a:pt x="300" y="184"/>
                    </a:moveTo>
                    <a:lnTo>
                      <a:pt x="230" y="310"/>
                    </a:lnTo>
                    <a:lnTo>
                      <a:pt x="335" y="310"/>
                    </a:lnTo>
                    <a:lnTo>
                      <a:pt x="300" y="184"/>
                    </a:lnTo>
                    <a:close/>
                    <a:moveTo>
                      <a:pt x="323" y="0"/>
                    </a:moveTo>
                    <a:lnTo>
                      <a:pt x="330" y="0"/>
                    </a:lnTo>
                    <a:lnTo>
                      <a:pt x="345" y="1"/>
                    </a:lnTo>
                    <a:lnTo>
                      <a:pt x="359" y="6"/>
                    </a:lnTo>
                    <a:lnTo>
                      <a:pt x="371" y="14"/>
                    </a:lnTo>
                    <a:lnTo>
                      <a:pt x="382" y="28"/>
                    </a:lnTo>
                    <a:lnTo>
                      <a:pt x="390" y="46"/>
                    </a:lnTo>
                    <a:lnTo>
                      <a:pt x="511" y="470"/>
                    </a:lnTo>
                    <a:lnTo>
                      <a:pt x="514" y="484"/>
                    </a:lnTo>
                    <a:lnTo>
                      <a:pt x="512" y="496"/>
                    </a:lnTo>
                    <a:lnTo>
                      <a:pt x="508" y="511"/>
                    </a:lnTo>
                    <a:lnTo>
                      <a:pt x="501" y="525"/>
                    </a:lnTo>
                    <a:lnTo>
                      <a:pt x="491" y="538"/>
                    </a:lnTo>
                    <a:lnTo>
                      <a:pt x="477" y="548"/>
                    </a:lnTo>
                    <a:lnTo>
                      <a:pt x="461" y="553"/>
                    </a:lnTo>
                    <a:lnTo>
                      <a:pt x="445" y="556"/>
                    </a:lnTo>
                    <a:lnTo>
                      <a:pt x="427" y="553"/>
                    </a:lnTo>
                    <a:lnTo>
                      <a:pt x="413" y="546"/>
                    </a:lnTo>
                    <a:lnTo>
                      <a:pt x="400" y="534"/>
                    </a:lnTo>
                    <a:lnTo>
                      <a:pt x="394" y="520"/>
                    </a:lnTo>
                    <a:lnTo>
                      <a:pt x="367" y="426"/>
                    </a:lnTo>
                    <a:lnTo>
                      <a:pt x="165" y="426"/>
                    </a:lnTo>
                    <a:lnTo>
                      <a:pt x="114" y="519"/>
                    </a:lnTo>
                    <a:lnTo>
                      <a:pt x="102" y="534"/>
                    </a:lnTo>
                    <a:lnTo>
                      <a:pt x="87" y="546"/>
                    </a:lnTo>
                    <a:lnTo>
                      <a:pt x="70" y="553"/>
                    </a:lnTo>
                    <a:lnTo>
                      <a:pt x="54" y="556"/>
                    </a:lnTo>
                    <a:lnTo>
                      <a:pt x="37" y="555"/>
                    </a:lnTo>
                    <a:lnTo>
                      <a:pt x="23" y="548"/>
                    </a:lnTo>
                    <a:lnTo>
                      <a:pt x="12" y="538"/>
                    </a:lnTo>
                    <a:lnTo>
                      <a:pt x="12" y="538"/>
                    </a:lnTo>
                    <a:lnTo>
                      <a:pt x="4" y="525"/>
                    </a:lnTo>
                    <a:lnTo>
                      <a:pt x="0" y="511"/>
                    </a:lnTo>
                    <a:lnTo>
                      <a:pt x="0" y="496"/>
                    </a:lnTo>
                    <a:lnTo>
                      <a:pt x="4" y="484"/>
                    </a:lnTo>
                    <a:lnTo>
                      <a:pt x="9" y="470"/>
                    </a:lnTo>
                    <a:lnTo>
                      <a:pt x="249" y="46"/>
                    </a:lnTo>
                    <a:lnTo>
                      <a:pt x="262" y="28"/>
                    </a:lnTo>
                    <a:lnTo>
                      <a:pt x="279" y="14"/>
                    </a:lnTo>
                    <a:lnTo>
                      <a:pt x="299" y="2"/>
                    </a:lnTo>
                    <a:lnTo>
                      <a:pt x="323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EEE55026-67EF-490E-8697-DBA0501D8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34" y="1720"/>
                <a:ext cx="97" cy="103"/>
              </a:xfrm>
              <a:custGeom>
                <a:avLst/>
                <a:gdLst>
                  <a:gd name="T0" fmla="*/ 142 w 291"/>
                  <a:gd name="T1" fmla="*/ 0 h 308"/>
                  <a:gd name="T2" fmla="*/ 283 w 291"/>
                  <a:gd name="T3" fmla="*/ 212 h 308"/>
                  <a:gd name="T4" fmla="*/ 288 w 291"/>
                  <a:gd name="T5" fmla="*/ 220 h 308"/>
                  <a:gd name="T6" fmla="*/ 291 w 291"/>
                  <a:gd name="T7" fmla="*/ 231 h 308"/>
                  <a:gd name="T8" fmla="*/ 291 w 291"/>
                  <a:gd name="T9" fmla="*/ 248 h 308"/>
                  <a:gd name="T10" fmla="*/ 287 w 291"/>
                  <a:gd name="T11" fmla="*/ 263 h 308"/>
                  <a:gd name="T12" fmla="*/ 280 w 291"/>
                  <a:gd name="T13" fmla="*/ 277 h 308"/>
                  <a:gd name="T14" fmla="*/ 268 w 291"/>
                  <a:gd name="T15" fmla="*/ 290 h 308"/>
                  <a:gd name="T16" fmla="*/ 255 w 291"/>
                  <a:gd name="T17" fmla="*/ 300 h 308"/>
                  <a:gd name="T18" fmla="*/ 240 w 291"/>
                  <a:gd name="T19" fmla="*/ 305 h 308"/>
                  <a:gd name="T20" fmla="*/ 222 w 291"/>
                  <a:gd name="T21" fmla="*/ 308 h 308"/>
                  <a:gd name="T22" fmla="*/ 204 w 291"/>
                  <a:gd name="T23" fmla="*/ 305 h 308"/>
                  <a:gd name="T24" fmla="*/ 189 w 291"/>
                  <a:gd name="T25" fmla="*/ 296 h 308"/>
                  <a:gd name="T26" fmla="*/ 177 w 291"/>
                  <a:gd name="T27" fmla="*/ 284 h 308"/>
                  <a:gd name="T28" fmla="*/ 0 w 291"/>
                  <a:gd name="T29" fmla="*/ 2 h 308"/>
                  <a:gd name="T30" fmla="*/ 142 w 291"/>
                  <a:gd name="T3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1" h="308">
                    <a:moveTo>
                      <a:pt x="142" y="0"/>
                    </a:moveTo>
                    <a:lnTo>
                      <a:pt x="283" y="212"/>
                    </a:lnTo>
                    <a:lnTo>
                      <a:pt x="288" y="220"/>
                    </a:lnTo>
                    <a:lnTo>
                      <a:pt x="291" y="231"/>
                    </a:lnTo>
                    <a:lnTo>
                      <a:pt x="291" y="248"/>
                    </a:lnTo>
                    <a:lnTo>
                      <a:pt x="287" y="263"/>
                    </a:lnTo>
                    <a:lnTo>
                      <a:pt x="280" y="277"/>
                    </a:lnTo>
                    <a:lnTo>
                      <a:pt x="268" y="290"/>
                    </a:lnTo>
                    <a:lnTo>
                      <a:pt x="255" y="300"/>
                    </a:lnTo>
                    <a:lnTo>
                      <a:pt x="240" y="305"/>
                    </a:lnTo>
                    <a:lnTo>
                      <a:pt x="222" y="308"/>
                    </a:lnTo>
                    <a:lnTo>
                      <a:pt x="204" y="305"/>
                    </a:lnTo>
                    <a:lnTo>
                      <a:pt x="189" y="296"/>
                    </a:lnTo>
                    <a:lnTo>
                      <a:pt x="177" y="284"/>
                    </a:lnTo>
                    <a:lnTo>
                      <a:pt x="0" y="2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20">
                <a:extLst>
                  <a:ext uri="{FF2B5EF4-FFF2-40B4-BE49-F238E27FC236}">
                    <a16:creationId xmlns:a16="http://schemas.microsoft.com/office/drawing/2014/main" id="{FF7FAAF7-30CA-4F66-9EB4-EFDBA9FC0E5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83" y="1638"/>
                <a:ext cx="164" cy="185"/>
              </a:xfrm>
              <a:custGeom>
                <a:avLst/>
                <a:gdLst>
                  <a:gd name="T0" fmla="*/ 157 w 491"/>
                  <a:gd name="T1" fmla="*/ 241 h 554"/>
                  <a:gd name="T2" fmla="*/ 288 w 491"/>
                  <a:gd name="T3" fmla="*/ 238 h 554"/>
                  <a:gd name="T4" fmla="*/ 338 w 491"/>
                  <a:gd name="T5" fmla="*/ 221 h 554"/>
                  <a:gd name="T6" fmla="*/ 362 w 491"/>
                  <a:gd name="T7" fmla="*/ 196 h 554"/>
                  <a:gd name="T8" fmla="*/ 367 w 491"/>
                  <a:gd name="T9" fmla="*/ 160 h 554"/>
                  <a:gd name="T10" fmla="*/ 355 w 491"/>
                  <a:gd name="T11" fmla="*/ 136 h 554"/>
                  <a:gd name="T12" fmla="*/ 335 w 491"/>
                  <a:gd name="T13" fmla="*/ 126 h 554"/>
                  <a:gd name="T14" fmla="*/ 297 w 491"/>
                  <a:gd name="T15" fmla="*/ 119 h 554"/>
                  <a:gd name="T16" fmla="*/ 173 w 491"/>
                  <a:gd name="T17" fmla="*/ 118 h 554"/>
                  <a:gd name="T18" fmla="*/ 293 w 491"/>
                  <a:gd name="T19" fmla="*/ 0 h 554"/>
                  <a:gd name="T20" fmla="*/ 369 w 491"/>
                  <a:gd name="T21" fmla="*/ 8 h 554"/>
                  <a:gd name="T22" fmla="*/ 426 w 491"/>
                  <a:gd name="T23" fmla="*/ 30 h 554"/>
                  <a:gd name="T24" fmla="*/ 467 w 491"/>
                  <a:gd name="T25" fmla="*/ 67 h 554"/>
                  <a:gd name="T26" fmla="*/ 487 w 491"/>
                  <a:gd name="T27" fmla="*/ 115 h 554"/>
                  <a:gd name="T28" fmla="*/ 489 w 491"/>
                  <a:gd name="T29" fmla="*/ 173 h 554"/>
                  <a:gd name="T30" fmla="*/ 485 w 491"/>
                  <a:gd name="T31" fmla="*/ 197 h 554"/>
                  <a:gd name="T32" fmla="*/ 475 w 491"/>
                  <a:gd name="T33" fmla="*/ 228 h 554"/>
                  <a:gd name="T34" fmla="*/ 456 w 491"/>
                  <a:gd name="T35" fmla="*/ 264 h 554"/>
                  <a:gd name="T36" fmla="*/ 427 w 491"/>
                  <a:gd name="T37" fmla="*/ 299 h 554"/>
                  <a:gd name="T38" fmla="*/ 385 w 491"/>
                  <a:gd name="T39" fmla="*/ 329 h 554"/>
                  <a:gd name="T40" fmla="*/ 330 w 491"/>
                  <a:gd name="T41" fmla="*/ 351 h 554"/>
                  <a:gd name="T42" fmla="*/ 258 w 491"/>
                  <a:gd name="T43" fmla="*/ 358 h 554"/>
                  <a:gd name="T44" fmla="*/ 121 w 491"/>
                  <a:gd name="T45" fmla="*/ 494 h 554"/>
                  <a:gd name="T46" fmla="*/ 108 w 491"/>
                  <a:gd name="T47" fmla="*/ 525 h 554"/>
                  <a:gd name="T48" fmla="*/ 83 w 491"/>
                  <a:gd name="T49" fmla="*/ 546 h 554"/>
                  <a:gd name="T50" fmla="*/ 51 w 491"/>
                  <a:gd name="T51" fmla="*/ 554 h 554"/>
                  <a:gd name="T52" fmla="*/ 23 w 491"/>
                  <a:gd name="T53" fmla="*/ 546 h 554"/>
                  <a:gd name="T54" fmla="*/ 3 w 491"/>
                  <a:gd name="T55" fmla="*/ 525 h 554"/>
                  <a:gd name="T56" fmla="*/ 0 w 491"/>
                  <a:gd name="T57" fmla="*/ 494 h 554"/>
                  <a:gd name="T58" fmla="*/ 65 w 491"/>
                  <a:gd name="T59" fmla="*/ 46 h 554"/>
                  <a:gd name="T60" fmla="*/ 84 w 491"/>
                  <a:gd name="T61" fmla="*/ 19 h 554"/>
                  <a:gd name="T62" fmla="*/ 113 w 491"/>
                  <a:gd name="T63" fmla="*/ 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1" h="554">
                    <a:moveTo>
                      <a:pt x="173" y="118"/>
                    </a:moveTo>
                    <a:lnTo>
                      <a:pt x="157" y="241"/>
                    </a:lnTo>
                    <a:lnTo>
                      <a:pt x="255" y="241"/>
                    </a:lnTo>
                    <a:lnTo>
                      <a:pt x="288" y="238"/>
                    </a:lnTo>
                    <a:lnTo>
                      <a:pt x="315" y="232"/>
                    </a:lnTo>
                    <a:lnTo>
                      <a:pt x="338" y="221"/>
                    </a:lnTo>
                    <a:lnTo>
                      <a:pt x="353" y="210"/>
                    </a:lnTo>
                    <a:lnTo>
                      <a:pt x="362" y="196"/>
                    </a:lnTo>
                    <a:lnTo>
                      <a:pt x="367" y="178"/>
                    </a:lnTo>
                    <a:lnTo>
                      <a:pt x="367" y="160"/>
                    </a:lnTo>
                    <a:lnTo>
                      <a:pt x="364" y="146"/>
                    </a:lnTo>
                    <a:lnTo>
                      <a:pt x="355" y="136"/>
                    </a:lnTo>
                    <a:lnTo>
                      <a:pt x="347" y="131"/>
                    </a:lnTo>
                    <a:lnTo>
                      <a:pt x="335" y="126"/>
                    </a:lnTo>
                    <a:lnTo>
                      <a:pt x="319" y="122"/>
                    </a:lnTo>
                    <a:lnTo>
                      <a:pt x="297" y="119"/>
                    </a:lnTo>
                    <a:lnTo>
                      <a:pt x="269" y="118"/>
                    </a:lnTo>
                    <a:lnTo>
                      <a:pt x="173" y="118"/>
                    </a:lnTo>
                    <a:close/>
                    <a:moveTo>
                      <a:pt x="129" y="0"/>
                    </a:moveTo>
                    <a:lnTo>
                      <a:pt x="293" y="0"/>
                    </a:lnTo>
                    <a:lnTo>
                      <a:pt x="333" y="3"/>
                    </a:lnTo>
                    <a:lnTo>
                      <a:pt x="369" y="8"/>
                    </a:lnTo>
                    <a:lnTo>
                      <a:pt x="401" y="17"/>
                    </a:lnTo>
                    <a:lnTo>
                      <a:pt x="426" y="30"/>
                    </a:lnTo>
                    <a:lnTo>
                      <a:pt x="449" y="46"/>
                    </a:lnTo>
                    <a:lnTo>
                      <a:pt x="467" y="67"/>
                    </a:lnTo>
                    <a:lnTo>
                      <a:pt x="480" y="90"/>
                    </a:lnTo>
                    <a:lnTo>
                      <a:pt x="487" y="115"/>
                    </a:lnTo>
                    <a:lnTo>
                      <a:pt x="491" y="142"/>
                    </a:lnTo>
                    <a:lnTo>
                      <a:pt x="489" y="173"/>
                    </a:lnTo>
                    <a:lnTo>
                      <a:pt x="487" y="183"/>
                    </a:lnTo>
                    <a:lnTo>
                      <a:pt x="485" y="197"/>
                    </a:lnTo>
                    <a:lnTo>
                      <a:pt x="480" y="211"/>
                    </a:lnTo>
                    <a:lnTo>
                      <a:pt x="475" y="228"/>
                    </a:lnTo>
                    <a:lnTo>
                      <a:pt x="466" y="246"/>
                    </a:lnTo>
                    <a:lnTo>
                      <a:pt x="456" y="264"/>
                    </a:lnTo>
                    <a:lnTo>
                      <a:pt x="443" y="282"/>
                    </a:lnTo>
                    <a:lnTo>
                      <a:pt x="427" y="299"/>
                    </a:lnTo>
                    <a:lnTo>
                      <a:pt x="408" y="315"/>
                    </a:lnTo>
                    <a:lnTo>
                      <a:pt x="385" y="329"/>
                    </a:lnTo>
                    <a:lnTo>
                      <a:pt x="360" y="342"/>
                    </a:lnTo>
                    <a:lnTo>
                      <a:pt x="330" y="351"/>
                    </a:lnTo>
                    <a:lnTo>
                      <a:pt x="296" y="357"/>
                    </a:lnTo>
                    <a:lnTo>
                      <a:pt x="258" y="358"/>
                    </a:lnTo>
                    <a:lnTo>
                      <a:pt x="140" y="358"/>
                    </a:lnTo>
                    <a:lnTo>
                      <a:pt x="121" y="494"/>
                    </a:lnTo>
                    <a:lnTo>
                      <a:pt x="116" y="511"/>
                    </a:lnTo>
                    <a:lnTo>
                      <a:pt x="108" y="525"/>
                    </a:lnTo>
                    <a:lnTo>
                      <a:pt x="97" y="537"/>
                    </a:lnTo>
                    <a:lnTo>
                      <a:pt x="83" y="546"/>
                    </a:lnTo>
                    <a:lnTo>
                      <a:pt x="67" y="553"/>
                    </a:lnTo>
                    <a:lnTo>
                      <a:pt x="51" y="554"/>
                    </a:lnTo>
                    <a:lnTo>
                      <a:pt x="35" y="553"/>
                    </a:lnTo>
                    <a:lnTo>
                      <a:pt x="23" y="546"/>
                    </a:lnTo>
                    <a:lnTo>
                      <a:pt x="11" y="536"/>
                    </a:lnTo>
                    <a:lnTo>
                      <a:pt x="3" y="525"/>
                    </a:lnTo>
                    <a:lnTo>
                      <a:pt x="0" y="509"/>
                    </a:lnTo>
                    <a:lnTo>
                      <a:pt x="0" y="494"/>
                    </a:lnTo>
                    <a:lnTo>
                      <a:pt x="61" y="62"/>
                    </a:lnTo>
                    <a:lnTo>
                      <a:pt x="65" y="46"/>
                    </a:lnTo>
                    <a:lnTo>
                      <a:pt x="72" y="32"/>
                    </a:lnTo>
                    <a:lnTo>
                      <a:pt x="84" y="19"/>
                    </a:lnTo>
                    <a:lnTo>
                      <a:pt x="98" y="9"/>
                    </a:lnTo>
                    <a:lnTo>
                      <a:pt x="113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490866F3-8AC1-44B2-B582-E76ECE0501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550" y="1638"/>
                <a:ext cx="154" cy="184"/>
              </a:xfrm>
              <a:custGeom>
                <a:avLst/>
                <a:gdLst>
                  <a:gd name="T0" fmla="*/ 129 w 462"/>
                  <a:gd name="T1" fmla="*/ 0 h 550"/>
                  <a:gd name="T2" fmla="*/ 412 w 462"/>
                  <a:gd name="T3" fmla="*/ 0 h 550"/>
                  <a:gd name="T4" fmla="*/ 427 w 462"/>
                  <a:gd name="T5" fmla="*/ 3 h 550"/>
                  <a:gd name="T6" fmla="*/ 440 w 462"/>
                  <a:gd name="T7" fmla="*/ 8 h 550"/>
                  <a:gd name="T8" fmla="*/ 452 w 462"/>
                  <a:gd name="T9" fmla="*/ 18 h 550"/>
                  <a:gd name="T10" fmla="*/ 459 w 462"/>
                  <a:gd name="T11" fmla="*/ 30 h 550"/>
                  <a:gd name="T12" fmla="*/ 462 w 462"/>
                  <a:gd name="T13" fmla="*/ 44 h 550"/>
                  <a:gd name="T14" fmla="*/ 462 w 462"/>
                  <a:gd name="T15" fmla="*/ 59 h 550"/>
                  <a:gd name="T16" fmla="*/ 458 w 462"/>
                  <a:gd name="T17" fmla="*/ 76 h 550"/>
                  <a:gd name="T18" fmla="*/ 450 w 462"/>
                  <a:gd name="T19" fmla="*/ 90 h 550"/>
                  <a:gd name="T20" fmla="*/ 439 w 462"/>
                  <a:gd name="T21" fmla="*/ 101 h 550"/>
                  <a:gd name="T22" fmla="*/ 425 w 462"/>
                  <a:gd name="T23" fmla="*/ 110 h 550"/>
                  <a:gd name="T24" fmla="*/ 411 w 462"/>
                  <a:gd name="T25" fmla="*/ 115 h 550"/>
                  <a:gd name="T26" fmla="*/ 395 w 462"/>
                  <a:gd name="T27" fmla="*/ 118 h 550"/>
                  <a:gd name="T28" fmla="*/ 173 w 462"/>
                  <a:gd name="T29" fmla="*/ 118 h 550"/>
                  <a:gd name="T30" fmla="*/ 159 w 462"/>
                  <a:gd name="T31" fmla="*/ 216 h 550"/>
                  <a:gd name="T32" fmla="*/ 356 w 462"/>
                  <a:gd name="T33" fmla="*/ 216 h 550"/>
                  <a:gd name="T34" fmla="*/ 371 w 462"/>
                  <a:gd name="T35" fmla="*/ 219 h 550"/>
                  <a:gd name="T36" fmla="*/ 384 w 462"/>
                  <a:gd name="T37" fmla="*/ 224 h 550"/>
                  <a:gd name="T38" fmla="*/ 395 w 462"/>
                  <a:gd name="T39" fmla="*/ 234 h 550"/>
                  <a:gd name="T40" fmla="*/ 403 w 462"/>
                  <a:gd name="T41" fmla="*/ 246 h 550"/>
                  <a:gd name="T42" fmla="*/ 407 w 462"/>
                  <a:gd name="T43" fmla="*/ 260 h 550"/>
                  <a:gd name="T44" fmla="*/ 407 w 462"/>
                  <a:gd name="T45" fmla="*/ 275 h 550"/>
                  <a:gd name="T46" fmla="*/ 402 w 462"/>
                  <a:gd name="T47" fmla="*/ 292 h 550"/>
                  <a:gd name="T48" fmla="*/ 394 w 462"/>
                  <a:gd name="T49" fmla="*/ 306 h 550"/>
                  <a:gd name="T50" fmla="*/ 383 w 462"/>
                  <a:gd name="T51" fmla="*/ 317 h 550"/>
                  <a:gd name="T52" fmla="*/ 370 w 462"/>
                  <a:gd name="T53" fmla="*/ 326 h 550"/>
                  <a:gd name="T54" fmla="*/ 355 w 462"/>
                  <a:gd name="T55" fmla="*/ 331 h 550"/>
                  <a:gd name="T56" fmla="*/ 339 w 462"/>
                  <a:gd name="T57" fmla="*/ 334 h 550"/>
                  <a:gd name="T58" fmla="*/ 143 w 462"/>
                  <a:gd name="T59" fmla="*/ 334 h 550"/>
                  <a:gd name="T60" fmla="*/ 129 w 462"/>
                  <a:gd name="T61" fmla="*/ 434 h 550"/>
                  <a:gd name="T62" fmla="*/ 351 w 462"/>
                  <a:gd name="T63" fmla="*/ 434 h 550"/>
                  <a:gd name="T64" fmla="*/ 366 w 462"/>
                  <a:gd name="T65" fmla="*/ 435 h 550"/>
                  <a:gd name="T66" fmla="*/ 379 w 462"/>
                  <a:gd name="T67" fmla="*/ 441 h 550"/>
                  <a:gd name="T68" fmla="*/ 390 w 462"/>
                  <a:gd name="T69" fmla="*/ 450 h 550"/>
                  <a:gd name="T70" fmla="*/ 398 w 462"/>
                  <a:gd name="T71" fmla="*/ 463 h 550"/>
                  <a:gd name="T72" fmla="*/ 402 w 462"/>
                  <a:gd name="T73" fmla="*/ 477 h 550"/>
                  <a:gd name="T74" fmla="*/ 402 w 462"/>
                  <a:gd name="T75" fmla="*/ 493 h 550"/>
                  <a:gd name="T76" fmla="*/ 397 w 462"/>
                  <a:gd name="T77" fmla="*/ 508 h 550"/>
                  <a:gd name="T78" fmla="*/ 389 w 462"/>
                  <a:gd name="T79" fmla="*/ 522 h 550"/>
                  <a:gd name="T80" fmla="*/ 378 w 462"/>
                  <a:gd name="T81" fmla="*/ 534 h 550"/>
                  <a:gd name="T82" fmla="*/ 365 w 462"/>
                  <a:gd name="T83" fmla="*/ 544 h 550"/>
                  <a:gd name="T84" fmla="*/ 349 w 462"/>
                  <a:gd name="T85" fmla="*/ 549 h 550"/>
                  <a:gd name="T86" fmla="*/ 334 w 462"/>
                  <a:gd name="T87" fmla="*/ 550 h 550"/>
                  <a:gd name="T88" fmla="*/ 52 w 462"/>
                  <a:gd name="T89" fmla="*/ 550 h 550"/>
                  <a:gd name="T90" fmla="*/ 37 w 462"/>
                  <a:gd name="T91" fmla="*/ 549 h 550"/>
                  <a:gd name="T92" fmla="*/ 23 w 462"/>
                  <a:gd name="T93" fmla="*/ 542 h 550"/>
                  <a:gd name="T94" fmla="*/ 11 w 462"/>
                  <a:gd name="T95" fmla="*/ 534 h 550"/>
                  <a:gd name="T96" fmla="*/ 3 w 462"/>
                  <a:gd name="T97" fmla="*/ 521 h 550"/>
                  <a:gd name="T98" fmla="*/ 0 w 462"/>
                  <a:gd name="T99" fmla="*/ 507 h 550"/>
                  <a:gd name="T100" fmla="*/ 1 w 462"/>
                  <a:gd name="T101" fmla="*/ 490 h 550"/>
                  <a:gd name="T102" fmla="*/ 61 w 462"/>
                  <a:gd name="T103" fmla="*/ 62 h 550"/>
                  <a:gd name="T104" fmla="*/ 65 w 462"/>
                  <a:gd name="T105" fmla="*/ 46 h 550"/>
                  <a:gd name="T106" fmla="*/ 72 w 462"/>
                  <a:gd name="T107" fmla="*/ 32 h 550"/>
                  <a:gd name="T108" fmla="*/ 84 w 462"/>
                  <a:gd name="T109" fmla="*/ 19 h 550"/>
                  <a:gd name="T110" fmla="*/ 98 w 462"/>
                  <a:gd name="T111" fmla="*/ 9 h 550"/>
                  <a:gd name="T112" fmla="*/ 113 w 462"/>
                  <a:gd name="T113" fmla="*/ 3 h 550"/>
                  <a:gd name="T114" fmla="*/ 129 w 462"/>
                  <a:gd name="T115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2" h="550">
                    <a:moveTo>
                      <a:pt x="129" y="0"/>
                    </a:moveTo>
                    <a:lnTo>
                      <a:pt x="412" y="0"/>
                    </a:lnTo>
                    <a:lnTo>
                      <a:pt x="427" y="3"/>
                    </a:lnTo>
                    <a:lnTo>
                      <a:pt x="440" y="8"/>
                    </a:lnTo>
                    <a:lnTo>
                      <a:pt x="452" y="18"/>
                    </a:lnTo>
                    <a:lnTo>
                      <a:pt x="459" y="30"/>
                    </a:lnTo>
                    <a:lnTo>
                      <a:pt x="462" y="44"/>
                    </a:lnTo>
                    <a:lnTo>
                      <a:pt x="462" y="59"/>
                    </a:lnTo>
                    <a:lnTo>
                      <a:pt x="458" y="76"/>
                    </a:lnTo>
                    <a:lnTo>
                      <a:pt x="450" y="90"/>
                    </a:lnTo>
                    <a:lnTo>
                      <a:pt x="439" y="101"/>
                    </a:lnTo>
                    <a:lnTo>
                      <a:pt x="425" y="110"/>
                    </a:lnTo>
                    <a:lnTo>
                      <a:pt x="411" y="115"/>
                    </a:lnTo>
                    <a:lnTo>
                      <a:pt x="395" y="118"/>
                    </a:lnTo>
                    <a:lnTo>
                      <a:pt x="173" y="118"/>
                    </a:lnTo>
                    <a:lnTo>
                      <a:pt x="159" y="216"/>
                    </a:lnTo>
                    <a:lnTo>
                      <a:pt x="356" y="216"/>
                    </a:lnTo>
                    <a:lnTo>
                      <a:pt x="371" y="219"/>
                    </a:lnTo>
                    <a:lnTo>
                      <a:pt x="384" y="224"/>
                    </a:lnTo>
                    <a:lnTo>
                      <a:pt x="395" y="234"/>
                    </a:lnTo>
                    <a:lnTo>
                      <a:pt x="403" y="246"/>
                    </a:lnTo>
                    <a:lnTo>
                      <a:pt x="407" y="260"/>
                    </a:lnTo>
                    <a:lnTo>
                      <a:pt x="407" y="275"/>
                    </a:lnTo>
                    <a:lnTo>
                      <a:pt x="402" y="292"/>
                    </a:lnTo>
                    <a:lnTo>
                      <a:pt x="394" y="306"/>
                    </a:lnTo>
                    <a:lnTo>
                      <a:pt x="383" y="317"/>
                    </a:lnTo>
                    <a:lnTo>
                      <a:pt x="370" y="326"/>
                    </a:lnTo>
                    <a:lnTo>
                      <a:pt x="355" y="331"/>
                    </a:lnTo>
                    <a:lnTo>
                      <a:pt x="339" y="334"/>
                    </a:lnTo>
                    <a:lnTo>
                      <a:pt x="143" y="334"/>
                    </a:lnTo>
                    <a:lnTo>
                      <a:pt x="129" y="434"/>
                    </a:lnTo>
                    <a:lnTo>
                      <a:pt x="351" y="434"/>
                    </a:lnTo>
                    <a:lnTo>
                      <a:pt x="366" y="435"/>
                    </a:lnTo>
                    <a:lnTo>
                      <a:pt x="379" y="441"/>
                    </a:lnTo>
                    <a:lnTo>
                      <a:pt x="390" y="450"/>
                    </a:lnTo>
                    <a:lnTo>
                      <a:pt x="398" y="463"/>
                    </a:lnTo>
                    <a:lnTo>
                      <a:pt x="402" y="477"/>
                    </a:lnTo>
                    <a:lnTo>
                      <a:pt x="402" y="493"/>
                    </a:lnTo>
                    <a:lnTo>
                      <a:pt x="397" y="508"/>
                    </a:lnTo>
                    <a:lnTo>
                      <a:pt x="389" y="522"/>
                    </a:lnTo>
                    <a:lnTo>
                      <a:pt x="378" y="534"/>
                    </a:lnTo>
                    <a:lnTo>
                      <a:pt x="365" y="544"/>
                    </a:lnTo>
                    <a:lnTo>
                      <a:pt x="349" y="549"/>
                    </a:lnTo>
                    <a:lnTo>
                      <a:pt x="334" y="550"/>
                    </a:lnTo>
                    <a:lnTo>
                      <a:pt x="52" y="550"/>
                    </a:lnTo>
                    <a:lnTo>
                      <a:pt x="37" y="549"/>
                    </a:lnTo>
                    <a:lnTo>
                      <a:pt x="23" y="542"/>
                    </a:lnTo>
                    <a:lnTo>
                      <a:pt x="11" y="534"/>
                    </a:lnTo>
                    <a:lnTo>
                      <a:pt x="3" y="521"/>
                    </a:lnTo>
                    <a:lnTo>
                      <a:pt x="0" y="507"/>
                    </a:lnTo>
                    <a:lnTo>
                      <a:pt x="1" y="490"/>
                    </a:lnTo>
                    <a:lnTo>
                      <a:pt x="61" y="62"/>
                    </a:lnTo>
                    <a:lnTo>
                      <a:pt x="65" y="46"/>
                    </a:lnTo>
                    <a:lnTo>
                      <a:pt x="72" y="32"/>
                    </a:lnTo>
                    <a:lnTo>
                      <a:pt x="84" y="19"/>
                    </a:lnTo>
                    <a:lnTo>
                      <a:pt x="98" y="9"/>
                    </a:lnTo>
                    <a:lnTo>
                      <a:pt x="113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2525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2DFAF5-2D38-4FE9-BF74-1B96C6AD2F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12" r="21857"/>
            <a:stretch/>
          </p:blipFill>
          <p:spPr>
            <a:xfrm>
              <a:off x="10135830" y="3529327"/>
              <a:ext cx="502920" cy="486521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9E8A6E-DAAC-4B6A-861D-55CA5FBCA39A}"/>
                </a:ext>
              </a:extLst>
            </p:cNvPr>
            <p:cNvCxnSpPr>
              <a:cxnSpLocks/>
            </p:cNvCxnSpPr>
            <p:nvPr userDrawn="1"/>
          </p:nvCxnSpPr>
          <p:spPr bwMode="auto">
            <a:xfrm flipV="1">
              <a:off x="10808131" y="3572246"/>
              <a:ext cx="0" cy="41148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561705D-12C3-4C18-A692-62B07A7A0381}"/>
              </a:ext>
            </a:extLst>
          </p:cNvPr>
          <p:cNvSpPr/>
          <p:nvPr userDrawn="1"/>
        </p:nvSpPr>
        <p:spPr>
          <a:xfrm>
            <a:off x="3373965" y="0"/>
            <a:ext cx="5444071" cy="109220"/>
          </a:xfrm>
          <a:custGeom>
            <a:avLst/>
            <a:gdLst>
              <a:gd name="connsiteX0" fmla="*/ 0 w 5444071"/>
              <a:gd name="connsiteY0" fmla="*/ 0 h 109220"/>
              <a:gd name="connsiteX1" fmla="*/ 5444071 w 5444071"/>
              <a:gd name="connsiteY1" fmla="*/ 0 h 109220"/>
              <a:gd name="connsiteX2" fmla="*/ 5393058 w 5444071"/>
              <a:gd name="connsiteY2" fmla="*/ 109220 h 109220"/>
              <a:gd name="connsiteX3" fmla="*/ 51012 w 5444071"/>
              <a:gd name="connsiteY3" fmla="*/ 109220 h 10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4071" h="109220">
                <a:moveTo>
                  <a:pt x="0" y="0"/>
                </a:moveTo>
                <a:lnTo>
                  <a:pt x="5444071" y="0"/>
                </a:lnTo>
                <a:lnTo>
                  <a:pt x="5393058" y="109220"/>
                </a:lnTo>
                <a:lnTo>
                  <a:pt x="51012" y="1092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24" r:id="rId10"/>
    <p:sldLayoutId id="2147483726" r:id="rId11"/>
    <p:sldLayoutId id="2147483727" r:id="rId12"/>
    <p:sldLayoutId id="2147483728" r:id="rId13"/>
    <p:sldLayoutId id="2147483729" r:id="rId14"/>
    <p:sldLayoutId id="2147483677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to TFS RFI for Dealer Daily Test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082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/>
          </p:cNvSpPr>
          <p:nvPr/>
        </p:nvSpPr>
        <p:spPr bwMode="auto">
          <a:xfrm>
            <a:off x="1328960" y="1606125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ctr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Login Page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Home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Support Admin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Help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Contact Us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RouteOne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Insurance</a:t>
            </a:r>
          </a:p>
        </p:txBody>
      </p:sp>
      <p:sp>
        <p:nvSpPr>
          <p:cNvPr id="63" name="Rectangle 62"/>
          <p:cNvSpPr>
            <a:spLocks/>
          </p:cNvSpPr>
          <p:nvPr/>
        </p:nvSpPr>
        <p:spPr bwMode="auto">
          <a:xfrm>
            <a:off x="4392067" y="1606125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ctr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TFS Direct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ACH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Paymen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t\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Info center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Reports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Training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Quick Refs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 bwMode="auto">
          <a:xfrm>
            <a:off x="7455174" y="1606125"/>
            <a:ext cx="2586394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0" rtlCol="0" anchor="ctr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Imp Links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Lookup service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Quote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FS Presentation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Term Of Use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Alerts 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Tire &amp; Wheel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Insur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App Entry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6" name="Rectangle 115"/>
          <p:cNvSpPr>
            <a:spLocks/>
          </p:cNvSpPr>
          <p:nvPr/>
        </p:nvSpPr>
        <p:spPr bwMode="auto">
          <a:xfrm>
            <a:off x="7455174" y="4634299"/>
            <a:ext cx="2586394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Imp Links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Quote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Term Of Use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Alerts </a:t>
            </a:r>
          </a:p>
        </p:txBody>
      </p:sp>
      <p:sp>
        <p:nvSpPr>
          <p:cNvPr id="115" name="Rectangle 114"/>
          <p:cNvSpPr>
            <a:spLocks/>
          </p:cNvSpPr>
          <p:nvPr/>
        </p:nvSpPr>
        <p:spPr bwMode="auto">
          <a:xfrm>
            <a:off x="7455174" y="3533540"/>
            <a:ext cx="2586394" cy="9288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Imp Links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Quote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FS Presentation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Term Of Use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Change Password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Change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Dealershp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Online Warehouse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Alerts 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Tire &amp; Wheel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Insur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App Entry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4" name="Rectangle 113"/>
          <p:cNvSpPr>
            <a:spLocks/>
          </p:cNvSpPr>
          <p:nvPr/>
        </p:nvSpPr>
        <p:spPr bwMode="auto">
          <a:xfrm>
            <a:off x="7455174" y="2556251"/>
            <a:ext cx="2586394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Imp Links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Lookup service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Cust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Quote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FS Presentation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Term Of Use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Alerts 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Tire &amp; Wheel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Insur</a:t>
            </a: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 App Entry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 dirty="0"/>
              <a:t>Planning &amp; Delivery Approach</a:t>
            </a: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1328960" y="1250145"/>
            <a:ext cx="2469222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1</a:t>
            </a:r>
          </a:p>
        </p:txBody>
      </p:sp>
      <p:sp>
        <p:nvSpPr>
          <p:cNvPr id="28" name="Flowchart: Process 27"/>
          <p:cNvSpPr/>
          <p:nvPr/>
        </p:nvSpPr>
        <p:spPr bwMode="auto">
          <a:xfrm rot="16200000">
            <a:off x="-1497704" y="3114681"/>
            <a:ext cx="4189559" cy="460487"/>
          </a:xfrm>
          <a:prstGeom prst="flowChartProcess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</a:rPr>
              <a:t>Dealer Daily Regression Test Bed</a:t>
            </a:r>
            <a:endParaRPr lang="en-US" sz="12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2"/>
          <p:cNvCxnSpPr>
            <a:cxnSpLocks noChangeShapeType="1"/>
          </p:cNvCxnSpPr>
          <p:nvPr/>
        </p:nvCxnSpPr>
        <p:spPr bwMode="auto">
          <a:xfrm>
            <a:off x="3048795" y="3628581"/>
            <a:ext cx="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Striped Right Arrow 31"/>
          <p:cNvSpPr>
            <a:spLocks/>
          </p:cNvSpPr>
          <p:nvPr/>
        </p:nvSpPr>
        <p:spPr bwMode="auto">
          <a:xfrm>
            <a:off x="864812" y="2793853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33" name="Striped Right Arrow 32"/>
          <p:cNvSpPr>
            <a:spLocks/>
          </p:cNvSpPr>
          <p:nvPr/>
        </p:nvSpPr>
        <p:spPr bwMode="auto">
          <a:xfrm>
            <a:off x="863751" y="3832878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80998" y="5533942"/>
            <a:ext cx="2484951" cy="67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Page Template Analysis based on re-usable screen layout and validation elements in Test cases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990706" y="5533942"/>
            <a:ext cx="2380344" cy="67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Test data analysis and generation procedures plugged into automated test scenarios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5495807" y="5533942"/>
            <a:ext cx="2579794" cy="67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Integration with CI/CT Platform for each Iteration delivery scope</a:t>
            </a:r>
          </a:p>
          <a:p>
            <a:pPr>
              <a:defRPr/>
            </a:pPr>
            <a:endParaRPr lang="en-US" sz="12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8198756" y="5542196"/>
            <a:ext cx="3779290" cy="66009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2"/>
          <a:lstStyle/>
          <a:p>
            <a:pPr>
              <a:defRPr/>
            </a:pPr>
            <a:r>
              <a:rPr lang="en-US" sz="1200" b="1" dirty="0">
                <a:solidFill>
                  <a:srgbClr val="4D4D4D"/>
                </a:solidFill>
                <a:latin typeface="Arial" pitchFamily="34" charset="0"/>
              </a:rPr>
              <a:t>Execution models –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ALM initiated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CI/CT tool initiated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Suite based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Module based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4D4D4D"/>
                </a:solidFill>
                <a:latin typeface="Arial" pitchFamily="34" charset="0"/>
              </a:rPr>
              <a:t>Application based</a:t>
            </a:r>
          </a:p>
        </p:txBody>
      </p:sp>
      <p:sp>
        <p:nvSpPr>
          <p:cNvPr id="43" name="Striped Right Arrow 42"/>
          <p:cNvSpPr>
            <a:spLocks/>
          </p:cNvSpPr>
          <p:nvPr/>
        </p:nvSpPr>
        <p:spPr bwMode="auto">
          <a:xfrm>
            <a:off x="863751" y="4871902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886061" y="2231192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Arial" pitchFamily="34" charset="0"/>
                <a:ea typeface="ＭＳ Ｐゴシック"/>
                <a:cs typeface="ＭＳ Ｐゴシック"/>
              </a:rPr>
              <a:t>Toyota</a:t>
            </a:r>
          </a:p>
        </p:txBody>
      </p:sp>
      <p:sp>
        <p:nvSpPr>
          <p:cNvPr id="48" name="Rectangle 47"/>
          <p:cNvSpPr>
            <a:spLocks/>
          </p:cNvSpPr>
          <p:nvPr/>
        </p:nvSpPr>
        <p:spPr bwMode="auto">
          <a:xfrm>
            <a:off x="1328960" y="2556251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Login Page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Home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Support Admin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Help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Contact Us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RouteOne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Insurance</a:t>
            </a:r>
          </a:p>
        </p:txBody>
      </p:sp>
      <p:sp>
        <p:nvSpPr>
          <p:cNvPr id="49" name="Rectangle 48"/>
          <p:cNvSpPr>
            <a:spLocks/>
          </p:cNvSpPr>
          <p:nvPr/>
        </p:nvSpPr>
        <p:spPr bwMode="auto">
          <a:xfrm>
            <a:off x="2883782" y="3178776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Lexus</a:t>
            </a:r>
          </a:p>
        </p:txBody>
      </p:sp>
      <p:sp>
        <p:nvSpPr>
          <p:cNvPr id="51" name="Rectangle 50"/>
          <p:cNvSpPr>
            <a:spLocks/>
          </p:cNvSpPr>
          <p:nvPr/>
        </p:nvSpPr>
        <p:spPr bwMode="auto">
          <a:xfrm>
            <a:off x="1328960" y="3595275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Login Page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Home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Support Admin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Help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Contact Us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RouteOne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Insurance</a:t>
            </a:r>
          </a:p>
        </p:txBody>
      </p:sp>
      <p:sp>
        <p:nvSpPr>
          <p:cNvPr id="52" name="Rectangle 51"/>
          <p:cNvSpPr>
            <a:spLocks/>
          </p:cNvSpPr>
          <p:nvPr/>
        </p:nvSpPr>
        <p:spPr bwMode="auto">
          <a:xfrm>
            <a:off x="2443163" y="4225072"/>
            <a:ext cx="1355019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Dealer Passport</a:t>
            </a:r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1328960" y="4634299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Login Page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Home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Support Admin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Help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Contact Us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RouteOne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Insurance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2883782" y="5263084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PR DD</a:t>
            </a:r>
          </a:p>
        </p:txBody>
      </p:sp>
      <p:sp>
        <p:nvSpPr>
          <p:cNvPr id="56" name="TextBox 18"/>
          <p:cNvSpPr txBox="1">
            <a:spLocks noChangeArrowheads="1"/>
          </p:cNvSpPr>
          <p:nvPr/>
        </p:nvSpPr>
        <p:spPr bwMode="auto">
          <a:xfrm>
            <a:off x="4392067" y="1250145"/>
            <a:ext cx="2469222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2</a:t>
            </a:r>
          </a:p>
        </p:txBody>
      </p:sp>
      <p:cxnSp>
        <p:nvCxnSpPr>
          <p:cNvPr id="57" name="Straight Connector 22"/>
          <p:cNvCxnSpPr>
            <a:cxnSpLocks noChangeShapeType="1"/>
          </p:cNvCxnSpPr>
          <p:nvPr/>
        </p:nvCxnSpPr>
        <p:spPr bwMode="auto">
          <a:xfrm>
            <a:off x="5748120" y="3628581"/>
            <a:ext cx="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Striped Right Arrow 57"/>
          <p:cNvSpPr>
            <a:spLocks/>
          </p:cNvSpPr>
          <p:nvPr/>
        </p:nvSpPr>
        <p:spPr bwMode="auto">
          <a:xfrm>
            <a:off x="3932547" y="2793853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59" name="Striped Right Arrow 58"/>
          <p:cNvSpPr>
            <a:spLocks/>
          </p:cNvSpPr>
          <p:nvPr/>
        </p:nvSpPr>
        <p:spPr bwMode="auto">
          <a:xfrm>
            <a:off x="3932547" y="3832877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61" name="Striped Right Arrow 60"/>
          <p:cNvSpPr>
            <a:spLocks/>
          </p:cNvSpPr>
          <p:nvPr/>
        </p:nvSpPr>
        <p:spPr bwMode="auto">
          <a:xfrm>
            <a:off x="3932547" y="4871902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949168" y="2230280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Toyota</a:t>
            </a:r>
          </a:p>
        </p:txBody>
      </p:sp>
      <p:sp>
        <p:nvSpPr>
          <p:cNvPr id="66" name="Rectangle 65"/>
          <p:cNvSpPr>
            <a:spLocks/>
          </p:cNvSpPr>
          <p:nvPr/>
        </p:nvSpPr>
        <p:spPr bwMode="auto">
          <a:xfrm>
            <a:off x="4392067" y="2556251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LFS Direct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ACH Payment \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Info center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Reports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Training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Quick Refs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5946889" y="3178776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Lexus</a:t>
            </a:r>
          </a:p>
        </p:txBody>
      </p:sp>
      <p:sp>
        <p:nvSpPr>
          <p:cNvPr id="69" name="Rectangle 68"/>
          <p:cNvSpPr>
            <a:spLocks/>
          </p:cNvSpPr>
          <p:nvPr/>
        </p:nvSpPr>
        <p:spPr bwMode="auto">
          <a:xfrm>
            <a:off x="4392067" y="3595275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ACH Payment \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Info center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Reports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Training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Quick Refs</a:t>
            </a:r>
          </a:p>
        </p:txBody>
      </p:sp>
      <p:sp>
        <p:nvSpPr>
          <p:cNvPr id="70" name="Rectangle 69"/>
          <p:cNvSpPr>
            <a:spLocks/>
          </p:cNvSpPr>
          <p:nvPr/>
        </p:nvSpPr>
        <p:spPr bwMode="auto">
          <a:xfrm>
            <a:off x="5506270" y="4217800"/>
            <a:ext cx="1355019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Dealer Passport</a:t>
            </a: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4392067" y="4634299"/>
            <a:ext cx="2469222" cy="805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spcCol="91440" rtlCol="0" anchor="t" anchorCtr="0" compatLnSpc="1">
            <a:prstTxWarp prst="textNoShape">
              <a:avLst/>
            </a:prstTxWarp>
          </a:bodyPr>
          <a:lstStyle/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ACH Payment \</a:t>
            </a:r>
            <a:r>
              <a:rPr lang="en-US" sz="1000" dirty="0" err="1">
                <a:solidFill>
                  <a:srgbClr val="4D4D4D"/>
                </a:solidFill>
                <a:latin typeface="Arial" pitchFamily="34" charset="0"/>
              </a:rPr>
              <a:t>PayOff</a:t>
            </a: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Info center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Reports</a:t>
            </a:r>
          </a:p>
          <a:p>
            <a:pPr marL="91440" indent="-914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Arial" pitchFamily="34" charset="0"/>
              </a:rPr>
              <a:t>Quick Refs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5940549" y="5268029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PR DD</a:t>
            </a:r>
          </a:p>
        </p:txBody>
      </p:sp>
      <p:sp>
        <p:nvSpPr>
          <p:cNvPr id="74" name="TextBox 18"/>
          <p:cNvSpPr txBox="1">
            <a:spLocks noChangeArrowheads="1"/>
          </p:cNvSpPr>
          <p:nvPr/>
        </p:nvSpPr>
        <p:spPr bwMode="auto">
          <a:xfrm>
            <a:off x="7455174" y="1250145"/>
            <a:ext cx="2586394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3</a:t>
            </a:r>
          </a:p>
        </p:txBody>
      </p:sp>
      <p:cxnSp>
        <p:nvCxnSpPr>
          <p:cNvPr id="75" name="Straight Connector 22"/>
          <p:cNvCxnSpPr>
            <a:cxnSpLocks noChangeShapeType="1"/>
          </p:cNvCxnSpPr>
          <p:nvPr/>
        </p:nvCxnSpPr>
        <p:spPr bwMode="auto">
          <a:xfrm>
            <a:off x="8507444" y="3628581"/>
            <a:ext cx="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Striped Right Arrow 75"/>
          <p:cNvSpPr>
            <a:spLocks/>
          </p:cNvSpPr>
          <p:nvPr/>
        </p:nvSpPr>
        <p:spPr bwMode="auto">
          <a:xfrm>
            <a:off x="6995654" y="2793853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77" name="Striped Right Arrow 76"/>
          <p:cNvSpPr>
            <a:spLocks/>
          </p:cNvSpPr>
          <p:nvPr/>
        </p:nvSpPr>
        <p:spPr bwMode="auto">
          <a:xfrm>
            <a:off x="6995654" y="3832877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79" name="Striped Right Arrow 78"/>
          <p:cNvSpPr>
            <a:spLocks/>
          </p:cNvSpPr>
          <p:nvPr/>
        </p:nvSpPr>
        <p:spPr bwMode="auto">
          <a:xfrm>
            <a:off x="6995654" y="4871902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rgbClr val="002F5F"/>
              </a:solidFill>
              <a:latin typeface="Arial" pitchFamily="34" charset="0"/>
            </a:endParaRPr>
          </a:p>
        </p:txBody>
      </p:sp>
      <p:sp>
        <p:nvSpPr>
          <p:cNvPr id="34" name="Striped Right Arrow 33"/>
          <p:cNvSpPr>
            <a:spLocks/>
          </p:cNvSpPr>
          <p:nvPr/>
        </p:nvSpPr>
        <p:spPr bwMode="auto">
          <a:xfrm>
            <a:off x="864812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60" name="Striped Right Arrow 59"/>
          <p:cNvSpPr>
            <a:spLocks/>
          </p:cNvSpPr>
          <p:nvPr/>
        </p:nvSpPr>
        <p:spPr bwMode="auto">
          <a:xfrm>
            <a:off x="3932547" y="1843728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78" name="Striped Right Arrow 77"/>
          <p:cNvSpPr>
            <a:spLocks/>
          </p:cNvSpPr>
          <p:nvPr/>
        </p:nvSpPr>
        <p:spPr bwMode="auto">
          <a:xfrm>
            <a:off x="6995654" y="1843728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9127168" y="2228650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Toyota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9127168" y="3178776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Lexus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8686549" y="4225072"/>
            <a:ext cx="1355019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Dealer Passport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9127168" y="5257366"/>
            <a:ext cx="914400" cy="1828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PR DD</a:t>
            </a:r>
          </a:p>
        </p:txBody>
      </p:sp>
      <p:sp>
        <p:nvSpPr>
          <p:cNvPr id="110" name="Striped Right Arrow 109"/>
          <p:cNvSpPr>
            <a:spLocks/>
          </p:cNvSpPr>
          <p:nvPr/>
        </p:nvSpPr>
        <p:spPr bwMode="auto">
          <a:xfrm>
            <a:off x="10130855" y="2793853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11" name="Striped Right Arrow 110"/>
          <p:cNvSpPr>
            <a:spLocks/>
          </p:cNvSpPr>
          <p:nvPr/>
        </p:nvSpPr>
        <p:spPr bwMode="auto">
          <a:xfrm>
            <a:off x="10130855" y="3832877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12" name="Striped Right Arrow 111"/>
          <p:cNvSpPr>
            <a:spLocks/>
          </p:cNvSpPr>
          <p:nvPr/>
        </p:nvSpPr>
        <p:spPr bwMode="auto">
          <a:xfrm>
            <a:off x="10130855" y="1787780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13" name="Striped Right Arrow 112"/>
          <p:cNvSpPr>
            <a:spLocks/>
          </p:cNvSpPr>
          <p:nvPr/>
        </p:nvSpPr>
        <p:spPr bwMode="auto">
          <a:xfrm>
            <a:off x="10130855" y="4871902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17" name="Rectangle 116"/>
          <p:cNvSpPr>
            <a:spLocks/>
          </p:cNvSpPr>
          <p:nvPr/>
        </p:nvSpPr>
        <p:spPr bwMode="auto">
          <a:xfrm>
            <a:off x="10545299" y="1606125"/>
            <a:ext cx="1341699" cy="16767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18" name="TextBox 18"/>
          <p:cNvSpPr txBox="1">
            <a:spLocks noChangeArrowheads="1"/>
          </p:cNvSpPr>
          <p:nvPr/>
        </p:nvSpPr>
        <p:spPr bwMode="auto">
          <a:xfrm>
            <a:off x="10545299" y="1606125"/>
            <a:ext cx="1341699" cy="307677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Iteration 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549858" y="2181288"/>
            <a:ext cx="133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4D4D4D"/>
                </a:solidFill>
              </a:rPr>
              <a:t>Remaining modules of Toyota, Lexus, Dealer Passport &amp; PR DD Apps  including Mobile Web</a:t>
            </a:r>
          </a:p>
        </p:txBody>
      </p:sp>
      <p:sp>
        <p:nvSpPr>
          <p:cNvPr id="121" name="Rectangle 120"/>
          <p:cNvSpPr>
            <a:spLocks/>
          </p:cNvSpPr>
          <p:nvPr/>
        </p:nvSpPr>
        <p:spPr bwMode="auto">
          <a:xfrm>
            <a:off x="10545299" y="3882002"/>
            <a:ext cx="1341699" cy="15577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dirty="0">
              <a:latin typeface="Arial" pitchFamily="34" charset="0"/>
            </a:endParaRPr>
          </a:p>
        </p:txBody>
      </p:sp>
      <p:sp>
        <p:nvSpPr>
          <p:cNvPr id="122" name="TextBox 18"/>
          <p:cNvSpPr txBox="1">
            <a:spLocks noChangeArrowheads="1"/>
          </p:cNvSpPr>
          <p:nvPr/>
        </p:nvSpPr>
        <p:spPr bwMode="auto">
          <a:xfrm>
            <a:off x="10545299" y="3882002"/>
            <a:ext cx="1341699" cy="307677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/>
              <a:t>Iteration 5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550617" y="4663580"/>
            <a:ext cx="1331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rgbClr val="4D4D4D"/>
                </a:solidFill>
              </a:defRPr>
            </a:lvl1pPr>
          </a:lstStyle>
          <a:p>
            <a:r>
              <a:rPr lang="en-US" dirty="0"/>
              <a:t>Modules for EXT/INT &amp; User Admin Apps </a:t>
            </a:r>
          </a:p>
        </p:txBody>
      </p:sp>
      <p:sp>
        <p:nvSpPr>
          <p:cNvPr id="124" name="Striped Right Arrow 123"/>
          <p:cNvSpPr>
            <a:spLocks/>
          </p:cNvSpPr>
          <p:nvPr/>
        </p:nvSpPr>
        <p:spPr bwMode="auto">
          <a:xfrm rot="5400000">
            <a:off x="11053571" y="3402331"/>
            <a:ext cx="325156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125" name="Rectangle 124"/>
          <p:cNvSpPr>
            <a:spLocks/>
          </p:cNvSpPr>
          <p:nvPr/>
        </p:nvSpPr>
        <p:spPr bwMode="auto">
          <a:xfrm>
            <a:off x="585210" y="6281302"/>
            <a:ext cx="10626627" cy="27432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2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Higher efficiency in Page Components creation due to similar page structures and same context planning during the Implementation Iterations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521" y="724816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Implementation Planning Approach – Option 1: Common Modules across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7672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/>
              <a:t>Planning &amp; Delivery Approach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66521" y="740850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Implementation Planning Approach – Option 2: Application wise Iteration Planning</a:t>
            </a:r>
          </a:p>
        </p:txBody>
      </p:sp>
      <p:sp>
        <p:nvSpPr>
          <p:cNvPr id="32" name="Flowchart: Process 31"/>
          <p:cNvSpPr/>
          <p:nvPr/>
        </p:nvSpPr>
        <p:spPr bwMode="auto">
          <a:xfrm rot="16200000">
            <a:off x="-352652" y="1969628"/>
            <a:ext cx="1899455" cy="460487"/>
          </a:xfrm>
          <a:prstGeom prst="flowChartProcess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</a:rPr>
              <a:t>Dealer Daily Regression Test Bed</a:t>
            </a:r>
          </a:p>
        </p:txBody>
      </p:sp>
      <p:sp>
        <p:nvSpPr>
          <p:cNvPr id="44" name="Striped Right Arrow 43"/>
          <p:cNvSpPr>
            <a:spLocks/>
          </p:cNvSpPr>
          <p:nvPr/>
        </p:nvSpPr>
        <p:spPr bwMode="auto">
          <a:xfrm>
            <a:off x="864812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1328961" y="1606125"/>
            <a:ext cx="1732350" cy="1543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spcCol="91440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All modules for </a:t>
            </a:r>
            <a:r>
              <a:rPr lang="en-US" sz="1600" b="1" dirty="0">
                <a:solidFill>
                  <a:srgbClr val="4D4D4D"/>
                </a:solidFill>
                <a:latin typeface="Arial" pitchFamily="34" charset="0"/>
              </a:rPr>
              <a:t>Toyota</a:t>
            </a:r>
            <a:r>
              <a:rPr lang="en-US" sz="1600" dirty="0">
                <a:solidFill>
                  <a:srgbClr val="4D4D4D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Application including Mobile Web</a:t>
            </a:r>
          </a:p>
        </p:txBody>
      </p:sp>
      <p:sp>
        <p:nvSpPr>
          <p:cNvPr id="47" name="TextBox 18"/>
          <p:cNvSpPr txBox="1">
            <a:spLocks noChangeArrowheads="1"/>
          </p:cNvSpPr>
          <p:nvPr/>
        </p:nvSpPr>
        <p:spPr bwMode="auto">
          <a:xfrm>
            <a:off x="1328961" y="1250145"/>
            <a:ext cx="1732350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1</a:t>
            </a:r>
          </a:p>
        </p:txBody>
      </p:sp>
      <p:sp>
        <p:nvSpPr>
          <p:cNvPr id="48" name="Rectangle 47"/>
          <p:cNvSpPr>
            <a:spLocks/>
          </p:cNvSpPr>
          <p:nvPr/>
        </p:nvSpPr>
        <p:spPr bwMode="auto">
          <a:xfrm>
            <a:off x="3512896" y="1606125"/>
            <a:ext cx="1732350" cy="1543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spcCol="91440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All modules for </a:t>
            </a:r>
            <a:r>
              <a:rPr lang="en-US" sz="1600" b="1" dirty="0">
                <a:solidFill>
                  <a:srgbClr val="4D4D4D"/>
                </a:solidFill>
                <a:latin typeface="Arial" pitchFamily="34" charset="0"/>
              </a:rPr>
              <a:t>Lexus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 Application including Mobile Web</a:t>
            </a:r>
          </a:p>
        </p:txBody>
      </p:sp>
      <p:sp>
        <p:nvSpPr>
          <p:cNvPr id="49" name="TextBox 18"/>
          <p:cNvSpPr txBox="1">
            <a:spLocks noChangeArrowheads="1"/>
          </p:cNvSpPr>
          <p:nvPr/>
        </p:nvSpPr>
        <p:spPr bwMode="auto">
          <a:xfrm>
            <a:off x="3512896" y="1250145"/>
            <a:ext cx="1732350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2</a:t>
            </a:r>
          </a:p>
        </p:txBody>
      </p:sp>
      <p:sp>
        <p:nvSpPr>
          <p:cNvPr id="50" name="Rectangle 49"/>
          <p:cNvSpPr>
            <a:spLocks/>
          </p:cNvSpPr>
          <p:nvPr/>
        </p:nvSpPr>
        <p:spPr bwMode="auto">
          <a:xfrm>
            <a:off x="5696831" y="1606125"/>
            <a:ext cx="1732350" cy="1543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spcCol="91440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All modules for </a:t>
            </a:r>
            <a:r>
              <a:rPr lang="en-US" sz="1600" b="1" dirty="0">
                <a:solidFill>
                  <a:srgbClr val="4D4D4D"/>
                </a:solidFill>
                <a:latin typeface="Arial" pitchFamily="34" charset="0"/>
              </a:rPr>
              <a:t>Dealer Passport 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Application including Mobile Web</a:t>
            </a:r>
          </a:p>
        </p:txBody>
      </p:sp>
      <p:sp>
        <p:nvSpPr>
          <p:cNvPr id="51" name="TextBox 18"/>
          <p:cNvSpPr txBox="1">
            <a:spLocks noChangeArrowheads="1"/>
          </p:cNvSpPr>
          <p:nvPr/>
        </p:nvSpPr>
        <p:spPr bwMode="auto">
          <a:xfrm>
            <a:off x="5696831" y="1250145"/>
            <a:ext cx="1732350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3</a:t>
            </a:r>
          </a:p>
        </p:txBody>
      </p:sp>
      <p:sp>
        <p:nvSpPr>
          <p:cNvPr id="52" name="Rectangle 51"/>
          <p:cNvSpPr>
            <a:spLocks/>
          </p:cNvSpPr>
          <p:nvPr/>
        </p:nvSpPr>
        <p:spPr bwMode="auto">
          <a:xfrm>
            <a:off x="7880766" y="1606125"/>
            <a:ext cx="1732350" cy="1543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spcCol="91440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All modules for </a:t>
            </a:r>
            <a:br>
              <a:rPr lang="en-US" sz="1400" dirty="0">
                <a:solidFill>
                  <a:srgbClr val="4D4D4D"/>
                </a:solidFill>
                <a:latin typeface="Arial" pitchFamily="34" charset="0"/>
              </a:rPr>
            </a:br>
            <a:r>
              <a:rPr lang="en-US" sz="1600" b="1" dirty="0">
                <a:solidFill>
                  <a:srgbClr val="4D4D4D"/>
                </a:solidFill>
                <a:latin typeface="Arial" pitchFamily="34" charset="0"/>
              </a:rPr>
              <a:t>PR DD 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Application including Mobile Web</a:t>
            </a:r>
          </a:p>
        </p:txBody>
      </p:sp>
      <p:sp>
        <p:nvSpPr>
          <p:cNvPr id="53" name="TextBox 18"/>
          <p:cNvSpPr txBox="1">
            <a:spLocks noChangeArrowheads="1"/>
          </p:cNvSpPr>
          <p:nvPr/>
        </p:nvSpPr>
        <p:spPr bwMode="auto">
          <a:xfrm>
            <a:off x="7880766" y="1250145"/>
            <a:ext cx="1732350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4</a:t>
            </a:r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10064699" y="1606125"/>
            <a:ext cx="1732350" cy="15434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spcCol="91440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All modules for </a:t>
            </a:r>
            <a:r>
              <a:rPr lang="en-US" sz="1400" b="1" dirty="0">
                <a:solidFill>
                  <a:srgbClr val="4D4D4D"/>
                </a:solidFill>
                <a:latin typeface="Arial" pitchFamily="34" charset="0"/>
              </a:rPr>
              <a:t>EXT/INT &amp; User Admin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 Apps </a:t>
            </a:r>
          </a:p>
        </p:txBody>
      </p:sp>
      <p:sp>
        <p:nvSpPr>
          <p:cNvPr id="55" name="TextBox 18"/>
          <p:cNvSpPr txBox="1">
            <a:spLocks noChangeArrowheads="1"/>
          </p:cNvSpPr>
          <p:nvPr/>
        </p:nvSpPr>
        <p:spPr bwMode="auto">
          <a:xfrm>
            <a:off x="10064699" y="1250145"/>
            <a:ext cx="1732350" cy="35598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4D4D4D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dirty="0">
                <a:solidFill>
                  <a:schemeClr val="bg1"/>
                </a:solidFill>
              </a:rPr>
              <a:t>Iteration 5</a:t>
            </a:r>
          </a:p>
        </p:txBody>
      </p:sp>
      <p:sp>
        <p:nvSpPr>
          <p:cNvPr id="56" name="Striped Right Arrow 55"/>
          <p:cNvSpPr>
            <a:spLocks/>
          </p:cNvSpPr>
          <p:nvPr/>
        </p:nvSpPr>
        <p:spPr bwMode="auto">
          <a:xfrm>
            <a:off x="3097052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57" name="Striped Right Arrow 56"/>
          <p:cNvSpPr>
            <a:spLocks/>
          </p:cNvSpPr>
          <p:nvPr/>
        </p:nvSpPr>
        <p:spPr bwMode="auto">
          <a:xfrm>
            <a:off x="5273038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58" name="Striped Right Arrow 57"/>
          <p:cNvSpPr>
            <a:spLocks/>
          </p:cNvSpPr>
          <p:nvPr/>
        </p:nvSpPr>
        <p:spPr bwMode="auto">
          <a:xfrm>
            <a:off x="7464922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59" name="Striped Right Arrow 58"/>
          <p:cNvSpPr>
            <a:spLocks/>
          </p:cNvSpPr>
          <p:nvPr/>
        </p:nvSpPr>
        <p:spPr bwMode="auto">
          <a:xfrm>
            <a:off x="9648857" y="1843728"/>
            <a:ext cx="380101" cy="330200"/>
          </a:xfrm>
          <a:prstGeom prst="stripedRightArrow">
            <a:avLst/>
          </a:prstGeom>
          <a:solidFill>
            <a:srgbClr val="7F7F7F"/>
          </a:solidFill>
          <a:ln w="952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000" dirty="0">
              <a:solidFill>
                <a:srgbClr val="4D4D4D"/>
              </a:solidFill>
              <a:latin typeface="Arial" pitchFamily="34" charset="0"/>
            </a:endParaRPr>
          </a:p>
        </p:txBody>
      </p:sp>
      <p:sp>
        <p:nvSpPr>
          <p:cNvPr id="61" name="Curved Left Arrow 34"/>
          <p:cNvSpPr>
            <a:spLocks noChangeArrowheads="1"/>
          </p:cNvSpPr>
          <p:nvPr/>
        </p:nvSpPr>
        <p:spPr bwMode="auto">
          <a:xfrm rot="5400000">
            <a:off x="6339706" y="3699468"/>
            <a:ext cx="446600" cy="1352590"/>
          </a:xfrm>
          <a:prstGeom prst="curvedLeftArrow">
            <a:avLst>
              <a:gd name="adj1" fmla="val 24987"/>
              <a:gd name="adj2" fmla="val 49988"/>
              <a:gd name="adj3" fmla="val 25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2" name="Curved Right Arrow 37"/>
          <p:cNvSpPr>
            <a:spLocks noChangeArrowheads="1"/>
          </p:cNvSpPr>
          <p:nvPr/>
        </p:nvSpPr>
        <p:spPr bwMode="auto">
          <a:xfrm rot="5400000" flipV="1">
            <a:off x="6339705" y="2723792"/>
            <a:ext cx="446602" cy="1352596"/>
          </a:xfrm>
          <a:prstGeom prst="curvedRightArrow">
            <a:avLst>
              <a:gd name="adj1" fmla="val 24967"/>
              <a:gd name="adj2" fmla="val 49934"/>
              <a:gd name="adj3" fmla="val 25000"/>
            </a:avLst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eaLnBrk="0" hangingPunct="0">
              <a:defRPr/>
            </a:pP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63" name="TextBox 74"/>
          <p:cNvSpPr txBox="1">
            <a:spLocks noChangeArrowheads="1"/>
          </p:cNvSpPr>
          <p:nvPr/>
        </p:nvSpPr>
        <p:spPr bwMode="auto">
          <a:xfrm>
            <a:off x="3791510" y="3626317"/>
            <a:ext cx="55429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4D4D4D"/>
                </a:solidFill>
              </a:rPr>
              <a:t>Iteration based Planning, Script based delivery schedules, Batch Execution Tests, Review &amp; Acceptance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8962" y="4625796"/>
            <a:ext cx="10468086" cy="1413054"/>
            <a:chOff x="1489463" y="4781370"/>
            <a:chExt cx="8686800" cy="1384995"/>
          </a:xfrm>
        </p:grpSpPr>
        <p:sp>
          <p:nvSpPr>
            <p:cNvPr id="64" name="Rectangle 63"/>
            <p:cNvSpPr>
              <a:spLocks/>
            </p:cNvSpPr>
            <p:nvPr/>
          </p:nvSpPr>
          <p:spPr bwMode="auto">
            <a:xfrm>
              <a:off x="1489463" y="4781370"/>
              <a:ext cx="2834640" cy="1384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1">
              <a:noAutofit/>
            </a:bodyPr>
            <a:lstStyle/>
            <a:p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Test data analysis and generation procedures plugged into automated test scenarios</a:t>
              </a:r>
            </a:p>
          </p:txBody>
        </p:sp>
        <p:sp>
          <p:nvSpPr>
            <p:cNvPr id="65" name="Rectangle 64"/>
            <p:cNvSpPr>
              <a:spLocks/>
            </p:cNvSpPr>
            <p:nvPr/>
          </p:nvSpPr>
          <p:spPr bwMode="auto">
            <a:xfrm>
              <a:off x="4415543" y="4781370"/>
              <a:ext cx="2834640" cy="1384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 anchorCtr="1">
              <a:no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Integration with CI/CT Platform for each Iteration delivery scope</a:t>
              </a:r>
            </a:p>
          </p:txBody>
        </p:sp>
        <p:sp>
          <p:nvSpPr>
            <p:cNvPr id="66" name="Rectangle 65"/>
            <p:cNvSpPr>
              <a:spLocks/>
            </p:cNvSpPr>
            <p:nvPr/>
          </p:nvSpPr>
          <p:spPr bwMode="auto">
            <a:xfrm>
              <a:off x="7341623" y="4781370"/>
              <a:ext cx="2834640" cy="1384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rgbClr val="4D4D4D"/>
                  </a:solidFill>
                  <a:latin typeface="Arial" pitchFamily="34" charset="0"/>
                </a:rPr>
                <a:t>Execution models –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ALM initiated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CI/CT tool initiated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Suite based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Module based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  <a:latin typeface="Arial" pitchFamily="34" charset="0"/>
                </a:rPr>
                <a:t>Application based</a:t>
              </a:r>
            </a:p>
          </p:txBody>
        </p:sp>
      </p:grpSp>
      <p:sp>
        <p:nvSpPr>
          <p:cNvPr id="67" name="Rectangle 66"/>
          <p:cNvSpPr>
            <a:spLocks/>
          </p:cNvSpPr>
          <p:nvPr/>
        </p:nvSpPr>
        <p:spPr bwMode="auto">
          <a:xfrm>
            <a:off x="782687" y="6281302"/>
            <a:ext cx="10626627" cy="274320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2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100% Application Regression Test Automation coverage achieved in individual Iterations based on business priority planning</a:t>
            </a:r>
          </a:p>
        </p:txBody>
      </p:sp>
    </p:spTree>
    <p:extLst>
      <p:ext uri="{BB962C8B-B14F-4D97-AF65-F5344CB8AC3E}">
        <p14:creationId xmlns:p14="http://schemas.microsoft.com/office/powerpoint/2010/main" val="32471530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400520" y="1598877"/>
            <a:ext cx="11472165" cy="422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BF5672-F17A-4A52-B6C6-968E3D88F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9651"/>
              </p:ext>
            </p:extLst>
          </p:nvPr>
        </p:nvGraphicFramePr>
        <p:xfrm>
          <a:off x="1245241" y="3739254"/>
          <a:ext cx="2022082" cy="1272148"/>
        </p:xfrm>
        <a:graphic>
          <a:graphicData uri="http://schemas.openxmlformats.org/drawingml/2006/table">
            <a:tbl>
              <a:tblPr/>
              <a:tblGrid>
                <a:gridCol w="1182560">
                  <a:extLst>
                    <a:ext uri="{9D8B030D-6E8A-4147-A177-3AD203B41FA5}">
                      <a16:colId xmlns:a16="http://schemas.microsoft.com/office/drawing/2014/main" val="2376020223"/>
                    </a:ext>
                  </a:extLst>
                </a:gridCol>
                <a:gridCol w="839522">
                  <a:extLst>
                    <a:ext uri="{9D8B030D-6E8A-4147-A177-3AD203B41FA5}">
                      <a16:colId xmlns:a16="http://schemas.microsoft.com/office/drawing/2014/main" val="1016474013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Iteration 1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15684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Application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Test Cases</a:t>
                      </a:r>
                    </a:p>
                  </a:txBody>
                  <a:tcPr marL="45720" marR="45720" marT="725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99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Toyota_Validation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85</a:t>
                      </a:r>
                    </a:p>
                  </a:txBody>
                  <a:tcPr marL="45720" marR="45720" marT="725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4934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Lexus-Validation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85</a:t>
                      </a:r>
                    </a:p>
                  </a:txBody>
                  <a:tcPr marL="45720" marR="45720" marT="725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5178"/>
                  </a:ext>
                </a:extLst>
              </a:tr>
              <a:tr h="145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Dealer Passport- Validation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80</a:t>
                      </a:r>
                    </a:p>
                  </a:txBody>
                  <a:tcPr marL="45720" marR="45720" marT="725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36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PR DD-Validation</a:t>
                      </a:r>
                    </a:p>
                  </a:txBody>
                  <a:tcPr marL="45720" marR="45720" marT="7257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30</a:t>
                      </a:r>
                    </a:p>
                  </a:txBody>
                  <a:tcPr marL="45720" marR="45720" marT="7257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790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0D348C-1894-4AC8-AAA1-ECEE260A2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17905"/>
              </p:ext>
            </p:extLst>
          </p:nvPr>
        </p:nvGraphicFramePr>
        <p:xfrm>
          <a:off x="3352114" y="3907964"/>
          <a:ext cx="2022082" cy="1273926"/>
        </p:xfrm>
        <a:graphic>
          <a:graphicData uri="http://schemas.openxmlformats.org/drawingml/2006/table">
            <a:tbl>
              <a:tblPr/>
              <a:tblGrid>
                <a:gridCol w="1208197">
                  <a:extLst>
                    <a:ext uri="{9D8B030D-6E8A-4147-A177-3AD203B41FA5}">
                      <a16:colId xmlns:a16="http://schemas.microsoft.com/office/drawing/2014/main" val="2205336587"/>
                    </a:ext>
                  </a:extLst>
                </a:gridCol>
                <a:gridCol w="813885">
                  <a:extLst>
                    <a:ext uri="{9D8B030D-6E8A-4147-A177-3AD203B41FA5}">
                      <a16:colId xmlns:a16="http://schemas.microsoft.com/office/drawing/2014/main" val="1968749422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Iteration 2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9529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Application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Test Cases</a:t>
                      </a:r>
                    </a:p>
                  </a:txBody>
                  <a:tcPr marL="45720" marR="9006" marT="900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07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Toyota_Validation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45720" marR="9006" marT="900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5364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Lexus-Validation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45720" marR="9006" marT="900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6653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Dealer Passport- Validation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45720" marR="9006" marT="900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482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PR DD-Validation</a:t>
                      </a:r>
                    </a:p>
                  </a:txBody>
                  <a:tcPr marL="45720" marR="9006" marT="9006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45720" marR="9006" marT="900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63333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E9518E-2CB4-4C8C-9894-76E376582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94195"/>
              </p:ext>
            </p:extLst>
          </p:nvPr>
        </p:nvGraphicFramePr>
        <p:xfrm>
          <a:off x="5539960" y="4123765"/>
          <a:ext cx="2022082" cy="1271342"/>
        </p:xfrm>
        <a:graphic>
          <a:graphicData uri="http://schemas.openxmlformats.org/drawingml/2006/table">
            <a:tbl>
              <a:tblPr/>
              <a:tblGrid>
                <a:gridCol w="1234810">
                  <a:extLst>
                    <a:ext uri="{9D8B030D-6E8A-4147-A177-3AD203B41FA5}">
                      <a16:colId xmlns:a16="http://schemas.microsoft.com/office/drawing/2014/main" val="2887209478"/>
                    </a:ext>
                  </a:extLst>
                </a:gridCol>
                <a:gridCol w="787272">
                  <a:extLst>
                    <a:ext uri="{9D8B030D-6E8A-4147-A177-3AD203B41FA5}">
                      <a16:colId xmlns:a16="http://schemas.microsoft.com/office/drawing/2014/main" val="3971716761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Iteration 3</a:t>
                      </a: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46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Application</a:t>
                      </a: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Test Cases</a:t>
                      </a:r>
                    </a:p>
                  </a:txBody>
                  <a:tcPr marL="45720" marR="6422" marT="6422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6760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Toyota_Validation</a:t>
                      </a:r>
                      <a:endParaRPr lang="en-US" sz="1000" b="0" i="0" u="none" strike="noStrike" dirty="0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45720" marR="6422" marT="6422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13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Lexus-Validation</a:t>
                      </a: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85</a:t>
                      </a:r>
                    </a:p>
                  </a:txBody>
                  <a:tcPr marL="45720" marR="6422" marT="6422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8623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Dealer Passport- Validation</a:t>
                      </a: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45720" marR="6422" marT="6422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813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PR DD-Validation</a:t>
                      </a:r>
                    </a:p>
                  </a:txBody>
                  <a:tcPr marL="45720" marR="6422" marT="6422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45720" marR="6422" marT="6422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3359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1769C5-EBE7-41DB-8726-FB3B0B7C2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27622"/>
              </p:ext>
            </p:extLst>
          </p:nvPr>
        </p:nvGraphicFramePr>
        <p:xfrm>
          <a:off x="7716196" y="4296339"/>
          <a:ext cx="2022082" cy="1274445"/>
        </p:xfrm>
        <a:graphic>
          <a:graphicData uri="http://schemas.openxmlformats.org/drawingml/2006/table">
            <a:tbl>
              <a:tblPr/>
              <a:tblGrid>
                <a:gridCol w="1162413">
                  <a:extLst>
                    <a:ext uri="{9D8B030D-6E8A-4147-A177-3AD203B41FA5}">
                      <a16:colId xmlns:a16="http://schemas.microsoft.com/office/drawing/2014/main" val="2329639290"/>
                    </a:ext>
                  </a:extLst>
                </a:gridCol>
                <a:gridCol w="859669">
                  <a:extLst>
                    <a:ext uri="{9D8B030D-6E8A-4147-A177-3AD203B41FA5}">
                      <a16:colId xmlns:a16="http://schemas.microsoft.com/office/drawing/2014/main" val="3986798271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Iteration 4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008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Application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Test Cases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157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Toyota_Validation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80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5609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Lexus-Validation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80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2203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Dealer Passport- 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70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772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PR DD-Validation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40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77225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5B1680-149F-45DE-BCF5-2C7E316B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63913"/>
              </p:ext>
            </p:extLst>
          </p:nvPr>
        </p:nvGraphicFramePr>
        <p:xfrm>
          <a:off x="9827727" y="4508829"/>
          <a:ext cx="2022082" cy="908685"/>
        </p:xfrm>
        <a:graphic>
          <a:graphicData uri="http://schemas.openxmlformats.org/drawingml/2006/table">
            <a:tbl>
              <a:tblPr/>
              <a:tblGrid>
                <a:gridCol w="1246349">
                  <a:extLst>
                    <a:ext uri="{9D8B030D-6E8A-4147-A177-3AD203B41FA5}">
                      <a16:colId xmlns:a16="http://schemas.microsoft.com/office/drawing/2014/main" val="272937420"/>
                    </a:ext>
                  </a:extLst>
                </a:gridCol>
                <a:gridCol w="775733">
                  <a:extLst>
                    <a:ext uri="{9D8B030D-6E8A-4147-A177-3AD203B41FA5}">
                      <a16:colId xmlns:a16="http://schemas.microsoft.com/office/drawing/2014/main" val="524467105"/>
                    </a:ext>
                  </a:extLst>
                </a:gridCol>
              </a:tblGrid>
              <a:tr h="182880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Iteration 5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721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Application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Test Cases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162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EXTINt</a:t>
                      </a:r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 - 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35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127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 User Admin- Validation</a:t>
                      </a:r>
                    </a:p>
                  </a:txBody>
                  <a:tcPr marL="45720" marR="9525" marT="9525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D4D4D"/>
                          </a:solidFill>
                          <a:effectLst/>
                          <a:latin typeface="+mj-lt"/>
                        </a:rPr>
                        <a:t>60</a:t>
                      </a:r>
                    </a:p>
                  </a:txBody>
                  <a:tcPr marL="45720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1921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0139A65-C997-4BC1-9223-AF2F7AA87382}"/>
              </a:ext>
            </a:extLst>
          </p:cNvPr>
          <p:cNvSpPr txBox="1"/>
          <p:nvPr/>
        </p:nvSpPr>
        <p:spPr>
          <a:xfrm>
            <a:off x="380998" y="6095493"/>
            <a:ext cx="979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*The same approach would be followed for all the Iterations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The test cases counts are approximate and might undergo changes after the initial application scope analysis.</a:t>
            </a:r>
          </a:p>
        </p:txBody>
      </p:sp>
      <p:sp>
        <p:nvSpPr>
          <p:cNvPr id="53" name="Freeform 52"/>
          <p:cNvSpPr/>
          <p:nvPr/>
        </p:nvSpPr>
        <p:spPr>
          <a:xfrm>
            <a:off x="380998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0 w 2170176"/>
              <a:gd name="connsiteY5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26670" rIns="65169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1</a:t>
            </a:r>
          </a:p>
        </p:txBody>
      </p:sp>
      <p:sp>
        <p:nvSpPr>
          <p:cNvPr id="54" name="Freeform 53"/>
          <p:cNvSpPr/>
          <p:nvPr/>
        </p:nvSpPr>
        <p:spPr>
          <a:xfrm>
            <a:off x="2234737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103669 w 2170176"/>
              <a:gd name="connsiteY5" fmla="*/ 103669 h 207338"/>
              <a:gd name="connsiteX6" fmla="*/ 0 w 2170176"/>
              <a:gd name="connsiteY6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103669" y="103669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674" tIns="26670" rIns="117004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2</a:t>
            </a:r>
          </a:p>
        </p:txBody>
      </p:sp>
      <p:sp>
        <p:nvSpPr>
          <p:cNvPr id="55" name="Freeform 54"/>
          <p:cNvSpPr/>
          <p:nvPr/>
        </p:nvSpPr>
        <p:spPr>
          <a:xfrm>
            <a:off x="4088476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103669 w 2170176"/>
              <a:gd name="connsiteY5" fmla="*/ 103669 h 207338"/>
              <a:gd name="connsiteX6" fmla="*/ 0 w 2170176"/>
              <a:gd name="connsiteY6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103669" y="103669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674" tIns="26670" rIns="117004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3</a:t>
            </a:r>
          </a:p>
        </p:txBody>
      </p:sp>
      <p:sp>
        <p:nvSpPr>
          <p:cNvPr id="56" name="Freeform 55"/>
          <p:cNvSpPr/>
          <p:nvPr/>
        </p:nvSpPr>
        <p:spPr>
          <a:xfrm>
            <a:off x="5942215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103669 w 2170176"/>
              <a:gd name="connsiteY5" fmla="*/ 103669 h 207338"/>
              <a:gd name="connsiteX6" fmla="*/ 0 w 2170176"/>
              <a:gd name="connsiteY6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103669" y="103669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674" tIns="26670" rIns="117004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4</a:t>
            </a:r>
          </a:p>
        </p:txBody>
      </p:sp>
      <p:sp>
        <p:nvSpPr>
          <p:cNvPr id="57" name="Freeform 56"/>
          <p:cNvSpPr/>
          <p:nvPr/>
        </p:nvSpPr>
        <p:spPr>
          <a:xfrm>
            <a:off x="7795955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103669 w 2170176"/>
              <a:gd name="connsiteY5" fmla="*/ 103669 h 207338"/>
              <a:gd name="connsiteX6" fmla="*/ 0 w 2170176"/>
              <a:gd name="connsiteY6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103669" y="103669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674" tIns="26670" rIns="117004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5 </a:t>
            </a:r>
          </a:p>
        </p:txBody>
      </p:sp>
      <p:sp>
        <p:nvSpPr>
          <p:cNvPr id="58" name="Freeform 57"/>
          <p:cNvSpPr/>
          <p:nvPr/>
        </p:nvSpPr>
        <p:spPr>
          <a:xfrm>
            <a:off x="9649694" y="1178304"/>
            <a:ext cx="2317174" cy="207338"/>
          </a:xfrm>
          <a:custGeom>
            <a:avLst/>
            <a:gdLst>
              <a:gd name="connsiteX0" fmla="*/ 0 w 2170176"/>
              <a:gd name="connsiteY0" fmla="*/ 0 h 207338"/>
              <a:gd name="connsiteX1" fmla="*/ 2066507 w 2170176"/>
              <a:gd name="connsiteY1" fmla="*/ 0 h 207338"/>
              <a:gd name="connsiteX2" fmla="*/ 2170176 w 2170176"/>
              <a:gd name="connsiteY2" fmla="*/ 103669 h 207338"/>
              <a:gd name="connsiteX3" fmla="*/ 2066507 w 2170176"/>
              <a:gd name="connsiteY3" fmla="*/ 207338 h 207338"/>
              <a:gd name="connsiteX4" fmla="*/ 0 w 2170176"/>
              <a:gd name="connsiteY4" fmla="*/ 207338 h 207338"/>
              <a:gd name="connsiteX5" fmla="*/ 103669 w 2170176"/>
              <a:gd name="connsiteY5" fmla="*/ 103669 h 207338"/>
              <a:gd name="connsiteX6" fmla="*/ 0 w 2170176"/>
              <a:gd name="connsiteY6" fmla="*/ 0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76" h="207338">
                <a:moveTo>
                  <a:pt x="0" y="0"/>
                </a:moveTo>
                <a:lnTo>
                  <a:pt x="2066507" y="0"/>
                </a:lnTo>
                <a:lnTo>
                  <a:pt x="2170176" y="103669"/>
                </a:lnTo>
                <a:lnTo>
                  <a:pt x="2066507" y="207338"/>
                </a:lnTo>
                <a:lnTo>
                  <a:pt x="0" y="207338"/>
                </a:lnTo>
                <a:lnTo>
                  <a:pt x="103669" y="103669"/>
                </a:lnTo>
                <a:lnTo>
                  <a:pt x="0" y="0"/>
                </a:lnTo>
                <a:close/>
              </a:path>
            </a:pathLst>
          </a:custGeom>
          <a:solidFill>
            <a:srgbClr val="D30323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3674" tIns="26670" rIns="117004" bIns="26670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Month 6</a:t>
            </a:r>
          </a:p>
        </p:txBody>
      </p:sp>
      <p:sp>
        <p:nvSpPr>
          <p:cNvPr id="28" name="Freeform 27"/>
          <p:cNvSpPr/>
          <p:nvPr/>
        </p:nvSpPr>
        <p:spPr>
          <a:xfrm>
            <a:off x="392943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0 w 559105"/>
              <a:gd name="connsiteY5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</a:t>
            </a:r>
          </a:p>
        </p:txBody>
      </p:sp>
      <p:sp>
        <p:nvSpPr>
          <p:cNvPr id="29" name="Freeform 28"/>
          <p:cNvSpPr/>
          <p:nvPr/>
        </p:nvSpPr>
        <p:spPr>
          <a:xfrm>
            <a:off x="870524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</a:t>
            </a:r>
          </a:p>
        </p:txBody>
      </p:sp>
      <p:sp>
        <p:nvSpPr>
          <p:cNvPr id="30" name="Freeform 29"/>
          <p:cNvSpPr/>
          <p:nvPr/>
        </p:nvSpPr>
        <p:spPr>
          <a:xfrm>
            <a:off x="1348106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3</a:t>
            </a:r>
          </a:p>
        </p:txBody>
      </p:sp>
      <p:sp>
        <p:nvSpPr>
          <p:cNvPr id="31" name="Freeform 30"/>
          <p:cNvSpPr/>
          <p:nvPr/>
        </p:nvSpPr>
        <p:spPr>
          <a:xfrm>
            <a:off x="1825687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4</a:t>
            </a:r>
          </a:p>
        </p:txBody>
      </p:sp>
      <p:sp>
        <p:nvSpPr>
          <p:cNvPr id="32" name="Freeform 31"/>
          <p:cNvSpPr/>
          <p:nvPr/>
        </p:nvSpPr>
        <p:spPr>
          <a:xfrm>
            <a:off x="2303268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5</a:t>
            </a:r>
          </a:p>
        </p:txBody>
      </p:sp>
      <p:sp>
        <p:nvSpPr>
          <p:cNvPr id="33" name="Freeform 32"/>
          <p:cNvSpPr/>
          <p:nvPr/>
        </p:nvSpPr>
        <p:spPr>
          <a:xfrm>
            <a:off x="2780849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6</a:t>
            </a:r>
          </a:p>
        </p:txBody>
      </p:sp>
      <p:sp>
        <p:nvSpPr>
          <p:cNvPr id="34" name="Freeform 33"/>
          <p:cNvSpPr/>
          <p:nvPr/>
        </p:nvSpPr>
        <p:spPr>
          <a:xfrm>
            <a:off x="3258429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7</a:t>
            </a:r>
          </a:p>
        </p:txBody>
      </p:sp>
      <p:sp>
        <p:nvSpPr>
          <p:cNvPr id="35" name="Freeform 34"/>
          <p:cNvSpPr/>
          <p:nvPr/>
        </p:nvSpPr>
        <p:spPr>
          <a:xfrm>
            <a:off x="3736012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8</a:t>
            </a:r>
          </a:p>
        </p:txBody>
      </p:sp>
      <p:sp>
        <p:nvSpPr>
          <p:cNvPr id="36" name="Freeform 35"/>
          <p:cNvSpPr/>
          <p:nvPr/>
        </p:nvSpPr>
        <p:spPr>
          <a:xfrm>
            <a:off x="4213592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9</a:t>
            </a:r>
          </a:p>
        </p:txBody>
      </p:sp>
      <p:sp>
        <p:nvSpPr>
          <p:cNvPr id="37" name="Freeform 36"/>
          <p:cNvSpPr/>
          <p:nvPr/>
        </p:nvSpPr>
        <p:spPr>
          <a:xfrm>
            <a:off x="4691173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10</a:t>
            </a:r>
          </a:p>
        </p:txBody>
      </p:sp>
      <p:sp>
        <p:nvSpPr>
          <p:cNvPr id="38" name="Freeform 37"/>
          <p:cNvSpPr/>
          <p:nvPr/>
        </p:nvSpPr>
        <p:spPr>
          <a:xfrm>
            <a:off x="5168754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11</a:t>
            </a:r>
          </a:p>
        </p:txBody>
      </p:sp>
      <p:sp>
        <p:nvSpPr>
          <p:cNvPr id="39" name="Freeform 38"/>
          <p:cNvSpPr/>
          <p:nvPr/>
        </p:nvSpPr>
        <p:spPr>
          <a:xfrm>
            <a:off x="5646335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12</a:t>
            </a:r>
          </a:p>
        </p:txBody>
      </p:sp>
      <p:sp>
        <p:nvSpPr>
          <p:cNvPr id="40" name="Freeform 39"/>
          <p:cNvSpPr/>
          <p:nvPr/>
        </p:nvSpPr>
        <p:spPr>
          <a:xfrm>
            <a:off x="6123916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13</a:t>
            </a:r>
          </a:p>
        </p:txBody>
      </p:sp>
      <p:sp>
        <p:nvSpPr>
          <p:cNvPr id="41" name="Freeform 40"/>
          <p:cNvSpPr/>
          <p:nvPr/>
        </p:nvSpPr>
        <p:spPr>
          <a:xfrm>
            <a:off x="6601498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14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79079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15</a:t>
            </a:r>
          </a:p>
        </p:txBody>
      </p:sp>
      <p:sp>
        <p:nvSpPr>
          <p:cNvPr id="43" name="Freeform 42"/>
          <p:cNvSpPr/>
          <p:nvPr/>
        </p:nvSpPr>
        <p:spPr>
          <a:xfrm>
            <a:off x="7556660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16</a:t>
            </a:r>
          </a:p>
        </p:txBody>
      </p:sp>
      <p:sp>
        <p:nvSpPr>
          <p:cNvPr id="44" name="Freeform 43"/>
          <p:cNvSpPr/>
          <p:nvPr/>
        </p:nvSpPr>
        <p:spPr>
          <a:xfrm>
            <a:off x="8034241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17</a:t>
            </a:r>
          </a:p>
        </p:txBody>
      </p:sp>
      <p:sp>
        <p:nvSpPr>
          <p:cNvPr id="45" name="Freeform 44"/>
          <p:cNvSpPr/>
          <p:nvPr/>
        </p:nvSpPr>
        <p:spPr>
          <a:xfrm>
            <a:off x="8511822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18</a:t>
            </a:r>
          </a:p>
        </p:txBody>
      </p:sp>
      <p:sp>
        <p:nvSpPr>
          <p:cNvPr id="46" name="Freeform 45"/>
          <p:cNvSpPr/>
          <p:nvPr/>
        </p:nvSpPr>
        <p:spPr>
          <a:xfrm>
            <a:off x="8989404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19</a:t>
            </a:r>
          </a:p>
        </p:txBody>
      </p:sp>
      <p:sp>
        <p:nvSpPr>
          <p:cNvPr id="47" name="Freeform 46"/>
          <p:cNvSpPr/>
          <p:nvPr/>
        </p:nvSpPr>
        <p:spPr>
          <a:xfrm>
            <a:off x="9466985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20</a:t>
            </a:r>
          </a:p>
        </p:txBody>
      </p:sp>
      <p:sp>
        <p:nvSpPr>
          <p:cNvPr id="48" name="Freeform 47"/>
          <p:cNvSpPr/>
          <p:nvPr/>
        </p:nvSpPr>
        <p:spPr>
          <a:xfrm>
            <a:off x="9944566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21</a:t>
            </a:r>
          </a:p>
        </p:txBody>
      </p:sp>
      <p:sp>
        <p:nvSpPr>
          <p:cNvPr id="49" name="Freeform 48"/>
          <p:cNvSpPr/>
          <p:nvPr/>
        </p:nvSpPr>
        <p:spPr>
          <a:xfrm>
            <a:off x="10422147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22</a:t>
            </a:r>
          </a:p>
        </p:txBody>
      </p:sp>
      <p:sp>
        <p:nvSpPr>
          <p:cNvPr id="50" name="Freeform 49"/>
          <p:cNvSpPr/>
          <p:nvPr/>
        </p:nvSpPr>
        <p:spPr>
          <a:xfrm>
            <a:off x="10899728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23</a:t>
            </a:r>
          </a:p>
        </p:txBody>
      </p:sp>
      <p:sp>
        <p:nvSpPr>
          <p:cNvPr id="51" name="Freeform 50"/>
          <p:cNvSpPr/>
          <p:nvPr/>
        </p:nvSpPr>
        <p:spPr>
          <a:xfrm>
            <a:off x="11377310" y="1393115"/>
            <a:ext cx="596976" cy="204167"/>
          </a:xfrm>
          <a:custGeom>
            <a:avLst/>
            <a:gdLst>
              <a:gd name="connsiteX0" fmla="*/ 0 w 559105"/>
              <a:gd name="connsiteY0" fmla="*/ 0 h 204167"/>
              <a:gd name="connsiteX1" fmla="*/ 457022 w 559105"/>
              <a:gd name="connsiteY1" fmla="*/ 0 h 204167"/>
              <a:gd name="connsiteX2" fmla="*/ 559105 w 559105"/>
              <a:gd name="connsiteY2" fmla="*/ 102084 h 204167"/>
              <a:gd name="connsiteX3" fmla="*/ 457022 w 559105"/>
              <a:gd name="connsiteY3" fmla="*/ 204167 h 204167"/>
              <a:gd name="connsiteX4" fmla="*/ 0 w 559105"/>
              <a:gd name="connsiteY4" fmla="*/ 204167 h 204167"/>
              <a:gd name="connsiteX5" fmla="*/ 102084 w 559105"/>
              <a:gd name="connsiteY5" fmla="*/ 102084 h 204167"/>
              <a:gd name="connsiteX6" fmla="*/ 0 w 559105"/>
              <a:gd name="connsiteY6" fmla="*/ 0 h 204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9105" h="204167">
                <a:moveTo>
                  <a:pt x="0" y="0"/>
                </a:moveTo>
                <a:lnTo>
                  <a:pt x="457022" y="0"/>
                </a:lnTo>
                <a:lnTo>
                  <a:pt x="559105" y="102084"/>
                </a:lnTo>
                <a:lnTo>
                  <a:pt x="457022" y="204167"/>
                </a:lnTo>
                <a:lnTo>
                  <a:pt x="0" y="204167"/>
                </a:lnTo>
                <a:lnTo>
                  <a:pt x="102084" y="10208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00" b="1" kern="1200" dirty="0">
                <a:solidFill>
                  <a:schemeClr val="bg1"/>
                </a:solidFill>
                <a:cs typeface="Calibri" panose="020F0502020204030204" pitchFamily="34" charset="0"/>
              </a:rPr>
              <a:t>WK 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F54BC-7131-4449-B168-042894A73758}"/>
              </a:ext>
            </a:extLst>
          </p:cNvPr>
          <p:cNvSpPr>
            <a:spLocks/>
          </p:cNvSpPr>
          <p:nvPr/>
        </p:nvSpPr>
        <p:spPr bwMode="auto">
          <a:xfrm>
            <a:off x="442912" y="1667645"/>
            <a:ext cx="1069011" cy="672656"/>
          </a:xfrm>
          <a:prstGeom prst="rect">
            <a:avLst/>
          </a:prstGeom>
          <a:solidFill>
            <a:srgbClr val="F7B9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4D4D4D"/>
                </a:solidFill>
                <a:ea typeface="ＭＳ Ｐゴシック"/>
                <a:cs typeface="Calibri" panose="020F0502020204030204" pitchFamily="34" charset="0"/>
              </a:rPr>
              <a:t>KT, Analysis &amp; detailed Implementation Plan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ea typeface="ＭＳ Ｐゴシック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A78F0E-6C39-40EE-8A49-CA718A1384A1}"/>
              </a:ext>
            </a:extLst>
          </p:cNvPr>
          <p:cNvSpPr>
            <a:spLocks/>
          </p:cNvSpPr>
          <p:nvPr/>
        </p:nvSpPr>
        <p:spPr bwMode="auto">
          <a:xfrm>
            <a:off x="442912" y="2785286"/>
            <a:ext cx="770904" cy="384365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Iteration Planning*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6E1315-C116-4195-87C7-CA6026FCC785}"/>
              </a:ext>
            </a:extLst>
          </p:cNvPr>
          <p:cNvSpPr>
            <a:spLocks/>
          </p:cNvSpPr>
          <p:nvPr/>
        </p:nvSpPr>
        <p:spPr bwMode="auto">
          <a:xfrm>
            <a:off x="1248000" y="2785286"/>
            <a:ext cx="2001204" cy="384365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Design &amp; Build Automation Components &amp; Scripts*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93A12-B8D5-4251-8298-206A0223D74F}"/>
              </a:ext>
            </a:extLst>
          </p:cNvPr>
          <p:cNvSpPr>
            <a:spLocks/>
          </p:cNvSpPr>
          <p:nvPr/>
        </p:nvSpPr>
        <p:spPr bwMode="auto">
          <a:xfrm>
            <a:off x="442912" y="2370611"/>
            <a:ext cx="1069011" cy="384365"/>
          </a:xfrm>
          <a:prstGeom prst="rect">
            <a:avLst/>
          </a:prstGeom>
          <a:solidFill>
            <a:srgbClr val="F7B9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ea typeface="ＭＳ Ｐゴシック"/>
                <a:cs typeface="Calibri" panose="020F0502020204030204" pitchFamily="34" charset="0"/>
              </a:rPr>
              <a:t>Framework Implementation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1B5EE-A27B-43CE-B9BB-C4E2F3FF5F5A}"/>
              </a:ext>
            </a:extLst>
          </p:cNvPr>
          <p:cNvSpPr>
            <a:spLocks/>
          </p:cNvSpPr>
          <p:nvPr/>
        </p:nvSpPr>
        <p:spPr bwMode="auto">
          <a:xfrm>
            <a:off x="3314600" y="2785286"/>
            <a:ext cx="816967" cy="384365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Review &amp; Sign-off*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0DB7BF-A0C9-492B-AB1A-40D3E48F7D5A}"/>
              </a:ext>
            </a:extLst>
          </p:cNvPr>
          <p:cNvSpPr/>
          <p:nvPr/>
        </p:nvSpPr>
        <p:spPr bwMode="auto">
          <a:xfrm>
            <a:off x="1247999" y="3211723"/>
            <a:ext cx="976337" cy="4572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Iteration1: Sub-iteration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43DEB9-1170-49DE-B0D3-190F9DAB6E31}"/>
              </a:ext>
            </a:extLst>
          </p:cNvPr>
          <p:cNvSpPr/>
          <p:nvPr/>
        </p:nvSpPr>
        <p:spPr bwMode="auto">
          <a:xfrm>
            <a:off x="2292316" y="3211722"/>
            <a:ext cx="976337" cy="457200"/>
          </a:xfrm>
          <a:prstGeom prst="rect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Iteration1: </a:t>
            </a:r>
            <a:r>
              <a:rPr lang="en-US" sz="1000" dirty="0">
                <a:solidFill>
                  <a:schemeClr val="bg1"/>
                </a:solidFill>
                <a:cs typeface="Calibri" panose="020F0502020204030204" pitchFamily="34" charset="0"/>
              </a:rPr>
              <a:t>Sub-iteration 2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Calibri" panose="020F0502020204030204" pitchFamily="34" charset="0"/>
              </a:rPr>
              <a:t>*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285441" y="1592379"/>
            <a:ext cx="6531581" cy="4098344"/>
            <a:chOff x="3390748" y="1667644"/>
            <a:chExt cx="6117228" cy="2926080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 bwMode="auto">
            <a:xfrm>
              <a:off x="3390748" y="1667644"/>
              <a:ext cx="0" cy="292608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cxnSpLocks/>
            </p:cNvCxnSpPr>
            <p:nvPr/>
          </p:nvCxnSpPr>
          <p:spPr bwMode="auto">
            <a:xfrm>
              <a:off x="5429824" y="1667644"/>
              <a:ext cx="0" cy="292608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>
              <a:cxnSpLocks/>
            </p:cNvCxnSpPr>
            <p:nvPr/>
          </p:nvCxnSpPr>
          <p:spPr bwMode="auto">
            <a:xfrm>
              <a:off x="7468900" y="1667644"/>
              <a:ext cx="0" cy="292608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cxnSpLocks/>
            </p:cNvCxnSpPr>
            <p:nvPr/>
          </p:nvCxnSpPr>
          <p:spPr bwMode="auto">
            <a:xfrm>
              <a:off x="9507976" y="1667644"/>
              <a:ext cx="0" cy="292608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 dirty="0"/>
              <a:t>Delivery Plan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172757"/>
              </p:ext>
            </p:extLst>
          </p:nvPr>
        </p:nvGraphicFramePr>
        <p:xfrm>
          <a:off x="9163530" y="5965988"/>
          <a:ext cx="2709155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3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97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One time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47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Activities</a:t>
                      </a:r>
                      <a:r>
                        <a:rPr lang="en-US" sz="10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planned across each iteration</a:t>
                      </a:r>
                      <a:endParaRPr 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264203" y="722707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Iterative Delivery Plan as per Option 1 </a:t>
            </a:r>
          </a:p>
        </p:txBody>
      </p:sp>
    </p:spTree>
    <p:extLst>
      <p:ext uri="{BB962C8B-B14F-4D97-AF65-F5344CB8AC3E}">
        <p14:creationId xmlns:p14="http://schemas.microsoft.com/office/powerpoint/2010/main" val="34578866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A59B83-BF3D-4FCF-A6B9-D2A9F1A91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46541"/>
              </p:ext>
            </p:extLst>
          </p:nvPr>
        </p:nvGraphicFramePr>
        <p:xfrm>
          <a:off x="279400" y="1233043"/>
          <a:ext cx="1645920" cy="4901184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35411">
                  <a:extLst>
                    <a:ext uri="{9D8B030D-6E8A-4147-A177-3AD203B41FA5}">
                      <a16:colId xmlns:a16="http://schemas.microsoft.com/office/drawing/2014/main" val="2376020223"/>
                    </a:ext>
                  </a:extLst>
                </a:gridCol>
                <a:gridCol w="910509">
                  <a:extLst>
                    <a:ext uri="{9D8B030D-6E8A-4147-A177-3AD203B41FA5}">
                      <a16:colId xmlns:a16="http://schemas.microsoft.com/office/drawing/2014/main" val="1016474013"/>
                    </a:ext>
                  </a:extLst>
                </a:gridCol>
              </a:tblGrid>
              <a:tr h="192017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Iteration 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115684"/>
                  </a:ext>
                </a:extLst>
              </a:tr>
              <a:tr h="2285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9954"/>
                  </a:ext>
                </a:extLst>
              </a:tr>
              <a:tr h="164592">
                <a:tc rowSpan="7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Toyota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Login Page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493470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35160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Support Admin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2874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 Help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820634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Contact Us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498198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RouteOne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498798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163029"/>
                  </a:ext>
                </a:extLst>
              </a:tr>
              <a:tr h="164592">
                <a:tc rowSpan="7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Lexus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Login Page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5178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747991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Support Admin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20618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Online Help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30065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Contact Us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132289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RouteOne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00224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889046"/>
                  </a:ext>
                </a:extLst>
              </a:tr>
              <a:tr h="164592">
                <a:tc rowSpan="7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Dealer Passport 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Login Page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83652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99745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Support Admin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634361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Online Help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302704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Contact Us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378763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RouteOne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075138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972286"/>
                  </a:ext>
                </a:extLst>
              </a:tr>
              <a:tr h="164592">
                <a:tc rowSpan="6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PR DD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Login Page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7903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Home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038841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Support Admin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251836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Online Help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269935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Contact Us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75461"/>
                  </a:ext>
                </a:extLst>
              </a:tr>
              <a:tr h="16459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7" marR="7257" marT="7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RouteOne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5828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6F5CFC-2CDF-479F-A85A-EF91CE890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99811"/>
              </p:ext>
            </p:extLst>
          </p:nvPr>
        </p:nvGraphicFramePr>
        <p:xfrm>
          <a:off x="2016760" y="1233043"/>
          <a:ext cx="2110847" cy="4873752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205336587"/>
                    </a:ext>
                  </a:extLst>
                </a:gridCol>
                <a:gridCol w="1287887">
                  <a:extLst>
                    <a:ext uri="{9D8B030D-6E8A-4147-A177-3AD203B41FA5}">
                      <a16:colId xmlns:a16="http://schemas.microsoft.com/office/drawing/2014/main" val="1968749422"/>
                    </a:ext>
                  </a:extLst>
                </a:gridCol>
              </a:tblGrid>
              <a:tr h="188151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Iteration 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95299"/>
                  </a:ext>
                </a:extLst>
              </a:tr>
              <a:tr h="18913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60730"/>
                  </a:ext>
                </a:extLst>
              </a:tr>
              <a:tr h="210312">
                <a:tc rowSpan="6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Toyota 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TFS Direct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536401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ACH Payment\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71638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Information center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806386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Reports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7120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Training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668336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Quick References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673005"/>
                  </a:ext>
                </a:extLst>
              </a:tr>
              <a:tr h="210312">
                <a:tc rowSpan="6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Lexus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LFS Direct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665331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ACH Payment\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55202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Information center</a:t>
                      </a:r>
                      <a:endParaRPr lang="en-US" sz="9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249708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Reports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91005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Training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147370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Quick References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46959"/>
                  </a:ext>
                </a:extLst>
              </a:tr>
              <a:tr h="210312">
                <a:tc rowSpan="5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Dealer Passport 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ACH Payment\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348229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Information center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67492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Report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671197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Training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951358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Quick Reference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70398"/>
                  </a:ext>
                </a:extLst>
              </a:tr>
              <a:tr h="210312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PR</a:t>
                      </a:r>
                      <a:r>
                        <a:rPr lang="en-US" sz="900" u="none" strike="noStrike" baseline="0" dirty="0">
                          <a:effectLst/>
                        </a:rPr>
                        <a:t> DD</a:t>
                      </a:r>
                      <a:endParaRPr lang="en-US" sz="900" u="none" strike="noStrike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ACH Payment\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633330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Information center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066835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Report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715"/>
                  </a:ext>
                </a:extLst>
              </a:tr>
              <a:tr h="210312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06" marR="9006" marT="90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Quick References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50864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A351D8-224F-49F4-9CB1-09C7FFAF9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556044"/>
              </p:ext>
            </p:extLst>
          </p:nvPr>
        </p:nvGraphicFramePr>
        <p:xfrm>
          <a:off x="4219047" y="1233043"/>
          <a:ext cx="2704267" cy="4862951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811280">
                  <a:extLst>
                    <a:ext uri="{9D8B030D-6E8A-4147-A177-3AD203B41FA5}">
                      <a16:colId xmlns:a16="http://schemas.microsoft.com/office/drawing/2014/main" val="2887209478"/>
                    </a:ext>
                  </a:extLst>
                </a:gridCol>
                <a:gridCol w="1892987">
                  <a:extLst>
                    <a:ext uri="{9D8B030D-6E8A-4147-A177-3AD203B41FA5}">
                      <a16:colId xmlns:a16="http://schemas.microsoft.com/office/drawing/2014/main" val="3971716761"/>
                    </a:ext>
                  </a:extLst>
                </a:gridCol>
              </a:tblGrid>
              <a:tr h="134865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Iteration 3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46997"/>
                  </a:ext>
                </a:extLst>
              </a:tr>
              <a:tr h="134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676093"/>
                  </a:ext>
                </a:extLst>
              </a:tr>
              <a:tr h="142121">
                <a:tc rowSpan="8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Toyota 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Important Links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13060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Lookup service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08280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80141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FS Presentation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92983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Term Of Use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96637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Alerts 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22372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Tire and Wheel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56937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 Application Entry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47393"/>
                  </a:ext>
                </a:extLst>
              </a:tr>
              <a:tr h="142121">
                <a:tc rowSpan="8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Lexus</a:t>
                      </a:r>
                    </a:p>
                    <a:p>
                      <a:pPr algn="l" fontAlgn="b"/>
                      <a:endParaRPr lang="en-US" sz="900" u="none" strike="noStrike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Important Links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862340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Lookup service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089977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86081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FS Presentation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4096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Term Of Use</a:t>
                      </a:r>
                      <a:endParaRPr lang="en-US" sz="900" b="0" i="0" u="none" strike="noStrike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27461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Alerts 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42503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Tire and Wheel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597026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 Application Entry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17527"/>
                  </a:ext>
                </a:extLst>
              </a:tr>
              <a:tr h="142121">
                <a:tc rowSpan="11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Dealer Passport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endParaRPr lang="en-US" sz="900" u="none" strike="noStrike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Important Links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13788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40163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FS Presentation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28777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Term Of Use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61254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Alerts 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24352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Tire and Wheel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63148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Online Warehouse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586333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Change Password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78274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Change Dealership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627152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Logout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843609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Insurance Application Entry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365880"/>
                  </a:ext>
                </a:extLst>
              </a:tr>
              <a:tr h="142121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PR</a:t>
                      </a:r>
                      <a:r>
                        <a:rPr lang="en-US" sz="900" u="none" strike="noStrike" baseline="0" dirty="0">
                          <a:effectLst/>
                        </a:rPr>
                        <a:t> DD</a:t>
                      </a:r>
                      <a:endParaRPr lang="en-US" sz="900" u="none" strike="noStrike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Important Links 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335972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Customer </a:t>
                      </a:r>
                      <a:r>
                        <a:rPr lang="en-US" sz="900" u="none" strike="noStrike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PayOff</a:t>
                      </a:r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64655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Term Of Use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09317"/>
                  </a:ext>
                </a:extLst>
              </a:tr>
              <a:tr h="142121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2" marR="6422" marT="64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Alerts 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9784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0EFC56-11FA-4959-BC28-ABA9CEE71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66648"/>
              </p:ext>
            </p:extLst>
          </p:nvPr>
        </p:nvGraphicFramePr>
        <p:xfrm>
          <a:off x="7014754" y="1233043"/>
          <a:ext cx="1920240" cy="4862958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757896">
                  <a:extLst>
                    <a:ext uri="{9D8B030D-6E8A-4147-A177-3AD203B41FA5}">
                      <a16:colId xmlns:a16="http://schemas.microsoft.com/office/drawing/2014/main" val="2329639290"/>
                    </a:ext>
                  </a:extLst>
                </a:gridCol>
                <a:gridCol w="1162344">
                  <a:extLst>
                    <a:ext uri="{9D8B030D-6E8A-4147-A177-3AD203B41FA5}">
                      <a16:colId xmlns:a16="http://schemas.microsoft.com/office/drawing/2014/main" val="398679827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Iteration 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008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15715"/>
                  </a:ext>
                </a:extLst>
              </a:tr>
              <a:tr h="314697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Toyota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Cancellation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560900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Good to Know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246479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Featured Information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581975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Mobile Web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361088"/>
                  </a:ext>
                </a:extLst>
              </a:tr>
              <a:tr h="314697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Lexus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Cancellation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220331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Good to Know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10937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Featured Information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286020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Mobile Web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03369"/>
                  </a:ext>
                </a:extLst>
              </a:tr>
              <a:tr h="314697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Dealer Passport-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Cancellation Quote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77283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Good to Know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86308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Featured Information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807267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Mobile Web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80287"/>
                  </a:ext>
                </a:extLst>
              </a:tr>
              <a:tr h="314697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PR DD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Payment calculator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772256"/>
                  </a:ext>
                </a:extLst>
              </a:tr>
              <a:tr h="31469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Mobile Web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6482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E58BA5-109C-43A6-875F-9458FED60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71507"/>
              </p:ext>
            </p:extLst>
          </p:nvPr>
        </p:nvGraphicFramePr>
        <p:xfrm>
          <a:off x="9026434" y="1233043"/>
          <a:ext cx="2743200" cy="4862955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815684">
                  <a:extLst>
                    <a:ext uri="{9D8B030D-6E8A-4147-A177-3AD203B41FA5}">
                      <a16:colId xmlns:a16="http://schemas.microsoft.com/office/drawing/2014/main" val="272937420"/>
                    </a:ext>
                  </a:extLst>
                </a:gridCol>
                <a:gridCol w="1927516">
                  <a:extLst>
                    <a:ext uri="{9D8B030D-6E8A-4147-A177-3AD203B41FA5}">
                      <a16:colId xmlns:a16="http://schemas.microsoft.com/office/drawing/2014/main" val="524467105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marR="0" lvl="0" indent="0" algn="ctr" defTabSz="121807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Iteration 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721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Application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Module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162533"/>
                  </a:ext>
                </a:extLst>
              </a:tr>
              <a:tr h="293717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EXTINT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Corporate External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612728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Corporate Internal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490496"/>
                  </a:ext>
                </a:extLst>
              </a:tr>
              <a:tr h="293717">
                <a:tc rowSpan="11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User Admin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Staff Administration Summary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19219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User Profile Details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092791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Create New User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659654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Update User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28206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Terminate user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785388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Address Validation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135908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Create Password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913006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Update Password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09874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Add role to existing User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540374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Add Role to New user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9995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Revoke Role from User id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560826"/>
                  </a:ext>
                </a:extLst>
              </a:tr>
              <a:tr h="293717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User Admin</a:t>
                      </a: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Add Role to a Dealer from 1DD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275510"/>
                  </a:ext>
                </a:extLst>
              </a:tr>
              <a:tr h="293717"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Revoke Role for a dealer from 1DD</a:t>
                      </a:r>
                      <a:endParaRPr lang="en-US" sz="900" b="0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607516"/>
                  </a:ext>
                </a:extLst>
              </a:tr>
            </a:tbl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 dirty="0"/>
              <a:t>Delivery Plan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400" y="763565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Detailed scope per Iteration as per Option 1 </a:t>
            </a:r>
          </a:p>
        </p:txBody>
      </p:sp>
    </p:spTree>
    <p:extLst>
      <p:ext uri="{BB962C8B-B14F-4D97-AF65-F5344CB8AC3E}">
        <p14:creationId xmlns:p14="http://schemas.microsoft.com/office/powerpoint/2010/main" val="13446255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Staffing Model</a:t>
            </a:r>
          </a:p>
        </p:txBody>
      </p:sp>
    </p:spTree>
    <p:extLst>
      <p:ext uri="{BB962C8B-B14F-4D97-AF65-F5344CB8AC3E}">
        <p14:creationId xmlns:p14="http://schemas.microsoft.com/office/powerpoint/2010/main" val="28887068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17" y="459599"/>
            <a:ext cx="9784080" cy="366254"/>
          </a:xfrm>
        </p:spPr>
        <p:txBody>
          <a:bodyPr/>
          <a:lstStyle/>
          <a:p>
            <a:r>
              <a:rPr lang="en-GB" sz="2800" dirty="0"/>
              <a:t>Staffing Model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732" y="1402215"/>
            <a:ext cx="5493543" cy="24912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Delivery Scenario 1  -  250 Test Cases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delivered in 3 Months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79946"/>
              </p:ext>
            </p:extLst>
          </p:nvPr>
        </p:nvGraphicFramePr>
        <p:xfrm>
          <a:off x="5732" y="1987964"/>
          <a:ext cx="9326880" cy="1857375"/>
        </p:xfrm>
        <a:graphic>
          <a:graphicData uri="http://schemas.openxmlformats.org/drawingml/2006/table">
            <a:tbl>
              <a:tblPr/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Role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Architect/Lead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Consultant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Offshore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732" y="4170862"/>
            <a:ext cx="5493543" cy="249129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Delivery Scenario 2  - 750 Test Cases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delivered in 5 Months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67082"/>
              </p:ext>
            </p:extLst>
          </p:nvPr>
        </p:nvGraphicFramePr>
        <p:xfrm>
          <a:off x="0" y="4903785"/>
          <a:ext cx="11637250" cy="1693545"/>
        </p:xfrm>
        <a:graphic>
          <a:graphicData uri="http://schemas.openxmlformats.org/drawingml/2006/table">
            <a:tbl>
              <a:tblPr/>
              <a:tblGrid>
                <a:gridCol w="103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Role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Architect/Lead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Onsite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Consultant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Offshore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732" y="1830813"/>
            <a:ext cx="59185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6042185" y="1651344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6042185" y="1830813"/>
            <a:ext cx="320040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 bwMode="auto">
          <a:xfrm>
            <a:off x="9327530" y="1586816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023977" y="1646168"/>
            <a:ext cx="1635617" cy="307777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Implementation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1956" y="1646167"/>
            <a:ext cx="2445803" cy="307777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Maintenance &amp; Execution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604" y="4714084"/>
            <a:ext cx="905256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 bwMode="auto">
          <a:xfrm>
            <a:off x="9073164" y="4568467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843090" y="4527230"/>
            <a:ext cx="1635617" cy="307777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Implementation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073164" y="4714084"/>
            <a:ext cx="256032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 bwMode="auto">
          <a:xfrm>
            <a:off x="11633484" y="4560687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9245557" y="4531163"/>
            <a:ext cx="2194560" cy="307777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Maintenance &amp; Execution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10737" y="2480838"/>
            <a:ext cx="2427979" cy="20159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defTabSz="1218072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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20% effort accounted towards KT, Planning, Test Scenarios Analysis, Automation Test Strategy Implementation &amp; Framework enhancements</a:t>
            </a:r>
          </a:p>
          <a:p>
            <a:pPr marL="285750" indent="-285750" defTabSz="1218072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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Planned </a:t>
            </a:r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Productivity of 2.9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Test Cases automated per Person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764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17" y="459599"/>
            <a:ext cx="9784080" cy="366254"/>
          </a:xfrm>
        </p:spPr>
        <p:txBody>
          <a:bodyPr/>
          <a:lstStyle/>
          <a:p>
            <a:r>
              <a:rPr lang="en-GB" sz="2800" dirty="0"/>
              <a:t>Staffing Model…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732" y="1402214"/>
            <a:ext cx="8906448" cy="27432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Delivery Scenario 3  -  1205 Test Cases (all test cases across all Apps modules)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delivered in 6 Months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2" y="4094383"/>
            <a:ext cx="6482365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defTabSz="1218072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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3 Person Weeks effort of KT, Planning, Test Scenarios Analysis, Automation Test Strategy Implementation &amp; Framework enhancements</a:t>
            </a:r>
          </a:p>
          <a:p>
            <a:pPr marL="285750" indent="-285750" defTabSz="1218072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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Planned Productivity of 2.9 Test Cases automated per Person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58261"/>
              </p:ext>
            </p:extLst>
          </p:nvPr>
        </p:nvGraphicFramePr>
        <p:xfrm>
          <a:off x="5732" y="1974430"/>
          <a:ext cx="12070080" cy="1672661"/>
        </p:xfrm>
        <a:graphic>
          <a:graphicData uri="http://schemas.openxmlformats.org/drawingml/2006/table">
            <a:tbl>
              <a:tblPr/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1622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Role</a:t>
                      </a:r>
                    </a:p>
                  </a:txBody>
                  <a:tcPr marL="8114" marR="8114" marT="8114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Location</a:t>
                      </a:r>
                    </a:p>
                  </a:txBody>
                  <a:tcPr marL="8114" marR="8114" marT="8114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M2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M3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M4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M5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M6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M7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M8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M9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M10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M11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M12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</a:t>
                      </a:r>
                    </a:p>
                  </a:txBody>
                  <a:tcPr marL="8114" marR="8114" marT="8114" marB="0" anchor="b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W3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W4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W5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W6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W7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W8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W9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W10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W11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W12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W13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W14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W15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W16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W17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W18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W19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W20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W17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W18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W19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W20</a:t>
                      </a:r>
                    </a:p>
                  </a:txBody>
                  <a:tcPr marL="8114" marR="8114" marT="8114" marB="0" anchor="b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8114" marR="8114" marT="81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Architect/Lead</a:t>
                      </a:r>
                    </a:p>
                  </a:txBody>
                  <a:tcPr marL="8114" marR="8114" marT="81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Onsite</a:t>
                      </a:r>
                    </a:p>
                  </a:txBody>
                  <a:tcPr marL="8114" marR="8114" marT="8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 Automation Consultant</a:t>
                      </a:r>
                    </a:p>
                  </a:txBody>
                  <a:tcPr marL="8114" marR="8114" marT="81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Offshore</a:t>
                      </a:r>
                    </a:p>
                  </a:txBody>
                  <a:tcPr marL="8114" marR="8114" marT="811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2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8114" marR="8114" marT="81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732" y="1853507"/>
            <a:ext cx="996696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auto">
          <a:xfrm>
            <a:off x="9987404" y="1579187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828218" y="1682042"/>
            <a:ext cx="1635617" cy="276999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US" sz="1200" dirty="0">
                <a:solidFill>
                  <a:schemeClr val="accent4"/>
                </a:solidFill>
              </a:rPr>
              <a:t>Implementation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2075812" y="1579187"/>
            <a:ext cx="0" cy="548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 flipV="1">
            <a:off x="10013321" y="1760081"/>
            <a:ext cx="2062491" cy="2027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39669" y="1497376"/>
            <a:ext cx="1645920" cy="461665"/>
          </a:xfrm>
          <a:prstGeom prst="rect">
            <a:avLst/>
          </a:prstGeom>
          <a:pattFill prst="ltDnDiag">
            <a:fgClr>
              <a:srgbClr val="EDEDE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</a:rPr>
              <a:t>Maintenance &amp; Execution</a:t>
            </a:r>
          </a:p>
        </p:txBody>
      </p:sp>
    </p:spTree>
    <p:extLst>
      <p:ext uri="{BB962C8B-B14F-4D97-AF65-F5344CB8AC3E}">
        <p14:creationId xmlns:p14="http://schemas.microsoft.com/office/powerpoint/2010/main" val="2861525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1139762" y="264293"/>
            <a:ext cx="832317" cy="447897"/>
            <a:chOff x="301" y="1068"/>
            <a:chExt cx="1403" cy="755"/>
          </a:xfrm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Reduction Strategy</a:t>
            </a:r>
          </a:p>
        </p:txBody>
      </p:sp>
    </p:spTree>
    <p:extLst>
      <p:ext uri="{BB962C8B-B14F-4D97-AF65-F5344CB8AC3E}">
        <p14:creationId xmlns:p14="http://schemas.microsoft.com/office/powerpoint/2010/main" val="36429386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Risk Reduction Strategy</a:t>
            </a:r>
            <a:endParaRPr lang="en-US" sz="20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2967" y="2578391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Functional dependencies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2967" y="2252305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Defects Analysis for N-1 Releases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62967" y="1926219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Functional vulnerability / stability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62967" y="1600133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Business critical scenarios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62967" y="1274047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Functional complexity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62967" y="3556652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Business value 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862967" y="2904477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Application criticality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862967" y="3230563"/>
            <a:ext cx="2794632" cy="2481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rIns="91440" anchor="ctr">
            <a:flatTx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Test Data impact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0999" y="1256012"/>
            <a:ext cx="419102" cy="2548783"/>
          </a:xfrm>
          <a:prstGeom prst="rect">
            <a:avLst/>
          </a:prstGeom>
          <a:solidFill>
            <a:srgbClr val="D30323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ea typeface="Arial" pitchFamily="-109" charset="0"/>
                <a:cs typeface="Arial" pitchFamily="34" charset="0"/>
              </a:rPr>
              <a:t>Risk Analysis Factors</a:t>
            </a:r>
          </a:p>
        </p:txBody>
      </p:sp>
      <p:sp>
        <p:nvSpPr>
          <p:cNvPr id="16" name="Right Brace 15"/>
          <p:cNvSpPr>
            <a:spLocks/>
          </p:cNvSpPr>
          <p:nvPr/>
        </p:nvSpPr>
        <p:spPr bwMode="auto">
          <a:xfrm>
            <a:off x="3697407" y="1274048"/>
            <a:ext cx="237163" cy="2515632"/>
          </a:xfrm>
          <a:prstGeom prst="rightBrace">
            <a:avLst>
              <a:gd name="adj1" fmla="val 6041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pPr eaLnBrk="0" hangingPunct="0">
              <a:defRPr/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17" name="AutoShape 11"/>
          <p:cNvSpPr>
            <a:spLocks noChangeShapeType="1"/>
          </p:cNvSpPr>
          <p:nvPr/>
        </p:nvSpPr>
        <p:spPr bwMode="auto">
          <a:xfrm>
            <a:off x="4998777" y="2194198"/>
            <a:ext cx="514350" cy="0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6315690" y="2072653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Automation  priority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7761585" y="2682216"/>
            <a:ext cx="1297877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Implementation Order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315690" y="2682216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Complexity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4904085" y="1529765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Impacted Functionality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4904085" y="2072653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Unstable functionality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4904085" y="2682216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Functional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Priority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2" name="AutoShape 15"/>
          <p:cNvSpPr>
            <a:spLocks noChangeShapeType="1"/>
          </p:cNvSpPr>
          <p:nvPr/>
        </p:nvSpPr>
        <p:spPr bwMode="auto">
          <a:xfrm>
            <a:off x="5932785" y="1691468"/>
            <a:ext cx="342900" cy="629011"/>
          </a:xfrm>
          <a:prstGeom prst="straightConnector1">
            <a:avLst/>
          </a:prstGeom>
          <a:noFill/>
          <a:ln w="9525">
            <a:noFill/>
            <a:round/>
            <a:headEnd/>
            <a:tailEnd type="triangle" w="med" len="med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AutoShape 10"/>
          <p:cNvSpPr>
            <a:spLocks noChangeArrowheads="1"/>
          </p:cNvSpPr>
          <p:nvPr/>
        </p:nvSpPr>
        <p:spPr bwMode="auto">
          <a:xfrm>
            <a:off x="9236627" y="2453560"/>
            <a:ext cx="1200150" cy="914622"/>
          </a:xfrm>
          <a:prstGeom prst="verticalScroll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D30323"/>
            </a:solidFill>
            <a:round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rgbClr val="4D4D4D"/>
                </a:solidFill>
                <a:cs typeface="Arial" panose="020B0604020202020204" pitchFamily="34" charset="0"/>
              </a:rPr>
              <a:t>Test Automation Coverage Planning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</a:endParaRPr>
          </a:p>
        </p:txBody>
      </p:sp>
      <p:sp>
        <p:nvSpPr>
          <p:cNvPr id="38" name="AutoShape 8"/>
          <p:cNvSpPr>
            <a:spLocks noChangeArrowheads="1"/>
          </p:cNvSpPr>
          <p:nvPr/>
        </p:nvSpPr>
        <p:spPr bwMode="auto">
          <a:xfrm>
            <a:off x="9111468" y="2822243"/>
            <a:ext cx="182880" cy="177257"/>
          </a:xfrm>
          <a:prstGeom prst="rightArrow">
            <a:avLst>
              <a:gd name="adj1" fmla="val 50000"/>
              <a:gd name="adj2" fmla="val 48544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904085" y="3291779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Functionality Dependency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3" name="Rectangle 3"/>
          <p:cNvSpPr>
            <a:spLocks noChangeArrowheads="1"/>
          </p:cNvSpPr>
          <p:nvPr/>
        </p:nvSpPr>
        <p:spPr bwMode="auto">
          <a:xfrm>
            <a:off x="6315690" y="3291779"/>
            <a:ext cx="1028700" cy="4573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TC Inter- dependency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5" name="Striped Right Arrow 44"/>
          <p:cNvSpPr/>
          <p:nvPr/>
        </p:nvSpPr>
        <p:spPr bwMode="auto">
          <a:xfrm>
            <a:off x="4034027" y="2202430"/>
            <a:ext cx="599300" cy="737682"/>
          </a:xfrm>
          <a:prstGeom prst="striped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/>
              <a:cs typeface="ＭＳ Ｐゴシック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65216"/>
              </p:ext>
            </p:extLst>
          </p:nvPr>
        </p:nvGraphicFramePr>
        <p:xfrm>
          <a:off x="380996" y="3939066"/>
          <a:ext cx="11636832" cy="1971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246">
                <a:tc>
                  <a:txBody>
                    <a:bodyPr/>
                    <a:lstStyle/>
                    <a:p>
                      <a:r>
                        <a:rPr lang="en-US" sz="1200" dirty="0"/>
                        <a:t>Factors impacting Implementation Strategy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FR/CP focused Test Automation Implementation Strategy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Automation Run separately</a:t>
                      </a:r>
                      <a:r>
                        <a:rPr lang="en-US" sz="1200" baseline="0" dirty="0"/>
                        <a:t> outside of an FR/CP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Focus for Implementation Planning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Functional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 areas across Applications impacted by FR/CP specific requirements/changes</a:t>
                      </a:r>
                    </a:p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Business critical functions</a:t>
                      </a:r>
                    </a:p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Maintenance phase to focus on coverage enhancements and new changes and functions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Higher test coverage based on business criticality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 and prioritization</a:t>
                      </a:r>
                    </a:p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Functional prioritization based on pipeline of upcoming projects</a:t>
                      </a:r>
                    </a:p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Maintenance phase to focus on new changes and functions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Effort / Cost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Scope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 reduction as part of Implementation Phase due to prioritization leading to </a:t>
                      </a:r>
                      <a:r>
                        <a:rPr lang="en-US" sz="1200" b="1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typical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effort reduction of 30-35%</a:t>
                      </a:r>
                      <a:endParaRPr lang="en-US" sz="1200" b="1" dirty="0">
                        <a:solidFill>
                          <a:schemeClr val="bg2">
                            <a:lumMod val="50000"/>
                          </a:schemeClr>
                        </a:solidFill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eaLnBrk="0" fontAlgn="base" hangingPunct="0"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Implementation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ea typeface="+mn-ea"/>
                          <a:cs typeface="+mn-cs"/>
                        </a:rPr>
                        <a:t> phase effort planned in iteration based on functional priorities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79400" y="853958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Implementation as part of FR/CP Vs Run separately outside of an FR/CP</a:t>
            </a:r>
          </a:p>
        </p:txBody>
      </p:sp>
      <p:cxnSp>
        <p:nvCxnSpPr>
          <p:cNvPr id="5" name="Elbow Connector 4"/>
          <p:cNvCxnSpPr>
            <a:stCxn id="29" idx="3"/>
            <a:endCxn id="26" idx="1"/>
          </p:cNvCxnSpPr>
          <p:nvPr/>
        </p:nvCxnSpPr>
        <p:spPr>
          <a:xfrm>
            <a:off x="5932785" y="1758421"/>
            <a:ext cx="382905" cy="5428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Elbow Connector 47"/>
          <p:cNvCxnSpPr>
            <a:stCxn id="31" idx="3"/>
            <a:endCxn id="26" idx="1"/>
          </p:cNvCxnSpPr>
          <p:nvPr/>
        </p:nvCxnSpPr>
        <p:spPr>
          <a:xfrm flipV="1">
            <a:off x="5932785" y="2301309"/>
            <a:ext cx="382905" cy="6095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Elbow Connector 50"/>
          <p:cNvCxnSpPr>
            <a:stCxn id="30" idx="3"/>
            <a:endCxn id="26" idx="1"/>
          </p:cNvCxnSpPr>
          <p:nvPr/>
        </p:nvCxnSpPr>
        <p:spPr>
          <a:xfrm>
            <a:off x="5932785" y="2301309"/>
            <a:ext cx="382905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Elbow Connector 51"/>
          <p:cNvCxnSpPr>
            <a:stCxn id="39" idx="3"/>
            <a:endCxn id="43" idx="1"/>
          </p:cNvCxnSpPr>
          <p:nvPr/>
        </p:nvCxnSpPr>
        <p:spPr>
          <a:xfrm>
            <a:off x="5932785" y="3520435"/>
            <a:ext cx="382905" cy="0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Elbow Connector 54"/>
          <p:cNvCxnSpPr>
            <a:stCxn id="26" idx="3"/>
            <a:endCxn id="27" idx="1"/>
          </p:cNvCxnSpPr>
          <p:nvPr/>
        </p:nvCxnSpPr>
        <p:spPr>
          <a:xfrm>
            <a:off x="7344390" y="2301309"/>
            <a:ext cx="417195" cy="6095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Elbow Connector 57"/>
          <p:cNvCxnSpPr>
            <a:stCxn id="43" idx="3"/>
            <a:endCxn id="27" idx="1"/>
          </p:cNvCxnSpPr>
          <p:nvPr/>
        </p:nvCxnSpPr>
        <p:spPr>
          <a:xfrm flipV="1">
            <a:off x="7344390" y="2910872"/>
            <a:ext cx="417195" cy="6095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Elbow Connector 60"/>
          <p:cNvCxnSpPr>
            <a:stCxn id="28" idx="3"/>
            <a:endCxn id="27" idx="1"/>
          </p:cNvCxnSpPr>
          <p:nvPr/>
        </p:nvCxnSpPr>
        <p:spPr>
          <a:xfrm>
            <a:off x="7344390" y="2910872"/>
            <a:ext cx="417195" cy="0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Rectangle 18"/>
          <p:cNvSpPr>
            <a:spLocks noChangeArrowheads="1"/>
          </p:cNvSpPr>
          <p:nvPr/>
        </p:nvSpPr>
        <p:spPr bwMode="auto">
          <a:xfrm>
            <a:off x="4816999" y="1390205"/>
            <a:ext cx="5689075" cy="2447463"/>
          </a:xfrm>
          <a:prstGeom prst="rect">
            <a:avLst/>
          </a:prstGeom>
          <a:noFill/>
          <a:ln w="9525">
            <a:solidFill>
              <a:srgbClr val="4D4D4D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bg1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18"/>
          <p:cNvSpPr>
            <a:spLocks noChangeArrowheads="1"/>
          </p:cNvSpPr>
          <p:nvPr/>
        </p:nvSpPr>
        <p:spPr bwMode="auto">
          <a:xfrm>
            <a:off x="6220499" y="1249332"/>
            <a:ext cx="2882074" cy="2743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FR/CP Automation Planning</a:t>
            </a:r>
          </a:p>
        </p:txBody>
      </p:sp>
      <p:sp>
        <p:nvSpPr>
          <p:cNvPr id="68" name="Rectangle 67"/>
          <p:cNvSpPr>
            <a:spLocks/>
          </p:cNvSpPr>
          <p:nvPr/>
        </p:nvSpPr>
        <p:spPr bwMode="auto">
          <a:xfrm>
            <a:off x="585210" y="6038909"/>
            <a:ext cx="10626627" cy="516713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2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Hexaware is flexible to Implement Test Automation for Dealer Daily in either of the above 2 models and can plan for focused Implementation coverage based on FR/CP scope or manage a fixed implementation scope in iterations as presented in slides 10,11. </a:t>
            </a:r>
          </a:p>
        </p:txBody>
      </p:sp>
    </p:spTree>
    <p:extLst>
      <p:ext uri="{BB962C8B-B14F-4D97-AF65-F5344CB8AC3E}">
        <p14:creationId xmlns:p14="http://schemas.microsoft.com/office/powerpoint/2010/main" val="303704316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11139762" y="264293"/>
            <a:ext cx="832317" cy="447897"/>
            <a:chOff x="301" y="1068"/>
            <a:chExt cx="1403" cy="755"/>
          </a:xfrm>
        </p:grpSpPr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Commercials</a:t>
            </a:r>
          </a:p>
        </p:txBody>
      </p:sp>
    </p:spTree>
    <p:extLst>
      <p:ext uri="{BB962C8B-B14F-4D97-AF65-F5344CB8AC3E}">
        <p14:creationId xmlns:p14="http://schemas.microsoft.com/office/powerpoint/2010/main" val="42724473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63" y="2540000"/>
            <a:ext cx="5961131" cy="3958563"/>
          </a:xfrm>
          <a:prstGeom prst="rect">
            <a:avLst/>
          </a:prstGeom>
          <a:ln>
            <a:noFill/>
          </a:ln>
        </p:spPr>
      </p:pic>
      <p:sp>
        <p:nvSpPr>
          <p:cNvPr id="19" name="Freeform 18"/>
          <p:cNvSpPr/>
          <p:nvPr/>
        </p:nvSpPr>
        <p:spPr bwMode="auto">
          <a:xfrm>
            <a:off x="129966" y="1296995"/>
            <a:ext cx="6687221" cy="5209116"/>
          </a:xfrm>
          <a:custGeom>
            <a:avLst/>
            <a:gdLst>
              <a:gd name="connsiteX0" fmla="*/ 1377599 w 6687221"/>
              <a:gd name="connsiteY0" fmla="*/ 0 h 5209116"/>
              <a:gd name="connsiteX1" fmla="*/ 6682916 w 6687221"/>
              <a:gd name="connsiteY1" fmla="*/ 5038862 h 5209116"/>
              <a:gd name="connsiteX2" fmla="*/ 6687221 w 6687221"/>
              <a:gd name="connsiteY2" fmla="*/ 5209116 h 5209116"/>
              <a:gd name="connsiteX3" fmla="*/ 6531931 w 6687221"/>
              <a:gd name="connsiteY3" fmla="*/ 5209116 h 5209116"/>
              <a:gd name="connsiteX4" fmla="*/ 6530516 w 6687221"/>
              <a:gd name="connsiteY4" fmla="*/ 5153162 h 5209116"/>
              <a:gd name="connsiteX5" fmla="*/ 1225199 w 6687221"/>
              <a:gd name="connsiteY5" fmla="*/ 114300 h 5209116"/>
              <a:gd name="connsiteX6" fmla="*/ 154600 w 6687221"/>
              <a:gd name="connsiteY6" fmla="*/ 222226 h 5209116"/>
              <a:gd name="connsiteX7" fmla="*/ 0 w 6687221"/>
              <a:gd name="connsiteY7" fmla="*/ 257907 h 5209116"/>
              <a:gd name="connsiteX8" fmla="*/ 0 w 6687221"/>
              <a:gd name="connsiteY8" fmla="*/ 181439 h 5209116"/>
              <a:gd name="connsiteX9" fmla="*/ 49990 w 6687221"/>
              <a:gd name="connsiteY9" fmla="*/ 167243 h 5209116"/>
              <a:gd name="connsiteX10" fmla="*/ 1377599 w 6687221"/>
              <a:gd name="connsiteY10" fmla="*/ 0 h 520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7221" h="5209116">
                <a:moveTo>
                  <a:pt x="1377599" y="0"/>
                </a:moveTo>
                <a:cubicBezTo>
                  <a:pt x="4219779" y="0"/>
                  <a:pt x="6540638" y="2232041"/>
                  <a:pt x="6682916" y="5038862"/>
                </a:cubicBezTo>
                <a:lnTo>
                  <a:pt x="6687221" y="5209116"/>
                </a:lnTo>
                <a:lnTo>
                  <a:pt x="6531931" y="5209116"/>
                </a:lnTo>
                <a:lnTo>
                  <a:pt x="6530516" y="5153162"/>
                </a:lnTo>
                <a:cubicBezTo>
                  <a:pt x="6388238" y="2346341"/>
                  <a:pt x="4067379" y="114300"/>
                  <a:pt x="1225199" y="114300"/>
                </a:cubicBezTo>
                <a:cubicBezTo>
                  <a:pt x="858466" y="114300"/>
                  <a:pt x="500413" y="151462"/>
                  <a:pt x="154600" y="222226"/>
                </a:cubicBezTo>
                <a:lnTo>
                  <a:pt x="0" y="257907"/>
                </a:lnTo>
                <a:lnTo>
                  <a:pt x="0" y="181439"/>
                </a:lnTo>
                <a:lnTo>
                  <a:pt x="49990" y="167243"/>
                </a:lnTo>
                <a:cubicBezTo>
                  <a:pt x="474329" y="58066"/>
                  <a:pt x="919183" y="0"/>
                  <a:pt x="137759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F5F"/>
              </a:solidFill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0" y="986971"/>
            <a:ext cx="12192000" cy="5595261"/>
          </a:xfrm>
          <a:custGeom>
            <a:avLst/>
            <a:gdLst>
              <a:gd name="connsiteX0" fmla="*/ 0 w 12192000"/>
              <a:gd name="connsiteY0" fmla="*/ 0 h 5624286"/>
              <a:gd name="connsiteX1" fmla="*/ 12192000 w 12192000"/>
              <a:gd name="connsiteY1" fmla="*/ 0 h 5624286"/>
              <a:gd name="connsiteX2" fmla="*/ 12192000 w 12192000"/>
              <a:gd name="connsiteY2" fmla="*/ 5624286 h 5624286"/>
              <a:gd name="connsiteX3" fmla="*/ 6687221 w 12192000"/>
              <a:gd name="connsiteY3" fmla="*/ 5624286 h 5624286"/>
              <a:gd name="connsiteX4" fmla="*/ 6682916 w 12192000"/>
              <a:gd name="connsiteY4" fmla="*/ 5454032 h 5624286"/>
              <a:gd name="connsiteX5" fmla="*/ 1377599 w 12192000"/>
              <a:gd name="connsiteY5" fmla="*/ 415170 h 5624286"/>
              <a:gd name="connsiteX6" fmla="*/ 49990 w 12192000"/>
              <a:gd name="connsiteY6" fmla="*/ 582413 h 5624286"/>
              <a:gd name="connsiteX7" fmla="*/ 0 w 12192000"/>
              <a:gd name="connsiteY7" fmla="*/ 596609 h 5624286"/>
              <a:gd name="connsiteX8" fmla="*/ 0 w 12192000"/>
              <a:gd name="connsiteY8" fmla="*/ 0 h 56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5624286">
                <a:moveTo>
                  <a:pt x="0" y="0"/>
                </a:moveTo>
                <a:lnTo>
                  <a:pt x="12192000" y="0"/>
                </a:lnTo>
                <a:lnTo>
                  <a:pt x="12192000" y="5624286"/>
                </a:lnTo>
                <a:lnTo>
                  <a:pt x="6687221" y="5624286"/>
                </a:lnTo>
                <a:lnTo>
                  <a:pt x="6682916" y="5454032"/>
                </a:lnTo>
                <a:cubicBezTo>
                  <a:pt x="6540638" y="2647211"/>
                  <a:pt x="4219779" y="415170"/>
                  <a:pt x="1377599" y="415170"/>
                </a:cubicBezTo>
                <a:cubicBezTo>
                  <a:pt x="919183" y="415170"/>
                  <a:pt x="474329" y="473236"/>
                  <a:pt x="49990" y="582413"/>
                </a:cubicBezTo>
                <a:lnTo>
                  <a:pt x="0" y="59660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F5F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175563" y="1362230"/>
            <a:ext cx="7179875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Our Understanding of TFS Dealer Daily Test Automation Requirements 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5911027" y="3418209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Staffing Model 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3927115" y="1823927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Solution Approach 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4688681" y="2295031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Proposed Test Automation Framework 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5434652" y="2862189"/>
            <a:ext cx="5853697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Planning &amp; Delivery Approach 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376981" y="4056997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Risk Reduction Strategy 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6652713" y="4703598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Commercial Model 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2491939" y="1292376"/>
            <a:ext cx="562826" cy="562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2460189" y="1292376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3" name="Oval 62"/>
          <p:cNvSpPr/>
          <p:nvPr/>
        </p:nvSpPr>
        <p:spPr bwMode="auto">
          <a:xfrm>
            <a:off x="3347121" y="1735496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309206" y="1735496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4114760" y="2188739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080426" y="2188739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5" name="Oval 64"/>
          <p:cNvSpPr/>
          <p:nvPr/>
        </p:nvSpPr>
        <p:spPr bwMode="auto">
          <a:xfrm>
            <a:off x="4844457" y="2737743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4810123" y="2737743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5379471" y="3293763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48201" y="3293763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5825181" y="3932551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791932" y="3932551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8" name="Oval 67"/>
          <p:cNvSpPr/>
          <p:nvPr/>
        </p:nvSpPr>
        <p:spPr bwMode="auto">
          <a:xfrm>
            <a:off x="6138204" y="4579152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6095097" y="4579152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9" name="Right Triangle 28"/>
          <p:cNvSpPr/>
          <p:nvPr/>
        </p:nvSpPr>
        <p:spPr bwMode="auto">
          <a:xfrm rot="16200000">
            <a:off x="11562467" y="5935944"/>
            <a:ext cx="676275" cy="573888"/>
          </a:xfrm>
          <a:custGeom>
            <a:avLst/>
            <a:gdLst>
              <a:gd name="connsiteX0" fmla="*/ 0 w 573881"/>
              <a:gd name="connsiteY0" fmla="*/ 573881 h 573881"/>
              <a:gd name="connsiteX1" fmla="*/ 0 w 573881"/>
              <a:gd name="connsiteY1" fmla="*/ 0 h 573881"/>
              <a:gd name="connsiteX2" fmla="*/ 573881 w 573881"/>
              <a:gd name="connsiteY2" fmla="*/ 573881 h 573881"/>
              <a:gd name="connsiteX3" fmla="*/ 0 w 573881"/>
              <a:gd name="connsiteY3" fmla="*/ 573881 h 573881"/>
              <a:gd name="connsiteX0" fmla="*/ 0 w 716756"/>
              <a:gd name="connsiteY0" fmla="*/ 573881 h 576263"/>
              <a:gd name="connsiteX1" fmla="*/ 0 w 716756"/>
              <a:gd name="connsiteY1" fmla="*/ 0 h 576263"/>
              <a:gd name="connsiteX2" fmla="*/ 716756 w 716756"/>
              <a:gd name="connsiteY2" fmla="*/ 576263 h 576263"/>
              <a:gd name="connsiteX3" fmla="*/ 0 w 716756"/>
              <a:gd name="connsiteY3" fmla="*/ 573881 h 576263"/>
              <a:gd name="connsiteX0" fmla="*/ 0 w 716756"/>
              <a:gd name="connsiteY0" fmla="*/ 573881 h 573885"/>
              <a:gd name="connsiteX1" fmla="*/ 0 w 716756"/>
              <a:gd name="connsiteY1" fmla="*/ 0 h 573885"/>
              <a:gd name="connsiteX2" fmla="*/ 716756 w 716756"/>
              <a:gd name="connsiteY2" fmla="*/ 573885 h 573885"/>
              <a:gd name="connsiteX3" fmla="*/ 0 w 716756"/>
              <a:gd name="connsiteY3" fmla="*/ 573881 h 573885"/>
              <a:gd name="connsiteX0" fmla="*/ 0 w 676275"/>
              <a:gd name="connsiteY0" fmla="*/ 573881 h 573888"/>
              <a:gd name="connsiteX1" fmla="*/ 0 w 676275"/>
              <a:gd name="connsiteY1" fmla="*/ 0 h 573888"/>
              <a:gd name="connsiteX2" fmla="*/ 676275 w 676275"/>
              <a:gd name="connsiteY2" fmla="*/ 573888 h 573888"/>
              <a:gd name="connsiteX3" fmla="*/ 0 w 676275"/>
              <a:gd name="connsiteY3" fmla="*/ 573881 h 57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" h="573888">
                <a:moveTo>
                  <a:pt x="0" y="573881"/>
                </a:moveTo>
                <a:lnTo>
                  <a:pt x="0" y="0"/>
                </a:lnTo>
                <a:lnTo>
                  <a:pt x="676275" y="573888"/>
                </a:lnTo>
                <a:lnTo>
                  <a:pt x="0" y="57388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F5F"/>
              </a:solidFill>
            </a:endParaRPr>
          </a:p>
        </p:txBody>
      </p:sp>
      <p:sp>
        <p:nvSpPr>
          <p:cNvPr id="45" name="Right Triangle 44"/>
          <p:cNvSpPr/>
          <p:nvPr/>
        </p:nvSpPr>
        <p:spPr bwMode="auto">
          <a:xfrm rot="16200000">
            <a:off x="11613660" y="5987144"/>
            <a:ext cx="573881" cy="573881"/>
          </a:xfrm>
          <a:prstGeom prst="rtTriangl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2F5F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870BC8-7A9A-4506-ADB4-43CC0295CBA5}"/>
              </a:ext>
            </a:extLst>
          </p:cNvPr>
          <p:cNvSpPr/>
          <p:nvPr/>
        </p:nvSpPr>
        <p:spPr bwMode="auto">
          <a:xfrm>
            <a:off x="6345234" y="5258937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902B1A-3996-46D0-A902-A2E9BB8663E5}"/>
              </a:ext>
            </a:extLst>
          </p:cNvPr>
          <p:cNvSpPr/>
          <p:nvPr/>
        </p:nvSpPr>
        <p:spPr bwMode="auto">
          <a:xfrm>
            <a:off x="6299619" y="5258937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A9786D-175F-4A85-BB45-BCE5248591AB}"/>
              </a:ext>
            </a:extLst>
          </p:cNvPr>
          <p:cNvSpPr/>
          <p:nvPr/>
        </p:nvSpPr>
        <p:spPr bwMode="auto">
          <a:xfrm>
            <a:off x="6862445" y="5383383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Return on Investments 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99B23-5D63-4E91-9443-5B95DA24330A}"/>
              </a:ext>
            </a:extLst>
          </p:cNvPr>
          <p:cNvSpPr/>
          <p:nvPr/>
        </p:nvSpPr>
        <p:spPr bwMode="auto">
          <a:xfrm>
            <a:off x="6438485" y="5936614"/>
            <a:ext cx="562826" cy="562824"/>
          </a:xfrm>
          <a:prstGeom prst="ellipse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2E7BF3-BFCF-4227-87B9-8A8E84670056}"/>
              </a:ext>
            </a:extLst>
          </p:cNvPr>
          <p:cNvSpPr/>
          <p:nvPr/>
        </p:nvSpPr>
        <p:spPr bwMode="auto">
          <a:xfrm>
            <a:off x="6397786" y="5936614"/>
            <a:ext cx="562826" cy="562824"/>
          </a:xfrm>
          <a:prstGeom prst="ellipse">
            <a:avLst/>
          </a:prstGeom>
          <a:solidFill>
            <a:srgbClr val="D3032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A9D861-99FF-48D0-A512-7B7D134CEE55}"/>
              </a:ext>
            </a:extLst>
          </p:cNvPr>
          <p:cNvSpPr/>
          <p:nvPr/>
        </p:nvSpPr>
        <p:spPr bwMode="auto">
          <a:xfrm>
            <a:off x="7004799" y="6061060"/>
            <a:ext cx="5041793" cy="313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44563" eaLnBrk="0" fontAlgn="base" hangingPunct="0">
              <a:lnSpc>
                <a:spcPct val="90000"/>
              </a:lnSpc>
              <a:spcAft>
                <a:spcPct val="0"/>
              </a:spcAft>
              <a:buClr>
                <a:srgbClr val="F37E20"/>
              </a:buClr>
            </a:pPr>
            <a:r>
              <a:rPr lang="en-US" sz="1600" b="1" dirty="0">
                <a:solidFill>
                  <a:srgbClr val="292929"/>
                </a:solidFill>
                <a:cs typeface="Arial" charset="0"/>
              </a:rPr>
              <a:t>Hexaware Differentiators </a:t>
            </a:r>
          </a:p>
        </p:txBody>
      </p:sp>
    </p:spTree>
    <p:extLst>
      <p:ext uri="{BB962C8B-B14F-4D97-AF65-F5344CB8AC3E}">
        <p14:creationId xmlns:p14="http://schemas.microsoft.com/office/powerpoint/2010/main" val="22838930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/>
              <a:t>Commercials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19244"/>
              </p:ext>
            </p:extLst>
          </p:nvPr>
        </p:nvGraphicFramePr>
        <p:xfrm>
          <a:off x="180303" y="1286337"/>
          <a:ext cx="11900079" cy="484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1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1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6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Delivery Scenario Options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Implementation Cost ($ USD)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Maintenance</a:t>
                      </a:r>
                      <a:r>
                        <a:rPr lang="en-US" sz="1600" baseline="0" dirty="0"/>
                        <a:t> Cost ($ USD)</a:t>
                      </a:r>
                      <a:endParaRPr 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Assumptions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 Test Cases</a:t>
                      </a:r>
                      <a:r>
                        <a:rPr kumimoji="0" lang="en-US" sz="1600" u="none" strike="noStrike" cap="none" normalizeH="0" dirty="0">
                          <a:ln>
                            <a:noFill/>
                          </a:ln>
                          <a:effectLst/>
                        </a:rPr>
                        <a:t> delivered in 3 Months</a:t>
                      </a:r>
                      <a:endParaRPr 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kern="1200" dirty="0"/>
                        <a:t>39,318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11,163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defTabSz="1218072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1200" dirty="0"/>
                        <a:t>20% Test Management &amp; Coordination effort including KT, Planning, Test Scenarios Analysis &amp; Framework enhancements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285750" marR="0" indent="-285750" algn="l" defTabSz="1218072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 3" panose="05040102010807070707" pitchFamily="18" charset="2"/>
                        <a:buChar char=""/>
                        <a:tabLst/>
                        <a:defRPr/>
                      </a:pPr>
                      <a:r>
                        <a:rPr lang="en-US" sz="1200" kern="1200" dirty="0"/>
                        <a:t>Planned Productivity of 2.9 Test Cases automated per Person Day</a:t>
                      </a:r>
                    </a:p>
                    <a:p>
                      <a:pPr marL="285750" marR="0" indent="-285750" algn="l" defTabSz="1218072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 3" panose="05040102010807070707" pitchFamily="18" charset="2"/>
                        <a:buChar char=""/>
                        <a:tabLst/>
                        <a:defRPr/>
                      </a:pPr>
                      <a:r>
                        <a:rPr lang="en-US" sz="1200" kern="1200" dirty="0"/>
                        <a:t>Prioritization of Test Scenarios</a:t>
                      </a:r>
                      <a:r>
                        <a:rPr lang="en-US" sz="1200" kern="1200" baseline="0" dirty="0"/>
                        <a:t> /Test Cases for Implementation across different delivery scenarios will be done in conjunction with DD Testing team</a:t>
                      </a:r>
                      <a:endParaRPr lang="en-US" sz="1200" kern="1200" dirty="0"/>
                    </a:p>
                    <a:p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750 Test Cases</a:t>
                      </a:r>
                      <a:r>
                        <a:rPr kumimoji="0" lang="en-US" sz="1600" u="none" strike="noStrike" cap="none" normalizeH="0" dirty="0">
                          <a:ln>
                            <a:noFill/>
                          </a:ln>
                          <a:effectLst/>
                        </a:rPr>
                        <a:t> delivered in 5 Months</a:t>
                      </a:r>
                      <a:endParaRPr 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kern="1200" dirty="0"/>
                        <a:t>86,203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17,364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defTabSz="1218072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1200" dirty="0"/>
                        <a:t>20% Test Management &amp; Coordination effort including KT, Planning, Test Scenarios Analysis &amp; Framework enhancements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1205 Test Cases (all test cases across all Apps modules)</a:t>
                      </a:r>
                      <a:r>
                        <a:rPr kumimoji="0" lang="en-US" sz="1600" u="none" strike="noStrike" cap="none" normalizeH="0" dirty="0">
                          <a:ln>
                            <a:noFill/>
                          </a:ln>
                          <a:effectLst/>
                        </a:rPr>
                        <a:t> delivered in 6 Months</a:t>
                      </a:r>
                      <a:endParaRPr 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154,890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23,045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defTabSz="1218072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1200" dirty="0"/>
                        <a:t>3 Person Weeks effort accounted for KT, Planning, Test Scenarios Analysis, Automation</a:t>
                      </a:r>
                      <a:r>
                        <a:rPr lang="en-US" sz="1200" baseline="0" dirty="0"/>
                        <a:t> Test Strategy</a:t>
                      </a:r>
                      <a:r>
                        <a:rPr lang="en-US" sz="1200" dirty="0"/>
                        <a:t> creation &amp; Framework enhancements</a:t>
                      </a:r>
                    </a:p>
                    <a:p>
                      <a:pPr marL="285750" indent="-285750" defTabSz="1218072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1200" dirty="0"/>
                        <a:t>Approx. 241 Page</a:t>
                      </a:r>
                      <a:r>
                        <a:rPr lang="en-US" sz="1200" baseline="0" dirty="0"/>
                        <a:t> specific Test Components planned across all Modules for 6 DD apps (Toyota, Lexus, Dealer Passport, PR DD, User Admin &amp; Corporate Internal/External)</a:t>
                      </a:r>
                    </a:p>
                    <a:p>
                      <a:pPr marL="285750" indent="-285750" defTabSz="1218072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 3" panose="05040102010807070707" pitchFamily="18" charset="2"/>
                        <a:buChar char=""/>
                      </a:pPr>
                      <a:r>
                        <a:rPr lang="en-US" sz="1200" baseline="0" dirty="0"/>
                        <a:t>Approx. 5 Test Cases per Test Component planned (~=1205 Test Cases)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9875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/>
              <a:t>Cost/Effort Savings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352841"/>
              </p:ext>
            </p:extLst>
          </p:nvPr>
        </p:nvGraphicFramePr>
        <p:xfrm>
          <a:off x="277966" y="2289358"/>
          <a:ext cx="11549745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52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Factors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% Savings / Productivity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0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eaLnBrk="0" fontAlgn="base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</a:rPr>
                        <a:t>Component Template Planning for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</a:rPr>
                        <a:t> similar Modules / Pages across Applications</a:t>
                      </a:r>
                    </a:p>
                    <a:p>
                      <a:pPr marL="285750" indent="-285750" eaLnBrk="0" fontAlgn="base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>
                          <a:solidFill>
                            <a:srgbClr val="4D4D4D"/>
                          </a:solidFill>
                        </a:rPr>
                        <a:t>Productivity towards Page Components creation through STM</a:t>
                      </a:r>
                    </a:p>
                    <a:p>
                      <a:pPr marL="285750" indent="-285750" eaLnBrk="0" fontAlgn="base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>
                          <a:solidFill>
                            <a:srgbClr val="4D4D4D"/>
                          </a:solidFill>
                        </a:rPr>
                        <a:t>Efficiency towards Page Object Model creation through WOLF / Chrome Page Object Generator / Element Locator</a:t>
                      </a:r>
                    </a:p>
                  </a:txBody>
                  <a:tcPr marT="91440" marB="914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</a:rPr>
                        <a:t>20%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defTabSz="1218072" rtl="0" eaLnBrk="0" fontAlgn="base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4D4D4D"/>
                          </a:solidFill>
                        </a:rPr>
                        <a:t>Framework usage efficiency baselining</a:t>
                      </a:r>
                      <a:endParaRPr lang="en-US" sz="1400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</a:rPr>
                        <a:t>2.9 TCs per person per day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defTabSz="1218072" rtl="0" eaLnBrk="0" fontAlgn="base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D4D4D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solidFill>
                            <a:srgbClr val="4D4D4D"/>
                          </a:solidFill>
                        </a:rPr>
                        <a:t>Maintenance Efficiency</a:t>
                      </a:r>
                      <a:endParaRPr lang="en-US" sz="1400" kern="1200" dirty="0">
                        <a:solidFill>
                          <a:srgbClr val="4D4D4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 marB="9144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</a:rPr>
                        <a:t>20%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>
            <a:spLocks/>
          </p:cNvSpPr>
          <p:nvPr/>
        </p:nvSpPr>
        <p:spPr bwMode="auto">
          <a:xfrm>
            <a:off x="277967" y="1634887"/>
            <a:ext cx="11549745" cy="615553"/>
          </a:xfrm>
          <a:prstGeom prst="rect">
            <a:avLst/>
          </a:prstGeom>
          <a:solidFill>
            <a:srgbClr val="4D4D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</a:pPr>
            <a:r>
              <a:rPr lang="en-US" sz="14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Provided Effort Estimates &amp; Pricing takes into considerations savings from the proposed Framework enhancement components for improving implementation productivity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7281284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 on Investments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5732" y="1402214"/>
            <a:ext cx="8906448" cy="27432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ＭＳ Ｐゴシック"/>
                <a:cs typeface="ＭＳ Ｐゴシック"/>
              </a:rPr>
              <a:t>Snapshot from the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ＭＳ Ｐゴシック"/>
                <a:cs typeface="ＭＳ Ｐゴシック"/>
              </a:rPr>
              <a:t>RoI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ＭＳ Ｐゴシック"/>
                <a:cs typeface="ＭＳ Ｐゴシック"/>
              </a:rPr>
              <a:t> Template (Delivery Scenario Option 3)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18559"/>
              </p:ext>
            </p:extLst>
          </p:nvPr>
        </p:nvGraphicFramePr>
        <p:xfrm>
          <a:off x="612550" y="2630778"/>
          <a:ext cx="2155364" cy="12245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8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Year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$441,384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Year 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$1,276,449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Year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$2,111,514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Year 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$2,946,579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9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Year 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$3,781,644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2551"/>
              </p:ext>
            </p:extLst>
          </p:nvPr>
        </p:nvGraphicFramePr>
        <p:xfrm>
          <a:off x="3809999" y="2057399"/>
          <a:ext cx="6003701" cy="3506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50567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Deliverables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15455"/>
              </p:ext>
            </p:extLst>
          </p:nvPr>
        </p:nvGraphicFramePr>
        <p:xfrm>
          <a:off x="380997" y="1002194"/>
          <a:ext cx="11433631" cy="499872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188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5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Implementation Phases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0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Project Deliverables</a:t>
                      </a:r>
                      <a:endParaRPr lang="en-US" sz="1400" b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0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Reports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T="91440" marB="9144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0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Discovery,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Planning, KT &amp; Analysis</a:t>
                      </a:r>
                      <a:endParaRPr lang="en-US" sz="1400" b="1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Automation Test Strategy &amp; detailed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Implementation plan including Iteration wise Test Automation coverage, </a:t>
                      </a: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Dependencies &amp; Risks,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Framework Implementation &amp; Enhancements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231775" indent="-231775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4D4D4D"/>
                          </a:solidFill>
                          <a:effectLst/>
                        </a:rPr>
                        <a:t>Daily Status report with Dashboard Summary reports</a:t>
                      </a:r>
                    </a:p>
                    <a:p>
                      <a:pPr marL="231775" indent="-231775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4D4D4D"/>
                          </a:solidFill>
                          <a:effectLst/>
                        </a:rPr>
                        <a:t>Weekly Status reports</a:t>
                      </a:r>
                    </a:p>
                    <a:p>
                      <a:pPr marL="231775" indent="-231775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solidFill>
                            <a:srgbClr val="4D4D4D"/>
                          </a:solidFill>
                          <a:effectLst/>
                        </a:rPr>
                        <a:t>Test Execution Summary report (per test cycle)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Analysis,</a:t>
                      </a:r>
                      <a:r>
                        <a:rPr lang="en-US" sz="1400" u="none" strike="noStrike" baseline="0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Design &amp; Test Creation (Iteration wise)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Test Components / Page Object Model corresponding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to the Pages in scope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Automated Test cases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Execution Logs /Reports (different modes of automated Test Execution support)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u="none" strike="noStrike" dirty="0">
                          <a:solidFill>
                            <a:srgbClr val="4D4D4D"/>
                          </a:solidFill>
                          <a:effectLst/>
                        </a:rPr>
                        <a:t>Browser &amp; Device coverage report per Test case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Acceptance &amp; Sign off (Iteration wise)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Test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Automation User Guide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Automation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</a:t>
                      </a: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Execution &amp; Maintenance Transition support, Demos, etc.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Maintenance Phase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Automation Suite Impact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Analysis Report based on FR/CPs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Enhancements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to Page Components, new Components and corresponding Page Elements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>
                            <a:lumMod val="85000"/>
                          </a:srgbClr>
                        </a:gs>
                      </a:gsLst>
                      <a:lin ang="189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Execution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Logs/Reports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8000" marR="36000" marT="110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4D4D4D"/>
                          </a:solidFill>
                          <a:effectLst/>
                        </a:rPr>
                        <a:t>Test Reports, Defect</a:t>
                      </a:r>
                      <a:r>
                        <a:rPr lang="en-US" sz="1400" baseline="0" dirty="0">
                          <a:solidFill>
                            <a:srgbClr val="4D4D4D"/>
                          </a:solidFill>
                          <a:effectLst/>
                        </a:rPr>
                        <a:t> Logs, etc.</a:t>
                      </a:r>
                      <a:endParaRPr lang="en-US" sz="1400" dirty="0">
                        <a:solidFill>
                          <a:srgbClr val="4D4D4D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7404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Our Services Differentiators </a:t>
            </a:r>
          </a:p>
        </p:txBody>
      </p:sp>
    </p:spTree>
    <p:extLst>
      <p:ext uri="{BB962C8B-B14F-4D97-AF65-F5344CB8AC3E}">
        <p14:creationId xmlns:p14="http://schemas.microsoft.com/office/powerpoint/2010/main" val="21530109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 dirty="0"/>
              <a:t>Beyond Dealer Daily Test Automation</a:t>
            </a:r>
          </a:p>
        </p:txBody>
      </p:sp>
      <p:sp>
        <p:nvSpPr>
          <p:cNvPr id="70" name="Freeform 1206"/>
          <p:cNvSpPr>
            <a:spLocks/>
          </p:cNvSpPr>
          <p:nvPr/>
        </p:nvSpPr>
        <p:spPr bwMode="auto">
          <a:xfrm>
            <a:off x="2995749" y="1321668"/>
            <a:ext cx="3191134" cy="624269"/>
          </a:xfrm>
          <a:custGeom>
            <a:avLst/>
            <a:gdLst>
              <a:gd name="T0" fmla="*/ 423 w 4307"/>
              <a:gd name="T1" fmla="*/ 0 h 831"/>
              <a:gd name="T2" fmla="*/ 3948 w 4307"/>
              <a:gd name="T3" fmla="*/ 0 h 831"/>
              <a:gd name="T4" fmla="*/ 3985 w 4307"/>
              <a:gd name="T5" fmla="*/ 3 h 831"/>
              <a:gd name="T6" fmla="*/ 4023 w 4307"/>
              <a:gd name="T7" fmla="*/ 11 h 831"/>
              <a:gd name="T8" fmla="*/ 4061 w 4307"/>
              <a:gd name="T9" fmla="*/ 24 h 831"/>
              <a:gd name="T10" fmla="*/ 4099 w 4307"/>
              <a:gd name="T11" fmla="*/ 41 h 831"/>
              <a:gd name="T12" fmla="*/ 4134 w 4307"/>
              <a:gd name="T13" fmla="*/ 62 h 831"/>
              <a:gd name="T14" fmla="*/ 4167 w 4307"/>
              <a:gd name="T15" fmla="*/ 85 h 831"/>
              <a:gd name="T16" fmla="*/ 4194 w 4307"/>
              <a:gd name="T17" fmla="*/ 113 h 831"/>
              <a:gd name="T18" fmla="*/ 4218 w 4307"/>
              <a:gd name="T19" fmla="*/ 141 h 831"/>
              <a:gd name="T20" fmla="*/ 4253 w 4307"/>
              <a:gd name="T21" fmla="*/ 201 h 831"/>
              <a:gd name="T22" fmla="*/ 4278 w 4307"/>
              <a:gd name="T23" fmla="*/ 260 h 831"/>
              <a:gd name="T24" fmla="*/ 4296 w 4307"/>
              <a:gd name="T25" fmla="*/ 317 h 831"/>
              <a:gd name="T26" fmla="*/ 4306 w 4307"/>
              <a:gd name="T27" fmla="*/ 375 h 831"/>
              <a:gd name="T28" fmla="*/ 4307 w 4307"/>
              <a:gd name="T29" fmla="*/ 431 h 831"/>
              <a:gd name="T30" fmla="*/ 4302 w 4307"/>
              <a:gd name="T31" fmla="*/ 486 h 831"/>
              <a:gd name="T32" fmla="*/ 4289 w 4307"/>
              <a:gd name="T33" fmla="*/ 539 h 831"/>
              <a:gd name="T34" fmla="*/ 4270 w 4307"/>
              <a:gd name="T35" fmla="*/ 587 h 831"/>
              <a:gd name="T36" fmla="*/ 4245 w 4307"/>
              <a:gd name="T37" fmla="*/ 634 h 831"/>
              <a:gd name="T38" fmla="*/ 4215 w 4307"/>
              <a:gd name="T39" fmla="*/ 676 h 831"/>
              <a:gd name="T40" fmla="*/ 4180 w 4307"/>
              <a:gd name="T41" fmla="*/ 714 h 831"/>
              <a:gd name="T42" fmla="*/ 4141 w 4307"/>
              <a:gd name="T43" fmla="*/ 748 h 831"/>
              <a:gd name="T44" fmla="*/ 4097 w 4307"/>
              <a:gd name="T45" fmla="*/ 776 h 831"/>
              <a:gd name="T46" fmla="*/ 4050 w 4307"/>
              <a:gd name="T47" fmla="*/ 800 h 831"/>
              <a:gd name="T48" fmla="*/ 4001 w 4307"/>
              <a:gd name="T49" fmla="*/ 817 h 831"/>
              <a:gd name="T50" fmla="*/ 3947 w 4307"/>
              <a:gd name="T51" fmla="*/ 827 h 831"/>
              <a:gd name="T52" fmla="*/ 3892 w 4307"/>
              <a:gd name="T53" fmla="*/ 831 h 831"/>
              <a:gd name="T54" fmla="*/ 415 w 4307"/>
              <a:gd name="T55" fmla="*/ 831 h 831"/>
              <a:gd name="T56" fmla="*/ 359 w 4307"/>
              <a:gd name="T57" fmla="*/ 827 h 831"/>
              <a:gd name="T58" fmla="*/ 306 w 4307"/>
              <a:gd name="T59" fmla="*/ 817 h 831"/>
              <a:gd name="T60" fmla="*/ 255 w 4307"/>
              <a:gd name="T61" fmla="*/ 798 h 831"/>
              <a:gd name="T62" fmla="*/ 208 w 4307"/>
              <a:gd name="T63" fmla="*/ 775 h 831"/>
              <a:gd name="T64" fmla="*/ 164 w 4307"/>
              <a:gd name="T65" fmla="*/ 746 h 831"/>
              <a:gd name="T66" fmla="*/ 124 w 4307"/>
              <a:gd name="T67" fmla="*/ 712 h 831"/>
              <a:gd name="T68" fmla="*/ 89 w 4307"/>
              <a:gd name="T69" fmla="*/ 672 h 831"/>
              <a:gd name="T70" fmla="*/ 59 w 4307"/>
              <a:gd name="T71" fmla="*/ 629 h 831"/>
              <a:gd name="T72" fmla="*/ 35 w 4307"/>
              <a:gd name="T73" fmla="*/ 582 h 831"/>
              <a:gd name="T74" fmla="*/ 17 w 4307"/>
              <a:gd name="T75" fmla="*/ 532 h 831"/>
              <a:gd name="T76" fmla="*/ 5 w 4307"/>
              <a:gd name="T77" fmla="*/ 479 h 831"/>
              <a:gd name="T78" fmla="*/ 0 w 4307"/>
              <a:gd name="T79" fmla="*/ 424 h 831"/>
              <a:gd name="T80" fmla="*/ 3 w 4307"/>
              <a:gd name="T81" fmla="*/ 366 h 831"/>
              <a:gd name="T82" fmla="*/ 13 w 4307"/>
              <a:gd name="T83" fmla="*/ 311 h 831"/>
              <a:gd name="T84" fmla="*/ 31 w 4307"/>
              <a:gd name="T85" fmla="*/ 260 h 831"/>
              <a:gd name="T86" fmla="*/ 56 w 4307"/>
              <a:gd name="T87" fmla="*/ 210 h 831"/>
              <a:gd name="T88" fmla="*/ 86 w 4307"/>
              <a:gd name="T89" fmla="*/ 165 h 831"/>
              <a:gd name="T90" fmla="*/ 123 w 4307"/>
              <a:gd name="T91" fmla="*/ 125 h 831"/>
              <a:gd name="T92" fmla="*/ 164 w 4307"/>
              <a:gd name="T93" fmla="*/ 89 h 831"/>
              <a:gd name="T94" fmla="*/ 209 w 4307"/>
              <a:gd name="T95" fmla="*/ 58 h 831"/>
              <a:gd name="T96" fmla="*/ 258 w 4307"/>
              <a:gd name="T97" fmla="*/ 33 h 831"/>
              <a:gd name="T98" fmla="*/ 310 w 4307"/>
              <a:gd name="T99" fmla="*/ 16 h 831"/>
              <a:gd name="T100" fmla="*/ 365 w 4307"/>
              <a:gd name="T101" fmla="*/ 4 h 831"/>
              <a:gd name="T102" fmla="*/ 423 w 4307"/>
              <a:gd name="T103" fmla="*/ 0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7" h="831">
                <a:moveTo>
                  <a:pt x="423" y="0"/>
                </a:moveTo>
                <a:lnTo>
                  <a:pt x="3948" y="0"/>
                </a:lnTo>
                <a:lnTo>
                  <a:pt x="3985" y="3"/>
                </a:lnTo>
                <a:lnTo>
                  <a:pt x="4023" y="11"/>
                </a:lnTo>
                <a:lnTo>
                  <a:pt x="4061" y="24"/>
                </a:lnTo>
                <a:lnTo>
                  <a:pt x="4099" y="41"/>
                </a:lnTo>
                <a:lnTo>
                  <a:pt x="4134" y="62"/>
                </a:lnTo>
                <a:lnTo>
                  <a:pt x="4167" y="85"/>
                </a:lnTo>
                <a:lnTo>
                  <a:pt x="4194" y="113"/>
                </a:lnTo>
                <a:lnTo>
                  <a:pt x="4218" y="141"/>
                </a:lnTo>
                <a:lnTo>
                  <a:pt x="4253" y="201"/>
                </a:lnTo>
                <a:lnTo>
                  <a:pt x="4278" y="260"/>
                </a:lnTo>
                <a:lnTo>
                  <a:pt x="4296" y="317"/>
                </a:lnTo>
                <a:lnTo>
                  <a:pt x="4306" y="375"/>
                </a:lnTo>
                <a:lnTo>
                  <a:pt x="4307" y="431"/>
                </a:lnTo>
                <a:lnTo>
                  <a:pt x="4302" y="486"/>
                </a:lnTo>
                <a:lnTo>
                  <a:pt x="4289" y="539"/>
                </a:lnTo>
                <a:lnTo>
                  <a:pt x="4270" y="587"/>
                </a:lnTo>
                <a:lnTo>
                  <a:pt x="4245" y="634"/>
                </a:lnTo>
                <a:lnTo>
                  <a:pt x="4215" y="676"/>
                </a:lnTo>
                <a:lnTo>
                  <a:pt x="4180" y="714"/>
                </a:lnTo>
                <a:lnTo>
                  <a:pt x="4141" y="748"/>
                </a:lnTo>
                <a:lnTo>
                  <a:pt x="4097" y="776"/>
                </a:lnTo>
                <a:lnTo>
                  <a:pt x="4050" y="800"/>
                </a:lnTo>
                <a:lnTo>
                  <a:pt x="4001" y="817"/>
                </a:lnTo>
                <a:lnTo>
                  <a:pt x="3947" y="827"/>
                </a:lnTo>
                <a:lnTo>
                  <a:pt x="3892" y="831"/>
                </a:lnTo>
                <a:lnTo>
                  <a:pt x="415" y="831"/>
                </a:lnTo>
                <a:lnTo>
                  <a:pt x="359" y="827"/>
                </a:lnTo>
                <a:lnTo>
                  <a:pt x="306" y="817"/>
                </a:lnTo>
                <a:lnTo>
                  <a:pt x="255" y="798"/>
                </a:lnTo>
                <a:lnTo>
                  <a:pt x="208" y="775"/>
                </a:lnTo>
                <a:lnTo>
                  <a:pt x="164" y="746"/>
                </a:lnTo>
                <a:lnTo>
                  <a:pt x="124" y="712"/>
                </a:lnTo>
                <a:lnTo>
                  <a:pt x="89" y="672"/>
                </a:lnTo>
                <a:lnTo>
                  <a:pt x="59" y="629"/>
                </a:lnTo>
                <a:lnTo>
                  <a:pt x="35" y="582"/>
                </a:lnTo>
                <a:lnTo>
                  <a:pt x="17" y="532"/>
                </a:lnTo>
                <a:lnTo>
                  <a:pt x="5" y="479"/>
                </a:lnTo>
                <a:lnTo>
                  <a:pt x="0" y="424"/>
                </a:lnTo>
                <a:lnTo>
                  <a:pt x="3" y="366"/>
                </a:lnTo>
                <a:lnTo>
                  <a:pt x="13" y="311"/>
                </a:lnTo>
                <a:lnTo>
                  <a:pt x="31" y="260"/>
                </a:lnTo>
                <a:lnTo>
                  <a:pt x="56" y="210"/>
                </a:lnTo>
                <a:lnTo>
                  <a:pt x="86" y="165"/>
                </a:lnTo>
                <a:lnTo>
                  <a:pt x="123" y="125"/>
                </a:lnTo>
                <a:lnTo>
                  <a:pt x="164" y="89"/>
                </a:lnTo>
                <a:lnTo>
                  <a:pt x="209" y="58"/>
                </a:lnTo>
                <a:lnTo>
                  <a:pt x="258" y="33"/>
                </a:lnTo>
                <a:lnTo>
                  <a:pt x="310" y="16"/>
                </a:lnTo>
                <a:lnTo>
                  <a:pt x="365" y="4"/>
                </a:lnTo>
                <a:lnTo>
                  <a:pt x="423" y="0"/>
                </a:lnTo>
                <a:close/>
              </a:path>
            </a:pathLst>
          </a:custGeom>
          <a:gradFill flip="none" rotWithShape="1">
            <a:gsLst>
              <a:gs pos="0">
                <a:srgbClr val="2D9BCE">
                  <a:shade val="30000"/>
                  <a:satMod val="115000"/>
                </a:srgbClr>
              </a:gs>
              <a:gs pos="50000">
                <a:srgbClr val="2D9BCE">
                  <a:shade val="67500"/>
                  <a:satMod val="115000"/>
                </a:srgbClr>
              </a:gs>
              <a:gs pos="100000">
                <a:srgbClr val="2D9BCE">
                  <a:shade val="100000"/>
                  <a:satMod val="115000"/>
                </a:srgb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1" name="Freeform 1206"/>
          <p:cNvSpPr>
            <a:spLocks/>
          </p:cNvSpPr>
          <p:nvPr/>
        </p:nvSpPr>
        <p:spPr bwMode="auto">
          <a:xfrm>
            <a:off x="2995749" y="2097754"/>
            <a:ext cx="3191134" cy="624269"/>
          </a:xfrm>
          <a:custGeom>
            <a:avLst/>
            <a:gdLst>
              <a:gd name="T0" fmla="*/ 423 w 4307"/>
              <a:gd name="T1" fmla="*/ 0 h 831"/>
              <a:gd name="T2" fmla="*/ 3948 w 4307"/>
              <a:gd name="T3" fmla="*/ 0 h 831"/>
              <a:gd name="T4" fmla="*/ 3985 w 4307"/>
              <a:gd name="T5" fmla="*/ 3 h 831"/>
              <a:gd name="T6" fmla="*/ 4023 w 4307"/>
              <a:gd name="T7" fmla="*/ 11 h 831"/>
              <a:gd name="T8" fmla="*/ 4061 w 4307"/>
              <a:gd name="T9" fmla="*/ 24 h 831"/>
              <a:gd name="T10" fmla="*/ 4099 w 4307"/>
              <a:gd name="T11" fmla="*/ 41 h 831"/>
              <a:gd name="T12" fmla="*/ 4134 w 4307"/>
              <a:gd name="T13" fmla="*/ 62 h 831"/>
              <a:gd name="T14" fmla="*/ 4167 w 4307"/>
              <a:gd name="T15" fmla="*/ 85 h 831"/>
              <a:gd name="T16" fmla="*/ 4194 w 4307"/>
              <a:gd name="T17" fmla="*/ 113 h 831"/>
              <a:gd name="T18" fmla="*/ 4218 w 4307"/>
              <a:gd name="T19" fmla="*/ 141 h 831"/>
              <a:gd name="T20" fmla="*/ 4253 w 4307"/>
              <a:gd name="T21" fmla="*/ 201 h 831"/>
              <a:gd name="T22" fmla="*/ 4278 w 4307"/>
              <a:gd name="T23" fmla="*/ 260 h 831"/>
              <a:gd name="T24" fmla="*/ 4296 w 4307"/>
              <a:gd name="T25" fmla="*/ 317 h 831"/>
              <a:gd name="T26" fmla="*/ 4306 w 4307"/>
              <a:gd name="T27" fmla="*/ 375 h 831"/>
              <a:gd name="T28" fmla="*/ 4307 w 4307"/>
              <a:gd name="T29" fmla="*/ 431 h 831"/>
              <a:gd name="T30" fmla="*/ 4302 w 4307"/>
              <a:gd name="T31" fmla="*/ 486 h 831"/>
              <a:gd name="T32" fmla="*/ 4289 w 4307"/>
              <a:gd name="T33" fmla="*/ 539 h 831"/>
              <a:gd name="T34" fmla="*/ 4270 w 4307"/>
              <a:gd name="T35" fmla="*/ 587 h 831"/>
              <a:gd name="T36" fmla="*/ 4245 w 4307"/>
              <a:gd name="T37" fmla="*/ 634 h 831"/>
              <a:gd name="T38" fmla="*/ 4215 w 4307"/>
              <a:gd name="T39" fmla="*/ 676 h 831"/>
              <a:gd name="T40" fmla="*/ 4180 w 4307"/>
              <a:gd name="T41" fmla="*/ 714 h 831"/>
              <a:gd name="T42" fmla="*/ 4141 w 4307"/>
              <a:gd name="T43" fmla="*/ 748 h 831"/>
              <a:gd name="T44" fmla="*/ 4097 w 4307"/>
              <a:gd name="T45" fmla="*/ 776 h 831"/>
              <a:gd name="T46" fmla="*/ 4050 w 4307"/>
              <a:gd name="T47" fmla="*/ 800 h 831"/>
              <a:gd name="T48" fmla="*/ 4001 w 4307"/>
              <a:gd name="T49" fmla="*/ 817 h 831"/>
              <a:gd name="T50" fmla="*/ 3947 w 4307"/>
              <a:gd name="T51" fmla="*/ 827 h 831"/>
              <a:gd name="T52" fmla="*/ 3892 w 4307"/>
              <a:gd name="T53" fmla="*/ 831 h 831"/>
              <a:gd name="T54" fmla="*/ 415 w 4307"/>
              <a:gd name="T55" fmla="*/ 831 h 831"/>
              <a:gd name="T56" fmla="*/ 359 w 4307"/>
              <a:gd name="T57" fmla="*/ 827 h 831"/>
              <a:gd name="T58" fmla="*/ 306 w 4307"/>
              <a:gd name="T59" fmla="*/ 817 h 831"/>
              <a:gd name="T60" fmla="*/ 255 w 4307"/>
              <a:gd name="T61" fmla="*/ 798 h 831"/>
              <a:gd name="T62" fmla="*/ 208 w 4307"/>
              <a:gd name="T63" fmla="*/ 775 h 831"/>
              <a:gd name="T64" fmla="*/ 164 w 4307"/>
              <a:gd name="T65" fmla="*/ 746 h 831"/>
              <a:gd name="T66" fmla="*/ 124 w 4307"/>
              <a:gd name="T67" fmla="*/ 712 h 831"/>
              <a:gd name="T68" fmla="*/ 89 w 4307"/>
              <a:gd name="T69" fmla="*/ 672 h 831"/>
              <a:gd name="T70" fmla="*/ 59 w 4307"/>
              <a:gd name="T71" fmla="*/ 629 h 831"/>
              <a:gd name="T72" fmla="*/ 35 w 4307"/>
              <a:gd name="T73" fmla="*/ 582 h 831"/>
              <a:gd name="T74" fmla="*/ 17 w 4307"/>
              <a:gd name="T75" fmla="*/ 532 h 831"/>
              <a:gd name="T76" fmla="*/ 5 w 4307"/>
              <a:gd name="T77" fmla="*/ 479 h 831"/>
              <a:gd name="T78" fmla="*/ 0 w 4307"/>
              <a:gd name="T79" fmla="*/ 424 h 831"/>
              <a:gd name="T80" fmla="*/ 3 w 4307"/>
              <a:gd name="T81" fmla="*/ 366 h 831"/>
              <a:gd name="T82" fmla="*/ 13 w 4307"/>
              <a:gd name="T83" fmla="*/ 311 h 831"/>
              <a:gd name="T84" fmla="*/ 31 w 4307"/>
              <a:gd name="T85" fmla="*/ 260 h 831"/>
              <a:gd name="T86" fmla="*/ 56 w 4307"/>
              <a:gd name="T87" fmla="*/ 210 h 831"/>
              <a:gd name="T88" fmla="*/ 86 w 4307"/>
              <a:gd name="T89" fmla="*/ 165 h 831"/>
              <a:gd name="T90" fmla="*/ 123 w 4307"/>
              <a:gd name="T91" fmla="*/ 125 h 831"/>
              <a:gd name="T92" fmla="*/ 164 w 4307"/>
              <a:gd name="T93" fmla="*/ 89 h 831"/>
              <a:gd name="T94" fmla="*/ 209 w 4307"/>
              <a:gd name="T95" fmla="*/ 58 h 831"/>
              <a:gd name="T96" fmla="*/ 258 w 4307"/>
              <a:gd name="T97" fmla="*/ 33 h 831"/>
              <a:gd name="T98" fmla="*/ 310 w 4307"/>
              <a:gd name="T99" fmla="*/ 16 h 831"/>
              <a:gd name="T100" fmla="*/ 365 w 4307"/>
              <a:gd name="T101" fmla="*/ 4 h 831"/>
              <a:gd name="T102" fmla="*/ 423 w 4307"/>
              <a:gd name="T103" fmla="*/ 0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7" h="831">
                <a:moveTo>
                  <a:pt x="423" y="0"/>
                </a:moveTo>
                <a:lnTo>
                  <a:pt x="3948" y="0"/>
                </a:lnTo>
                <a:lnTo>
                  <a:pt x="3985" y="3"/>
                </a:lnTo>
                <a:lnTo>
                  <a:pt x="4023" y="11"/>
                </a:lnTo>
                <a:lnTo>
                  <a:pt x="4061" y="24"/>
                </a:lnTo>
                <a:lnTo>
                  <a:pt x="4099" y="41"/>
                </a:lnTo>
                <a:lnTo>
                  <a:pt x="4134" y="62"/>
                </a:lnTo>
                <a:lnTo>
                  <a:pt x="4167" y="85"/>
                </a:lnTo>
                <a:lnTo>
                  <a:pt x="4194" y="113"/>
                </a:lnTo>
                <a:lnTo>
                  <a:pt x="4218" y="141"/>
                </a:lnTo>
                <a:lnTo>
                  <a:pt x="4253" y="201"/>
                </a:lnTo>
                <a:lnTo>
                  <a:pt x="4278" y="260"/>
                </a:lnTo>
                <a:lnTo>
                  <a:pt x="4296" y="317"/>
                </a:lnTo>
                <a:lnTo>
                  <a:pt x="4306" y="375"/>
                </a:lnTo>
                <a:lnTo>
                  <a:pt x="4307" y="431"/>
                </a:lnTo>
                <a:lnTo>
                  <a:pt x="4302" y="486"/>
                </a:lnTo>
                <a:lnTo>
                  <a:pt x="4289" y="539"/>
                </a:lnTo>
                <a:lnTo>
                  <a:pt x="4270" y="587"/>
                </a:lnTo>
                <a:lnTo>
                  <a:pt x="4245" y="634"/>
                </a:lnTo>
                <a:lnTo>
                  <a:pt x="4215" y="676"/>
                </a:lnTo>
                <a:lnTo>
                  <a:pt x="4180" y="714"/>
                </a:lnTo>
                <a:lnTo>
                  <a:pt x="4141" y="748"/>
                </a:lnTo>
                <a:lnTo>
                  <a:pt x="4097" y="776"/>
                </a:lnTo>
                <a:lnTo>
                  <a:pt x="4050" y="800"/>
                </a:lnTo>
                <a:lnTo>
                  <a:pt x="4001" y="817"/>
                </a:lnTo>
                <a:lnTo>
                  <a:pt x="3947" y="827"/>
                </a:lnTo>
                <a:lnTo>
                  <a:pt x="3892" y="831"/>
                </a:lnTo>
                <a:lnTo>
                  <a:pt x="415" y="831"/>
                </a:lnTo>
                <a:lnTo>
                  <a:pt x="359" y="827"/>
                </a:lnTo>
                <a:lnTo>
                  <a:pt x="306" y="817"/>
                </a:lnTo>
                <a:lnTo>
                  <a:pt x="255" y="798"/>
                </a:lnTo>
                <a:lnTo>
                  <a:pt x="208" y="775"/>
                </a:lnTo>
                <a:lnTo>
                  <a:pt x="164" y="746"/>
                </a:lnTo>
                <a:lnTo>
                  <a:pt x="124" y="712"/>
                </a:lnTo>
                <a:lnTo>
                  <a:pt x="89" y="672"/>
                </a:lnTo>
                <a:lnTo>
                  <a:pt x="59" y="629"/>
                </a:lnTo>
                <a:lnTo>
                  <a:pt x="35" y="582"/>
                </a:lnTo>
                <a:lnTo>
                  <a:pt x="17" y="532"/>
                </a:lnTo>
                <a:lnTo>
                  <a:pt x="5" y="479"/>
                </a:lnTo>
                <a:lnTo>
                  <a:pt x="0" y="424"/>
                </a:lnTo>
                <a:lnTo>
                  <a:pt x="3" y="366"/>
                </a:lnTo>
                <a:lnTo>
                  <a:pt x="13" y="311"/>
                </a:lnTo>
                <a:lnTo>
                  <a:pt x="31" y="260"/>
                </a:lnTo>
                <a:lnTo>
                  <a:pt x="56" y="210"/>
                </a:lnTo>
                <a:lnTo>
                  <a:pt x="86" y="165"/>
                </a:lnTo>
                <a:lnTo>
                  <a:pt x="123" y="125"/>
                </a:lnTo>
                <a:lnTo>
                  <a:pt x="164" y="89"/>
                </a:lnTo>
                <a:lnTo>
                  <a:pt x="209" y="58"/>
                </a:lnTo>
                <a:lnTo>
                  <a:pt x="258" y="33"/>
                </a:lnTo>
                <a:lnTo>
                  <a:pt x="310" y="16"/>
                </a:lnTo>
                <a:lnTo>
                  <a:pt x="365" y="4"/>
                </a:lnTo>
                <a:lnTo>
                  <a:pt x="423" y="0"/>
                </a:lnTo>
                <a:close/>
              </a:path>
            </a:pathLst>
          </a:cu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72" name="Freeform 1206"/>
          <p:cNvSpPr>
            <a:spLocks/>
          </p:cNvSpPr>
          <p:nvPr/>
        </p:nvSpPr>
        <p:spPr bwMode="auto">
          <a:xfrm>
            <a:off x="2995749" y="2873840"/>
            <a:ext cx="3191134" cy="624269"/>
          </a:xfrm>
          <a:custGeom>
            <a:avLst/>
            <a:gdLst>
              <a:gd name="T0" fmla="*/ 423 w 4307"/>
              <a:gd name="T1" fmla="*/ 0 h 831"/>
              <a:gd name="T2" fmla="*/ 3948 w 4307"/>
              <a:gd name="T3" fmla="*/ 0 h 831"/>
              <a:gd name="T4" fmla="*/ 3985 w 4307"/>
              <a:gd name="T5" fmla="*/ 3 h 831"/>
              <a:gd name="T6" fmla="*/ 4023 w 4307"/>
              <a:gd name="T7" fmla="*/ 11 h 831"/>
              <a:gd name="T8" fmla="*/ 4061 w 4307"/>
              <a:gd name="T9" fmla="*/ 24 h 831"/>
              <a:gd name="T10" fmla="*/ 4099 w 4307"/>
              <a:gd name="T11" fmla="*/ 41 h 831"/>
              <a:gd name="T12" fmla="*/ 4134 w 4307"/>
              <a:gd name="T13" fmla="*/ 62 h 831"/>
              <a:gd name="T14" fmla="*/ 4167 w 4307"/>
              <a:gd name="T15" fmla="*/ 85 h 831"/>
              <a:gd name="T16" fmla="*/ 4194 w 4307"/>
              <a:gd name="T17" fmla="*/ 113 h 831"/>
              <a:gd name="T18" fmla="*/ 4218 w 4307"/>
              <a:gd name="T19" fmla="*/ 141 h 831"/>
              <a:gd name="T20" fmla="*/ 4253 w 4307"/>
              <a:gd name="T21" fmla="*/ 201 h 831"/>
              <a:gd name="T22" fmla="*/ 4278 w 4307"/>
              <a:gd name="T23" fmla="*/ 260 h 831"/>
              <a:gd name="T24" fmla="*/ 4296 w 4307"/>
              <a:gd name="T25" fmla="*/ 317 h 831"/>
              <a:gd name="T26" fmla="*/ 4306 w 4307"/>
              <a:gd name="T27" fmla="*/ 375 h 831"/>
              <a:gd name="T28" fmla="*/ 4307 w 4307"/>
              <a:gd name="T29" fmla="*/ 431 h 831"/>
              <a:gd name="T30" fmla="*/ 4302 w 4307"/>
              <a:gd name="T31" fmla="*/ 486 h 831"/>
              <a:gd name="T32" fmla="*/ 4289 w 4307"/>
              <a:gd name="T33" fmla="*/ 539 h 831"/>
              <a:gd name="T34" fmla="*/ 4270 w 4307"/>
              <a:gd name="T35" fmla="*/ 587 h 831"/>
              <a:gd name="T36" fmla="*/ 4245 w 4307"/>
              <a:gd name="T37" fmla="*/ 634 h 831"/>
              <a:gd name="T38" fmla="*/ 4215 w 4307"/>
              <a:gd name="T39" fmla="*/ 676 h 831"/>
              <a:gd name="T40" fmla="*/ 4180 w 4307"/>
              <a:gd name="T41" fmla="*/ 714 h 831"/>
              <a:gd name="T42" fmla="*/ 4141 w 4307"/>
              <a:gd name="T43" fmla="*/ 748 h 831"/>
              <a:gd name="T44" fmla="*/ 4097 w 4307"/>
              <a:gd name="T45" fmla="*/ 776 h 831"/>
              <a:gd name="T46" fmla="*/ 4050 w 4307"/>
              <a:gd name="T47" fmla="*/ 800 h 831"/>
              <a:gd name="T48" fmla="*/ 4001 w 4307"/>
              <a:gd name="T49" fmla="*/ 817 h 831"/>
              <a:gd name="T50" fmla="*/ 3947 w 4307"/>
              <a:gd name="T51" fmla="*/ 827 h 831"/>
              <a:gd name="T52" fmla="*/ 3892 w 4307"/>
              <a:gd name="T53" fmla="*/ 831 h 831"/>
              <a:gd name="T54" fmla="*/ 415 w 4307"/>
              <a:gd name="T55" fmla="*/ 831 h 831"/>
              <a:gd name="T56" fmla="*/ 359 w 4307"/>
              <a:gd name="T57" fmla="*/ 827 h 831"/>
              <a:gd name="T58" fmla="*/ 306 w 4307"/>
              <a:gd name="T59" fmla="*/ 817 h 831"/>
              <a:gd name="T60" fmla="*/ 255 w 4307"/>
              <a:gd name="T61" fmla="*/ 798 h 831"/>
              <a:gd name="T62" fmla="*/ 208 w 4307"/>
              <a:gd name="T63" fmla="*/ 775 h 831"/>
              <a:gd name="T64" fmla="*/ 164 w 4307"/>
              <a:gd name="T65" fmla="*/ 746 h 831"/>
              <a:gd name="T66" fmla="*/ 124 w 4307"/>
              <a:gd name="T67" fmla="*/ 712 h 831"/>
              <a:gd name="T68" fmla="*/ 89 w 4307"/>
              <a:gd name="T69" fmla="*/ 672 h 831"/>
              <a:gd name="T70" fmla="*/ 59 w 4307"/>
              <a:gd name="T71" fmla="*/ 629 h 831"/>
              <a:gd name="T72" fmla="*/ 35 w 4307"/>
              <a:gd name="T73" fmla="*/ 582 h 831"/>
              <a:gd name="T74" fmla="*/ 17 w 4307"/>
              <a:gd name="T75" fmla="*/ 532 h 831"/>
              <a:gd name="T76" fmla="*/ 5 w 4307"/>
              <a:gd name="T77" fmla="*/ 479 h 831"/>
              <a:gd name="T78" fmla="*/ 0 w 4307"/>
              <a:gd name="T79" fmla="*/ 424 h 831"/>
              <a:gd name="T80" fmla="*/ 3 w 4307"/>
              <a:gd name="T81" fmla="*/ 366 h 831"/>
              <a:gd name="T82" fmla="*/ 13 w 4307"/>
              <a:gd name="T83" fmla="*/ 311 h 831"/>
              <a:gd name="T84" fmla="*/ 31 w 4307"/>
              <a:gd name="T85" fmla="*/ 260 h 831"/>
              <a:gd name="T86" fmla="*/ 56 w 4307"/>
              <a:gd name="T87" fmla="*/ 210 h 831"/>
              <a:gd name="T88" fmla="*/ 86 w 4307"/>
              <a:gd name="T89" fmla="*/ 165 h 831"/>
              <a:gd name="T90" fmla="*/ 123 w 4307"/>
              <a:gd name="T91" fmla="*/ 125 h 831"/>
              <a:gd name="T92" fmla="*/ 164 w 4307"/>
              <a:gd name="T93" fmla="*/ 89 h 831"/>
              <a:gd name="T94" fmla="*/ 209 w 4307"/>
              <a:gd name="T95" fmla="*/ 58 h 831"/>
              <a:gd name="T96" fmla="*/ 258 w 4307"/>
              <a:gd name="T97" fmla="*/ 33 h 831"/>
              <a:gd name="T98" fmla="*/ 310 w 4307"/>
              <a:gd name="T99" fmla="*/ 16 h 831"/>
              <a:gd name="T100" fmla="*/ 365 w 4307"/>
              <a:gd name="T101" fmla="*/ 4 h 831"/>
              <a:gd name="T102" fmla="*/ 423 w 4307"/>
              <a:gd name="T103" fmla="*/ 0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7" h="831">
                <a:moveTo>
                  <a:pt x="423" y="0"/>
                </a:moveTo>
                <a:lnTo>
                  <a:pt x="3948" y="0"/>
                </a:lnTo>
                <a:lnTo>
                  <a:pt x="3985" y="3"/>
                </a:lnTo>
                <a:lnTo>
                  <a:pt x="4023" y="11"/>
                </a:lnTo>
                <a:lnTo>
                  <a:pt x="4061" y="24"/>
                </a:lnTo>
                <a:lnTo>
                  <a:pt x="4099" y="41"/>
                </a:lnTo>
                <a:lnTo>
                  <a:pt x="4134" y="62"/>
                </a:lnTo>
                <a:lnTo>
                  <a:pt x="4167" y="85"/>
                </a:lnTo>
                <a:lnTo>
                  <a:pt x="4194" y="113"/>
                </a:lnTo>
                <a:lnTo>
                  <a:pt x="4218" y="141"/>
                </a:lnTo>
                <a:lnTo>
                  <a:pt x="4253" y="201"/>
                </a:lnTo>
                <a:lnTo>
                  <a:pt x="4278" y="260"/>
                </a:lnTo>
                <a:lnTo>
                  <a:pt x="4296" y="317"/>
                </a:lnTo>
                <a:lnTo>
                  <a:pt x="4306" y="375"/>
                </a:lnTo>
                <a:lnTo>
                  <a:pt x="4307" y="431"/>
                </a:lnTo>
                <a:lnTo>
                  <a:pt x="4302" y="486"/>
                </a:lnTo>
                <a:lnTo>
                  <a:pt x="4289" y="539"/>
                </a:lnTo>
                <a:lnTo>
                  <a:pt x="4270" y="587"/>
                </a:lnTo>
                <a:lnTo>
                  <a:pt x="4245" y="634"/>
                </a:lnTo>
                <a:lnTo>
                  <a:pt x="4215" y="676"/>
                </a:lnTo>
                <a:lnTo>
                  <a:pt x="4180" y="714"/>
                </a:lnTo>
                <a:lnTo>
                  <a:pt x="4141" y="748"/>
                </a:lnTo>
                <a:lnTo>
                  <a:pt x="4097" y="776"/>
                </a:lnTo>
                <a:lnTo>
                  <a:pt x="4050" y="800"/>
                </a:lnTo>
                <a:lnTo>
                  <a:pt x="4001" y="817"/>
                </a:lnTo>
                <a:lnTo>
                  <a:pt x="3947" y="827"/>
                </a:lnTo>
                <a:lnTo>
                  <a:pt x="3892" y="831"/>
                </a:lnTo>
                <a:lnTo>
                  <a:pt x="415" y="831"/>
                </a:lnTo>
                <a:lnTo>
                  <a:pt x="359" y="827"/>
                </a:lnTo>
                <a:lnTo>
                  <a:pt x="306" y="817"/>
                </a:lnTo>
                <a:lnTo>
                  <a:pt x="255" y="798"/>
                </a:lnTo>
                <a:lnTo>
                  <a:pt x="208" y="775"/>
                </a:lnTo>
                <a:lnTo>
                  <a:pt x="164" y="746"/>
                </a:lnTo>
                <a:lnTo>
                  <a:pt x="124" y="712"/>
                </a:lnTo>
                <a:lnTo>
                  <a:pt x="89" y="672"/>
                </a:lnTo>
                <a:lnTo>
                  <a:pt x="59" y="629"/>
                </a:lnTo>
                <a:lnTo>
                  <a:pt x="35" y="582"/>
                </a:lnTo>
                <a:lnTo>
                  <a:pt x="17" y="532"/>
                </a:lnTo>
                <a:lnTo>
                  <a:pt x="5" y="479"/>
                </a:lnTo>
                <a:lnTo>
                  <a:pt x="0" y="424"/>
                </a:lnTo>
                <a:lnTo>
                  <a:pt x="3" y="366"/>
                </a:lnTo>
                <a:lnTo>
                  <a:pt x="13" y="311"/>
                </a:lnTo>
                <a:lnTo>
                  <a:pt x="31" y="260"/>
                </a:lnTo>
                <a:lnTo>
                  <a:pt x="56" y="210"/>
                </a:lnTo>
                <a:lnTo>
                  <a:pt x="86" y="165"/>
                </a:lnTo>
                <a:lnTo>
                  <a:pt x="123" y="125"/>
                </a:lnTo>
                <a:lnTo>
                  <a:pt x="164" y="89"/>
                </a:lnTo>
                <a:lnTo>
                  <a:pt x="209" y="58"/>
                </a:lnTo>
                <a:lnTo>
                  <a:pt x="258" y="33"/>
                </a:lnTo>
                <a:lnTo>
                  <a:pt x="310" y="16"/>
                </a:lnTo>
                <a:lnTo>
                  <a:pt x="365" y="4"/>
                </a:lnTo>
                <a:lnTo>
                  <a:pt x="423" y="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3" name="Freeform 1206"/>
          <p:cNvSpPr>
            <a:spLocks/>
          </p:cNvSpPr>
          <p:nvPr/>
        </p:nvSpPr>
        <p:spPr bwMode="auto">
          <a:xfrm>
            <a:off x="2995749" y="3649926"/>
            <a:ext cx="3191134" cy="624269"/>
          </a:xfrm>
          <a:custGeom>
            <a:avLst/>
            <a:gdLst>
              <a:gd name="T0" fmla="*/ 423 w 4307"/>
              <a:gd name="T1" fmla="*/ 0 h 831"/>
              <a:gd name="T2" fmla="*/ 3948 w 4307"/>
              <a:gd name="T3" fmla="*/ 0 h 831"/>
              <a:gd name="T4" fmla="*/ 3985 w 4307"/>
              <a:gd name="T5" fmla="*/ 3 h 831"/>
              <a:gd name="T6" fmla="*/ 4023 w 4307"/>
              <a:gd name="T7" fmla="*/ 11 h 831"/>
              <a:gd name="T8" fmla="*/ 4061 w 4307"/>
              <a:gd name="T9" fmla="*/ 24 h 831"/>
              <a:gd name="T10" fmla="*/ 4099 w 4307"/>
              <a:gd name="T11" fmla="*/ 41 h 831"/>
              <a:gd name="T12" fmla="*/ 4134 w 4307"/>
              <a:gd name="T13" fmla="*/ 62 h 831"/>
              <a:gd name="T14" fmla="*/ 4167 w 4307"/>
              <a:gd name="T15" fmla="*/ 85 h 831"/>
              <a:gd name="T16" fmla="*/ 4194 w 4307"/>
              <a:gd name="T17" fmla="*/ 113 h 831"/>
              <a:gd name="T18" fmla="*/ 4218 w 4307"/>
              <a:gd name="T19" fmla="*/ 141 h 831"/>
              <a:gd name="T20" fmla="*/ 4253 w 4307"/>
              <a:gd name="T21" fmla="*/ 201 h 831"/>
              <a:gd name="T22" fmla="*/ 4278 w 4307"/>
              <a:gd name="T23" fmla="*/ 260 h 831"/>
              <a:gd name="T24" fmla="*/ 4296 w 4307"/>
              <a:gd name="T25" fmla="*/ 317 h 831"/>
              <a:gd name="T26" fmla="*/ 4306 w 4307"/>
              <a:gd name="T27" fmla="*/ 375 h 831"/>
              <a:gd name="T28" fmla="*/ 4307 w 4307"/>
              <a:gd name="T29" fmla="*/ 431 h 831"/>
              <a:gd name="T30" fmla="*/ 4302 w 4307"/>
              <a:gd name="T31" fmla="*/ 486 h 831"/>
              <a:gd name="T32" fmla="*/ 4289 w 4307"/>
              <a:gd name="T33" fmla="*/ 539 h 831"/>
              <a:gd name="T34" fmla="*/ 4270 w 4307"/>
              <a:gd name="T35" fmla="*/ 587 h 831"/>
              <a:gd name="T36" fmla="*/ 4245 w 4307"/>
              <a:gd name="T37" fmla="*/ 634 h 831"/>
              <a:gd name="T38" fmla="*/ 4215 w 4307"/>
              <a:gd name="T39" fmla="*/ 676 h 831"/>
              <a:gd name="T40" fmla="*/ 4180 w 4307"/>
              <a:gd name="T41" fmla="*/ 714 h 831"/>
              <a:gd name="T42" fmla="*/ 4141 w 4307"/>
              <a:gd name="T43" fmla="*/ 748 h 831"/>
              <a:gd name="T44" fmla="*/ 4097 w 4307"/>
              <a:gd name="T45" fmla="*/ 776 h 831"/>
              <a:gd name="T46" fmla="*/ 4050 w 4307"/>
              <a:gd name="T47" fmla="*/ 800 h 831"/>
              <a:gd name="T48" fmla="*/ 4001 w 4307"/>
              <a:gd name="T49" fmla="*/ 817 h 831"/>
              <a:gd name="T50" fmla="*/ 3947 w 4307"/>
              <a:gd name="T51" fmla="*/ 827 h 831"/>
              <a:gd name="T52" fmla="*/ 3892 w 4307"/>
              <a:gd name="T53" fmla="*/ 831 h 831"/>
              <a:gd name="T54" fmla="*/ 415 w 4307"/>
              <a:gd name="T55" fmla="*/ 831 h 831"/>
              <a:gd name="T56" fmla="*/ 359 w 4307"/>
              <a:gd name="T57" fmla="*/ 827 h 831"/>
              <a:gd name="T58" fmla="*/ 306 w 4307"/>
              <a:gd name="T59" fmla="*/ 817 h 831"/>
              <a:gd name="T60" fmla="*/ 255 w 4307"/>
              <a:gd name="T61" fmla="*/ 798 h 831"/>
              <a:gd name="T62" fmla="*/ 208 w 4307"/>
              <a:gd name="T63" fmla="*/ 775 h 831"/>
              <a:gd name="T64" fmla="*/ 164 w 4307"/>
              <a:gd name="T65" fmla="*/ 746 h 831"/>
              <a:gd name="T66" fmla="*/ 124 w 4307"/>
              <a:gd name="T67" fmla="*/ 712 h 831"/>
              <a:gd name="T68" fmla="*/ 89 w 4307"/>
              <a:gd name="T69" fmla="*/ 672 h 831"/>
              <a:gd name="T70" fmla="*/ 59 w 4307"/>
              <a:gd name="T71" fmla="*/ 629 h 831"/>
              <a:gd name="T72" fmla="*/ 35 w 4307"/>
              <a:gd name="T73" fmla="*/ 582 h 831"/>
              <a:gd name="T74" fmla="*/ 17 w 4307"/>
              <a:gd name="T75" fmla="*/ 532 h 831"/>
              <a:gd name="T76" fmla="*/ 5 w 4307"/>
              <a:gd name="T77" fmla="*/ 479 h 831"/>
              <a:gd name="T78" fmla="*/ 0 w 4307"/>
              <a:gd name="T79" fmla="*/ 424 h 831"/>
              <a:gd name="T80" fmla="*/ 3 w 4307"/>
              <a:gd name="T81" fmla="*/ 366 h 831"/>
              <a:gd name="T82" fmla="*/ 13 w 4307"/>
              <a:gd name="T83" fmla="*/ 311 h 831"/>
              <a:gd name="T84" fmla="*/ 31 w 4307"/>
              <a:gd name="T85" fmla="*/ 260 h 831"/>
              <a:gd name="T86" fmla="*/ 56 w 4307"/>
              <a:gd name="T87" fmla="*/ 210 h 831"/>
              <a:gd name="T88" fmla="*/ 86 w 4307"/>
              <a:gd name="T89" fmla="*/ 165 h 831"/>
              <a:gd name="T90" fmla="*/ 123 w 4307"/>
              <a:gd name="T91" fmla="*/ 125 h 831"/>
              <a:gd name="T92" fmla="*/ 164 w 4307"/>
              <a:gd name="T93" fmla="*/ 89 h 831"/>
              <a:gd name="T94" fmla="*/ 209 w 4307"/>
              <a:gd name="T95" fmla="*/ 58 h 831"/>
              <a:gd name="T96" fmla="*/ 258 w 4307"/>
              <a:gd name="T97" fmla="*/ 33 h 831"/>
              <a:gd name="T98" fmla="*/ 310 w 4307"/>
              <a:gd name="T99" fmla="*/ 16 h 831"/>
              <a:gd name="T100" fmla="*/ 365 w 4307"/>
              <a:gd name="T101" fmla="*/ 4 h 831"/>
              <a:gd name="T102" fmla="*/ 423 w 4307"/>
              <a:gd name="T103" fmla="*/ 0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7" h="831">
                <a:moveTo>
                  <a:pt x="423" y="0"/>
                </a:moveTo>
                <a:lnTo>
                  <a:pt x="3948" y="0"/>
                </a:lnTo>
                <a:lnTo>
                  <a:pt x="3985" y="3"/>
                </a:lnTo>
                <a:lnTo>
                  <a:pt x="4023" y="11"/>
                </a:lnTo>
                <a:lnTo>
                  <a:pt x="4061" y="24"/>
                </a:lnTo>
                <a:lnTo>
                  <a:pt x="4099" y="41"/>
                </a:lnTo>
                <a:lnTo>
                  <a:pt x="4134" y="62"/>
                </a:lnTo>
                <a:lnTo>
                  <a:pt x="4167" y="85"/>
                </a:lnTo>
                <a:lnTo>
                  <a:pt x="4194" y="113"/>
                </a:lnTo>
                <a:lnTo>
                  <a:pt x="4218" y="141"/>
                </a:lnTo>
                <a:lnTo>
                  <a:pt x="4253" y="201"/>
                </a:lnTo>
                <a:lnTo>
                  <a:pt x="4278" y="260"/>
                </a:lnTo>
                <a:lnTo>
                  <a:pt x="4296" y="317"/>
                </a:lnTo>
                <a:lnTo>
                  <a:pt x="4306" y="375"/>
                </a:lnTo>
                <a:lnTo>
                  <a:pt x="4307" y="431"/>
                </a:lnTo>
                <a:lnTo>
                  <a:pt x="4302" y="486"/>
                </a:lnTo>
                <a:lnTo>
                  <a:pt x="4289" y="539"/>
                </a:lnTo>
                <a:lnTo>
                  <a:pt x="4270" y="587"/>
                </a:lnTo>
                <a:lnTo>
                  <a:pt x="4245" y="634"/>
                </a:lnTo>
                <a:lnTo>
                  <a:pt x="4215" y="676"/>
                </a:lnTo>
                <a:lnTo>
                  <a:pt x="4180" y="714"/>
                </a:lnTo>
                <a:lnTo>
                  <a:pt x="4141" y="748"/>
                </a:lnTo>
                <a:lnTo>
                  <a:pt x="4097" y="776"/>
                </a:lnTo>
                <a:lnTo>
                  <a:pt x="4050" y="800"/>
                </a:lnTo>
                <a:lnTo>
                  <a:pt x="4001" y="817"/>
                </a:lnTo>
                <a:lnTo>
                  <a:pt x="3947" y="827"/>
                </a:lnTo>
                <a:lnTo>
                  <a:pt x="3892" y="831"/>
                </a:lnTo>
                <a:lnTo>
                  <a:pt x="415" y="831"/>
                </a:lnTo>
                <a:lnTo>
                  <a:pt x="359" y="827"/>
                </a:lnTo>
                <a:lnTo>
                  <a:pt x="306" y="817"/>
                </a:lnTo>
                <a:lnTo>
                  <a:pt x="255" y="798"/>
                </a:lnTo>
                <a:lnTo>
                  <a:pt x="208" y="775"/>
                </a:lnTo>
                <a:lnTo>
                  <a:pt x="164" y="746"/>
                </a:lnTo>
                <a:lnTo>
                  <a:pt x="124" y="712"/>
                </a:lnTo>
                <a:lnTo>
                  <a:pt x="89" y="672"/>
                </a:lnTo>
                <a:lnTo>
                  <a:pt x="59" y="629"/>
                </a:lnTo>
                <a:lnTo>
                  <a:pt x="35" y="582"/>
                </a:lnTo>
                <a:lnTo>
                  <a:pt x="17" y="532"/>
                </a:lnTo>
                <a:lnTo>
                  <a:pt x="5" y="479"/>
                </a:lnTo>
                <a:lnTo>
                  <a:pt x="0" y="424"/>
                </a:lnTo>
                <a:lnTo>
                  <a:pt x="3" y="366"/>
                </a:lnTo>
                <a:lnTo>
                  <a:pt x="13" y="311"/>
                </a:lnTo>
                <a:lnTo>
                  <a:pt x="31" y="260"/>
                </a:lnTo>
                <a:lnTo>
                  <a:pt x="56" y="210"/>
                </a:lnTo>
                <a:lnTo>
                  <a:pt x="86" y="165"/>
                </a:lnTo>
                <a:lnTo>
                  <a:pt x="123" y="125"/>
                </a:lnTo>
                <a:lnTo>
                  <a:pt x="164" y="89"/>
                </a:lnTo>
                <a:lnTo>
                  <a:pt x="209" y="58"/>
                </a:lnTo>
                <a:lnTo>
                  <a:pt x="258" y="33"/>
                </a:lnTo>
                <a:lnTo>
                  <a:pt x="310" y="16"/>
                </a:lnTo>
                <a:lnTo>
                  <a:pt x="365" y="4"/>
                </a:lnTo>
                <a:lnTo>
                  <a:pt x="423" y="0"/>
                </a:lnTo>
                <a:close/>
              </a:path>
            </a:pathLst>
          </a:custGeom>
          <a:gradFill flip="none" rotWithShape="1">
            <a:gsLst>
              <a:gs pos="0">
                <a:srgbClr val="F68B20">
                  <a:shade val="30000"/>
                  <a:satMod val="115000"/>
                </a:srgbClr>
              </a:gs>
              <a:gs pos="50000">
                <a:srgbClr val="F68B20">
                  <a:shade val="67500"/>
                  <a:satMod val="115000"/>
                </a:srgbClr>
              </a:gs>
              <a:gs pos="100000">
                <a:srgbClr val="F68B20">
                  <a:shade val="100000"/>
                  <a:satMod val="115000"/>
                </a:srgb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4" name="Freeform 1206"/>
          <p:cNvSpPr>
            <a:spLocks/>
          </p:cNvSpPr>
          <p:nvPr/>
        </p:nvSpPr>
        <p:spPr bwMode="auto">
          <a:xfrm>
            <a:off x="2995749" y="4426013"/>
            <a:ext cx="3191134" cy="624269"/>
          </a:xfrm>
          <a:custGeom>
            <a:avLst/>
            <a:gdLst>
              <a:gd name="T0" fmla="*/ 423 w 4307"/>
              <a:gd name="T1" fmla="*/ 0 h 831"/>
              <a:gd name="T2" fmla="*/ 3948 w 4307"/>
              <a:gd name="T3" fmla="*/ 0 h 831"/>
              <a:gd name="T4" fmla="*/ 3985 w 4307"/>
              <a:gd name="T5" fmla="*/ 3 h 831"/>
              <a:gd name="T6" fmla="*/ 4023 w 4307"/>
              <a:gd name="T7" fmla="*/ 11 h 831"/>
              <a:gd name="T8" fmla="*/ 4061 w 4307"/>
              <a:gd name="T9" fmla="*/ 24 h 831"/>
              <a:gd name="T10" fmla="*/ 4099 w 4307"/>
              <a:gd name="T11" fmla="*/ 41 h 831"/>
              <a:gd name="T12" fmla="*/ 4134 w 4307"/>
              <a:gd name="T13" fmla="*/ 62 h 831"/>
              <a:gd name="T14" fmla="*/ 4167 w 4307"/>
              <a:gd name="T15" fmla="*/ 85 h 831"/>
              <a:gd name="T16" fmla="*/ 4194 w 4307"/>
              <a:gd name="T17" fmla="*/ 113 h 831"/>
              <a:gd name="T18" fmla="*/ 4218 w 4307"/>
              <a:gd name="T19" fmla="*/ 141 h 831"/>
              <a:gd name="T20" fmla="*/ 4253 w 4307"/>
              <a:gd name="T21" fmla="*/ 201 h 831"/>
              <a:gd name="T22" fmla="*/ 4278 w 4307"/>
              <a:gd name="T23" fmla="*/ 260 h 831"/>
              <a:gd name="T24" fmla="*/ 4296 w 4307"/>
              <a:gd name="T25" fmla="*/ 317 h 831"/>
              <a:gd name="T26" fmla="*/ 4306 w 4307"/>
              <a:gd name="T27" fmla="*/ 375 h 831"/>
              <a:gd name="T28" fmla="*/ 4307 w 4307"/>
              <a:gd name="T29" fmla="*/ 431 h 831"/>
              <a:gd name="T30" fmla="*/ 4302 w 4307"/>
              <a:gd name="T31" fmla="*/ 486 h 831"/>
              <a:gd name="T32" fmla="*/ 4289 w 4307"/>
              <a:gd name="T33" fmla="*/ 539 h 831"/>
              <a:gd name="T34" fmla="*/ 4270 w 4307"/>
              <a:gd name="T35" fmla="*/ 587 h 831"/>
              <a:gd name="T36" fmla="*/ 4245 w 4307"/>
              <a:gd name="T37" fmla="*/ 634 h 831"/>
              <a:gd name="T38" fmla="*/ 4215 w 4307"/>
              <a:gd name="T39" fmla="*/ 676 h 831"/>
              <a:gd name="T40" fmla="*/ 4180 w 4307"/>
              <a:gd name="T41" fmla="*/ 714 h 831"/>
              <a:gd name="T42" fmla="*/ 4141 w 4307"/>
              <a:gd name="T43" fmla="*/ 748 h 831"/>
              <a:gd name="T44" fmla="*/ 4097 w 4307"/>
              <a:gd name="T45" fmla="*/ 776 h 831"/>
              <a:gd name="T46" fmla="*/ 4050 w 4307"/>
              <a:gd name="T47" fmla="*/ 800 h 831"/>
              <a:gd name="T48" fmla="*/ 4001 w 4307"/>
              <a:gd name="T49" fmla="*/ 817 h 831"/>
              <a:gd name="T50" fmla="*/ 3947 w 4307"/>
              <a:gd name="T51" fmla="*/ 827 h 831"/>
              <a:gd name="T52" fmla="*/ 3892 w 4307"/>
              <a:gd name="T53" fmla="*/ 831 h 831"/>
              <a:gd name="T54" fmla="*/ 415 w 4307"/>
              <a:gd name="T55" fmla="*/ 831 h 831"/>
              <a:gd name="T56" fmla="*/ 359 w 4307"/>
              <a:gd name="T57" fmla="*/ 827 h 831"/>
              <a:gd name="T58" fmla="*/ 306 w 4307"/>
              <a:gd name="T59" fmla="*/ 817 h 831"/>
              <a:gd name="T60" fmla="*/ 255 w 4307"/>
              <a:gd name="T61" fmla="*/ 798 h 831"/>
              <a:gd name="T62" fmla="*/ 208 w 4307"/>
              <a:gd name="T63" fmla="*/ 775 h 831"/>
              <a:gd name="T64" fmla="*/ 164 w 4307"/>
              <a:gd name="T65" fmla="*/ 746 h 831"/>
              <a:gd name="T66" fmla="*/ 124 w 4307"/>
              <a:gd name="T67" fmla="*/ 712 h 831"/>
              <a:gd name="T68" fmla="*/ 89 w 4307"/>
              <a:gd name="T69" fmla="*/ 672 h 831"/>
              <a:gd name="T70" fmla="*/ 59 w 4307"/>
              <a:gd name="T71" fmla="*/ 629 h 831"/>
              <a:gd name="T72" fmla="*/ 35 w 4307"/>
              <a:gd name="T73" fmla="*/ 582 h 831"/>
              <a:gd name="T74" fmla="*/ 17 w 4307"/>
              <a:gd name="T75" fmla="*/ 532 h 831"/>
              <a:gd name="T76" fmla="*/ 5 w 4307"/>
              <a:gd name="T77" fmla="*/ 479 h 831"/>
              <a:gd name="T78" fmla="*/ 0 w 4307"/>
              <a:gd name="T79" fmla="*/ 424 h 831"/>
              <a:gd name="T80" fmla="*/ 3 w 4307"/>
              <a:gd name="T81" fmla="*/ 366 h 831"/>
              <a:gd name="T82" fmla="*/ 13 w 4307"/>
              <a:gd name="T83" fmla="*/ 311 h 831"/>
              <a:gd name="T84" fmla="*/ 31 w 4307"/>
              <a:gd name="T85" fmla="*/ 260 h 831"/>
              <a:gd name="T86" fmla="*/ 56 w 4307"/>
              <a:gd name="T87" fmla="*/ 210 h 831"/>
              <a:gd name="T88" fmla="*/ 86 w 4307"/>
              <a:gd name="T89" fmla="*/ 165 h 831"/>
              <a:gd name="T90" fmla="*/ 123 w 4307"/>
              <a:gd name="T91" fmla="*/ 125 h 831"/>
              <a:gd name="T92" fmla="*/ 164 w 4307"/>
              <a:gd name="T93" fmla="*/ 89 h 831"/>
              <a:gd name="T94" fmla="*/ 209 w 4307"/>
              <a:gd name="T95" fmla="*/ 58 h 831"/>
              <a:gd name="T96" fmla="*/ 258 w 4307"/>
              <a:gd name="T97" fmla="*/ 33 h 831"/>
              <a:gd name="T98" fmla="*/ 310 w 4307"/>
              <a:gd name="T99" fmla="*/ 16 h 831"/>
              <a:gd name="T100" fmla="*/ 365 w 4307"/>
              <a:gd name="T101" fmla="*/ 4 h 831"/>
              <a:gd name="T102" fmla="*/ 423 w 4307"/>
              <a:gd name="T103" fmla="*/ 0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7" h="831">
                <a:moveTo>
                  <a:pt x="423" y="0"/>
                </a:moveTo>
                <a:lnTo>
                  <a:pt x="3948" y="0"/>
                </a:lnTo>
                <a:lnTo>
                  <a:pt x="3985" y="3"/>
                </a:lnTo>
                <a:lnTo>
                  <a:pt x="4023" y="11"/>
                </a:lnTo>
                <a:lnTo>
                  <a:pt x="4061" y="24"/>
                </a:lnTo>
                <a:lnTo>
                  <a:pt x="4099" y="41"/>
                </a:lnTo>
                <a:lnTo>
                  <a:pt x="4134" y="62"/>
                </a:lnTo>
                <a:lnTo>
                  <a:pt x="4167" y="85"/>
                </a:lnTo>
                <a:lnTo>
                  <a:pt x="4194" y="113"/>
                </a:lnTo>
                <a:lnTo>
                  <a:pt x="4218" y="141"/>
                </a:lnTo>
                <a:lnTo>
                  <a:pt x="4253" y="201"/>
                </a:lnTo>
                <a:lnTo>
                  <a:pt x="4278" y="260"/>
                </a:lnTo>
                <a:lnTo>
                  <a:pt x="4296" y="317"/>
                </a:lnTo>
                <a:lnTo>
                  <a:pt x="4306" y="375"/>
                </a:lnTo>
                <a:lnTo>
                  <a:pt x="4307" y="431"/>
                </a:lnTo>
                <a:lnTo>
                  <a:pt x="4302" y="486"/>
                </a:lnTo>
                <a:lnTo>
                  <a:pt x="4289" y="539"/>
                </a:lnTo>
                <a:lnTo>
                  <a:pt x="4270" y="587"/>
                </a:lnTo>
                <a:lnTo>
                  <a:pt x="4245" y="634"/>
                </a:lnTo>
                <a:lnTo>
                  <a:pt x="4215" y="676"/>
                </a:lnTo>
                <a:lnTo>
                  <a:pt x="4180" y="714"/>
                </a:lnTo>
                <a:lnTo>
                  <a:pt x="4141" y="748"/>
                </a:lnTo>
                <a:lnTo>
                  <a:pt x="4097" y="776"/>
                </a:lnTo>
                <a:lnTo>
                  <a:pt x="4050" y="800"/>
                </a:lnTo>
                <a:lnTo>
                  <a:pt x="4001" y="817"/>
                </a:lnTo>
                <a:lnTo>
                  <a:pt x="3947" y="827"/>
                </a:lnTo>
                <a:lnTo>
                  <a:pt x="3892" y="831"/>
                </a:lnTo>
                <a:lnTo>
                  <a:pt x="415" y="831"/>
                </a:lnTo>
                <a:lnTo>
                  <a:pt x="359" y="827"/>
                </a:lnTo>
                <a:lnTo>
                  <a:pt x="306" y="817"/>
                </a:lnTo>
                <a:lnTo>
                  <a:pt x="255" y="798"/>
                </a:lnTo>
                <a:lnTo>
                  <a:pt x="208" y="775"/>
                </a:lnTo>
                <a:lnTo>
                  <a:pt x="164" y="746"/>
                </a:lnTo>
                <a:lnTo>
                  <a:pt x="124" y="712"/>
                </a:lnTo>
                <a:lnTo>
                  <a:pt x="89" y="672"/>
                </a:lnTo>
                <a:lnTo>
                  <a:pt x="59" y="629"/>
                </a:lnTo>
                <a:lnTo>
                  <a:pt x="35" y="582"/>
                </a:lnTo>
                <a:lnTo>
                  <a:pt x="17" y="532"/>
                </a:lnTo>
                <a:lnTo>
                  <a:pt x="5" y="479"/>
                </a:lnTo>
                <a:lnTo>
                  <a:pt x="0" y="424"/>
                </a:lnTo>
                <a:lnTo>
                  <a:pt x="3" y="366"/>
                </a:lnTo>
                <a:lnTo>
                  <a:pt x="13" y="311"/>
                </a:lnTo>
                <a:lnTo>
                  <a:pt x="31" y="260"/>
                </a:lnTo>
                <a:lnTo>
                  <a:pt x="56" y="210"/>
                </a:lnTo>
                <a:lnTo>
                  <a:pt x="86" y="165"/>
                </a:lnTo>
                <a:lnTo>
                  <a:pt x="123" y="125"/>
                </a:lnTo>
                <a:lnTo>
                  <a:pt x="164" y="89"/>
                </a:lnTo>
                <a:lnTo>
                  <a:pt x="209" y="58"/>
                </a:lnTo>
                <a:lnTo>
                  <a:pt x="258" y="33"/>
                </a:lnTo>
                <a:lnTo>
                  <a:pt x="310" y="16"/>
                </a:lnTo>
                <a:lnTo>
                  <a:pt x="365" y="4"/>
                </a:lnTo>
                <a:lnTo>
                  <a:pt x="423" y="0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2360145" y="1590479"/>
            <a:ext cx="503624" cy="86645"/>
            <a:chOff x="4734195" y="488474"/>
            <a:chExt cx="539410" cy="9144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360145" y="2404572"/>
            <a:ext cx="503624" cy="86645"/>
            <a:chOff x="4734195" y="488474"/>
            <a:chExt cx="539410" cy="91440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360145" y="3155128"/>
            <a:ext cx="503624" cy="86645"/>
            <a:chOff x="4734195" y="488474"/>
            <a:chExt cx="539410" cy="9144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360145" y="3953248"/>
            <a:ext cx="503624" cy="86645"/>
            <a:chOff x="4734195" y="488474"/>
            <a:chExt cx="539410" cy="9144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360145" y="4656240"/>
            <a:ext cx="503624" cy="86645"/>
            <a:chOff x="4734195" y="488474"/>
            <a:chExt cx="539410" cy="9144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2" name="Oval 81"/>
          <p:cNvSpPr/>
          <p:nvPr/>
        </p:nvSpPr>
        <p:spPr>
          <a:xfrm>
            <a:off x="3076547" y="1389916"/>
            <a:ext cx="480610" cy="4877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3076547" y="2169368"/>
            <a:ext cx="480610" cy="4877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3076547" y="2944329"/>
            <a:ext cx="480610" cy="4877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85" name="Oval 84"/>
          <p:cNvSpPr/>
          <p:nvPr/>
        </p:nvSpPr>
        <p:spPr>
          <a:xfrm>
            <a:off x="3076547" y="3719291"/>
            <a:ext cx="480610" cy="4877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076547" y="4498742"/>
            <a:ext cx="480610" cy="4877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2360145" y="1623607"/>
            <a:ext cx="0" cy="3108960"/>
          </a:xfrm>
          <a:prstGeom prst="line">
            <a:avLst/>
          </a:prstGeom>
          <a:ln w="1905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0800000">
            <a:off x="1851348" y="3162506"/>
            <a:ext cx="503624" cy="86645"/>
            <a:chOff x="4734195" y="488474"/>
            <a:chExt cx="539410" cy="91440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4734195" y="534194"/>
              <a:ext cx="502920" cy="0"/>
            </a:xfrm>
            <a:prstGeom prst="line">
              <a:avLst/>
            </a:prstGeom>
            <a:ln w="19050">
              <a:solidFill>
                <a:srgbClr val="4D4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182165" y="48847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622145" y="1475668"/>
            <a:ext cx="2422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prstClr val="white"/>
                </a:solidFill>
              </a:rPr>
              <a:t>Agility : </a:t>
            </a:r>
            <a:r>
              <a:rPr lang="en-US" sz="1200" b="1" dirty="0">
                <a:solidFill>
                  <a:prstClr val="white"/>
                </a:solidFill>
              </a:rPr>
              <a:t>CI-CT Enablement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601485" y="2160185"/>
            <a:ext cx="28142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prstClr val="white"/>
                </a:solidFill>
              </a:rPr>
              <a:t>Optimized Test Coverage</a:t>
            </a:r>
          </a:p>
          <a:p>
            <a:pPr defTabSz="914400"/>
            <a:r>
              <a:rPr lang="en-US" sz="1200" b="1" dirty="0">
                <a:solidFill>
                  <a:prstClr val="white"/>
                </a:solidFill>
              </a:rPr>
              <a:t>Lifecycle automation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0580" y="2928459"/>
            <a:ext cx="2422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prstClr val="white"/>
                </a:solidFill>
              </a:rPr>
              <a:t>Multi-Channel and Usability Testing </a:t>
            </a:r>
            <a:r>
              <a:rPr lang="en-US" sz="120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2145" y="3730213"/>
            <a:ext cx="2422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prstClr val="white"/>
                </a:solidFill>
              </a:rPr>
              <a:t>Test Data Management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22145" y="4486371"/>
            <a:ext cx="2422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b="1" dirty="0">
                <a:solidFill>
                  <a:prstClr val="white"/>
                </a:solidFill>
              </a:rPr>
              <a:t>Performance Engineering over Cloud</a:t>
            </a:r>
            <a:endParaRPr lang="en-US" sz="1200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1672" y="2312811"/>
            <a:ext cx="1727958" cy="1753701"/>
            <a:chOff x="377573" y="2809480"/>
            <a:chExt cx="1727958" cy="1753701"/>
          </a:xfrm>
          <a:solidFill>
            <a:schemeClr val="accent1"/>
          </a:solidFill>
        </p:grpSpPr>
        <p:sp>
          <p:nvSpPr>
            <p:cNvPr id="69" name="Oval 68"/>
            <p:cNvSpPr/>
            <p:nvPr/>
          </p:nvSpPr>
          <p:spPr>
            <a:xfrm>
              <a:off x="377573" y="2809480"/>
              <a:ext cx="1727958" cy="1753701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4971" y="3312496"/>
              <a:ext cx="1489284" cy="7386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sz="1400" b="1" dirty="0">
                  <a:solidFill>
                    <a:schemeClr val="bg1"/>
                  </a:solidFill>
                </a:rPr>
                <a:t>Dealer Daily QA Strategy Components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83084" y="1507444"/>
            <a:ext cx="259382" cy="252716"/>
            <a:chOff x="288988" y="466725"/>
            <a:chExt cx="277813" cy="266700"/>
          </a:xfrm>
        </p:grpSpPr>
        <p:sp>
          <p:nvSpPr>
            <p:cNvPr id="60" name="Freeform 1212"/>
            <p:cNvSpPr>
              <a:spLocks/>
            </p:cNvSpPr>
            <p:nvPr/>
          </p:nvSpPr>
          <p:spPr bwMode="auto">
            <a:xfrm>
              <a:off x="288988" y="466725"/>
              <a:ext cx="128588" cy="117475"/>
            </a:xfrm>
            <a:custGeom>
              <a:avLst/>
              <a:gdLst>
                <a:gd name="T0" fmla="*/ 40 w 161"/>
                <a:gd name="T1" fmla="*/ 0 h 148"/>
                <a:gd name="T2" fmla="*/ 40 w 161"/>
                <a:gd name="T3" fmla="*/ 73 h 148"/>
                <a:gd name="T4" fmla="*/ 63 w 161"/>
                <a:gd name="T5" fmla="*/ 53 h 148"/>
                <a:gd name="T6" fmla="*/ 89 w 161"/>
                <a:gd name="T7" fmla="*/ 39 h 148"/>
                <a:gd name="T8" fmla="*/ 116 w 161"/>
                <a:gd name="T9" fmla="*/ 29 h 148"/>
                <a:gd name="T10" fmla="*/ 149 w 161"/>
                <a:gd name="T11" fmla="*/ 26 h 148"/>
                <a:gd name="T12" fmla="*/ 161 w 161"/>
                <a:gd name="T13" fmla="*/ 28 h 148"/>
                <a:gd name="T14" fmla="*/ 161 w 161"/>
                <a:gd name="T15" fmla="*/ 74 h 148"/>
                <a:gd name="T16" fmla="*/ 149 w 161"/>
                <a:gd name="T17" fmla="*/ 74 h 148"/>
                <a:gd name="T18" fmla="*/ 119 w 161"/>
                <a:gd name="T19" fmla="*/ 77 h 148"/>
                <a:gd name="T20" fmla="*/ 94 w 161"/>
                <a:gd name="T21" fmla="*/ 89 h 148"/>
                <a:gd name="T22" fmla="*/ 73 w 161"/>
                <a:gd name="T23" fmla="*/ 108 h 148"/>
                <a:gd name="T24" fmla="*/ 149 w 161"/>
                <a:gd name="T25" fmla="*/ 108 h 148"/>
                <a:gd name="T26" fmla="*/ 108 w 161"/>
                <a:gd name="T27" fmla="*/ 148 h 148"/>
                <a:gd name="T28" fmla="*/ 0 w 161"/>
                <a:gd name="T29" fmla="*/ 148 h 148"/>
                <a:gd name="T30" fmla="*/ 0 w 161"/>
                <a:gd name="T31" fmla="*/ 40 h 148"/>
                <a:gd name="T32" fmla="*/ 40 w 161"/>
                <a:gd name="T3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48">
                  <a:moveTo>
                    <a:pt x="40" y="0"/>
                  </a:moveTo>
                  <a:lnTo>
                    <a:pt x="40" y="73"/>
                  </a:lnTo>
                  <a:lnTo>
                    <a:pt x="63" y="53"/>
                  </a:lnTo>
                  <a:lnTo>
                    <a:pt x="89" y="39"/>
                  </a:lnTo>
                  <a:lnTo>
                    <a:pt x="116" y="29"/>
                  </a:lnTo>
                  <a:lnTo>
                    <a:pt x="149" y="26"/>
                  </a:lnTo>
                  <a:lnTo>
                    <a:pt x="161" y="28"/>
                  </a:lnTo>
                  <a:lnTo>
                    <a:pt x="161" y="74"/>
                  </a:lnTo>
                  <a:lnTo>
                    <a:pt x="149" y="74"/>
                  </a:lnTo>
                  <a:lnTo>
                    <a:pt x="119" y="77"/>
                  </a:lnTo>
                  <a:lnTo>
                    <a:pt x="94" y="89"/>
                  </a:lnTo>
                  <a:lnTo>
                    <a:pt x="73" y="108"/>
                  </a:lnTo>
                  <a:lnTo>
                    <a:pt x="149" y="108"/>
                  </a:lnTo>
                  <a:lnTo>
                    <a:pt x="108" y="148"/>
                  </a:lnTo>
                  <a:lnTo>
                    <a:pt x="0" y="148"/>
                  </a:lnTo>
                  <a:lnTo>
                    <a:pt x="0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3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Rectangle 1213"/>
            <p:cNvSpPr>
              <a:spLocks noChangeArrowheads="1"/>
            </p:cNvSpPr>
            <p:nvPr/>
          </p:nvSpPr>
          <p:spPr bwMode="auto">
            <a:xfrm>
              <a:off x="385826" y="711200"/>
              <a:ext cx="31750" cy="22225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Rectangle 1214"/>
            <p:cNvSpPr>
              <a:spLocks noChangeArrowheads="1"/>
            </p:cNvSpPr>
            <p:nvPr/>
          </p:nvSpPr>
          <p:spPr bwMode="auto">
            <a:xfrm>
              <a:off x="331851" y="711200"/>
              <a:ext cx="31750" cy="22225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Rectangle 1215"/>
            <p:cNvSpPr>
              <a:spLocks noChangeArrowheads="1"/>
            </p:cNvSpPr>
            <p:nvPr/>
          </p:nvSpPr>
          <p:spPr bwMode="auto">
            <a:xfrm>
              <a:off x="288988" y="701675"/>
              <a:ext cx="20638" cy="31750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Rectangle 1216"/>
            <p:cNvSpPr>
              <a:spLocks noChangeArrowheads="1"/>
            </p:cNvSpPr>
            <p:nvPr/>
          </p:nvSpPr>
          <p:spPr bwMode="auto">
            <a:xfrm>
              <a:off x="288988" y="647700"/>
              <a:ext cx="20638" cy="31750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Rectangle 1217"/>
            <p:cNvSpPr>
              <a:spLocks noChangeArrowheads="1"/>
            </p:cNvSpPr>
            <p:nvPr/>
          </p:nvSpPr>
          <p:spPr bwMode="auto">
            <a:xfrm>
              <a:off x="288988" y="593725"/>
              <a:ext cx="20638" cy="31750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Rectangle 1218"/>
            <p:cNvSpPr>
              <a:spLocks noChangeArrowheads="1"/>
            </p:cNvSpPr>
            <p:nvPr/>
          </p:nvSpPr>
          <p:spPr bwMode="auto">
            <a:xfrm>
              <a:off x="331851" y="593725"/>
              <a:ext cx="31750" cy="22225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Rectangle 1219"/>
            <p:cNvSpPr>
              <a:spLocks noChangeArrowheads="1"/>
            </p:cNvSpPr>
            <p:nvPr/>
          </p:nvSpPr>
          <p:spPr bwMode="auto">
            <a:xfrm>
              <a:off x="385826" y="593725"/>
              <a:ext cx="31750" cy="22225"/>
            </a:xfrm>
            <a:prstGeom prst="rect">
              <a:avLst/>
            </a:prstGeom>
            <a:solidFill>
              <a:srgbClr val="0038B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1220"/>
            <p:cNvSpPr>
              <a:spLocks noEditPoints="1"/>
            </p:cNvSpPr>
            <p:nvPr/>
          </p:nvSpPr>
          <p:spPr bwMode="auto">
            <a:xfrm>
              <a:off x="427101" y="485775"/>
              <a:ext cx="139700" cy="247650"/>
            </a:xfrm>
            <a:custGeom>
              <a:avLst/>
              <a:gdLst>
                <a:gd name="T0" fmla="*/ 28 w 176"/>
                <a:gd name="T1" fmla="*/ 27 h 311"/>
                <a:gd name="T2" fmla="*/ 28 w 176"/>
                <a:gd name="T3" fmla="*/ 283 h 311"/>
                <a:gd name="T4" fmla="*/ 149 w 176"/>
                <a:gd name="T5" fmla="*/ 283 h 311"/>
                <a:gd name="T6" fmla="*/ 149 w 176"/>
                <a:gd name="T7" fmla="*/ 27 h 311"/>
                <a:gd name="T8" fmla="*/ 28 w 176"/>
                <a:gd name="T9" fmla="*/ 27 h 311"/>
                <a:gd name="T10" fmla="*/ 0 w 176"/>
                <a:gd name="T11" fmla="*/ 0 h 311"/>
                <a:gd name="T12" fmla="*/ 176 w 176"/>
                <a:gd name="T13" fmla="*/ 0 h 311"/>
                <a:gd name="T14" fmla="*/ 176 w 176"/>
                <a:gd name="T15" fmla="*/ 311 h 311"/>
                <a:gd name="T16" fmla="*/ 0 w 176"/>
                <a:gd name="T17" fmla="*/ 311 h 311"/>
                <a:gd name="T18" fmla="*/ 0 w 176"/>
                <a:gd name="T19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11">
                  <a:moveTo>
                    <a:pt x="28" y="27"/>
                  </a:moveTo>
                  <a:lnTo>
                    <a:pt x="28" y="283"/>
                  </a:lnTo>
                  <a:lnTo>
                    <a:pt x="149" y="283"/>
                  </a:lnTo>
                  <a:lnTo>
                    <a:pt x="149" y="27"/>
                  </a:lnTo>
                  <a:lnTo>
                    <a:pt x="28" y="27"/>
                  </a:lnTo>
                  <a:close/>
                  <a:moveTo>
                    <a:pt x="0" y="0"/>
                  </a:moveTo>
                  <a:lnTo>
                    <a:pt x="176" y="0"/>
                  </a:lnTo>
                  <a:lnTo>
                    <a:pt x="176" y="311"/>
                  </a:lnTo>
                  <a:lnTo>
                    <a:pt x="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B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3844" y="2288743"/>
            <a:ext cx="177862" cy="231656"/>
            <a:chOff x="344551" y="1277938"/>
            <a:chExt cx="190500" cy="244475"/>
          </a:xfrm>
        </p:grpSpPr>
        <p:sp>
          <p:nvSpPr>
            <p:cNvPr id="54" name="Freeform 1221"/>
            <p:cNvSpPr>
              <a:spLocks/>
            </p:cNvSpPr>
            <p:nvPr/>
          </p:nvSpPr>
          <p:spPr bwMode="auto">
            <a:xfrm>
              <a:off x="431863" y="1441450"/>
              <a:ext cx="79375" cy="80963"/>
            </a:xfrm>
            <a:custGeom>
              <a:avLst/>
              <a:gdLst>
                <a:gd name="T0" fmla="*/ 91 w 102"/>
                <a:gd name="T1" fmla="*/ 0 h 103"/>
                <a:gd name="T2" fmla="*/ 95 w 102"/>
                <a:gd name="T3" fmla="*/ 0 h 103"/>
                <a:gd name="T4" fmla="*/ 99 w 102"/>
                <a:gd name="T5" fmla="*/ 4 h 103"/>
                <a:gd name="T6" fmla="*/ 102 w 102"/>
                <a:gd name="T7" fmla="*/ 7 h 103"/>
                <a:gd name="T8" fmla="*/ 102 w 102"/>
                <a:gd name="T9" fmla="*/ 12 h 103"/>
                <a:gd name="T10" fmla="*/ 102 w 102"/>
                <a:gd name="T11" fmla="*/ 28 h 103"/>
                <a:gd name="T12" fmla="*/ 99 w 102"/>
                <a:gd name="T13" fmla="*/ 42 h 103"/>
                <a:gd name="T14" fmla="*/ 92 w 102"/>
                <a:gd name="T15" fmla="*/ 54 h 103"/>
                <a:gd name="T16" fmla="*/ 79 w 102"/>
                <a:gd name="T17" fmla="*/ 62 h 103"/>
                <a:gd name="T18" fmla="*/ 65 w 102"/>
                <a:gd name="T19" fmla="*/ 65 h 103"/>
                <a:gd name="T20" fmla="*/ 42 w 102"/>
                <a:gd name="T21" fmla="*/ 65 h 103"/>
                <a:gd name="T22" fmla="*/ 60 w 102"/>
                <a:gd name="T23" fmla="*/ 83 h 103"/>
                <a:gd name="T24" fmla="*/ 62 w 102"/>
                <a:gd name="T25" fmla="*/ 86 h 103"/>
                <a:gd name="T26" fmla="*/ 63 w 102"/>
                <a:gd name="T27" fmla="*/ 91 h 103"/>
                <a:gd name="T28" fmla="*/ 62 w 102"/>
                <a:gd name="T29" fmla="*/ 95 h 103"/>
                <a:gd name="T30" fmla="*/ 60 w 102"/>
                <a:gd name="T31" fmla="*/ 99 h 103"/>
                <a:gd name="T32" fmla="*/ 55 w 102"/>
                <a:gd name="T33" fmla="*/ 102 h 103"/>
                <a:gd name="T34" fmla="*/ 50 w 102"/>
                <a:gd name="T35" fmla="*/ 103 h 103"/>
                <a:gd name="T36" fmla="*/ 45 w 102"/>
                <a:gd name="T37" fmla="*/ 102 h 103"/>
                <a:gd name="T38" fmla="*/ 42 w 102"/>
                <a:gd name="T39" fmla="*/ 99 h 103"/>
                <a:gd name="T40" fmla="*/ 3 w 102"/>
                <a:gd name="T41" fmla="*/ 62 h 103"/>
                <a:gd name="T42" fmla="*/ 0 w 102"/>
                <a:gd name="T43" fmla="*/ 57 h 103"/>
                <a:gd name="T44" fmla="*/ 0 w 102"/>
                <a:gd name="T45" fmla="*/ 52 h 103"/>
                <a:gd name="T46" fmla="*/ 0 w 102"/>
                <a:gd name="T47" fmla="*/ 47 h 103"/>
                <a:gd name="T48" fmla="*/ 3 w 102"/>
                <a:gd name="T49" fmla="*/ 44 h 103"/>
                <a:gd name="T50" fmla="*/ 42 w 102"/>
                <a:gd name="T51" fmla="*/ 5 h 103"/>
                <a:gd name="T52" fmla="*/ 45 w 102"/>
                <a:gd name="T53" fmla="*/ 4 h 103"/>
                <a:gd name="T54" fmla="*/ 50 w 102"/>
                <a:gd name="T55" fmla="*/ 2 h 103"/>
                <a:gd name="T56" fmla="*/ 55 w 102"/>
                <a:gd name="T57" fmla="*/ 4 h 103"/>
                <a:gd name="T58" fmla="*/ 60 w 102"/>
                <a:gd name="T59" fmla="*/ 5 h 103"/>
                <a:gd name="T60" fmla="*/ 62 w 102"/>
                <a:gd name="T61" fmla="*/ 10 h 103"/>
                <a:gd name="T62" fmla="*/ 63 w 102"/>
                <a:gd name="T63" fmla="*/ 15 h 103"/>
                <a:gd name="T64" fmla="*/ 62 w 102"/>
                <a:gd name="T65" fmla="*/ 18 h 103"/>
                <a:gd name="T66" fmla="*/ 60 w 102"/>
                <a:gd name="T67" fmla="*/ 23 h 103"/>
                <a:gd name="T68" fmla="*/ 42 w 102"/>
                <a:gd name="T69" fmla="*/ 41 h 103"/>
                <a:gd name="T70" fmla="*/ 65 w 102"/>
                <a:gd name="T71" fmla="*/ 41 h 103"/>
                <a:gd name="T72" fmla="*/ 70 w 102"/>
                <a:gd name="T73" fmla="*/ 39 h 103"/>
                <a:gd name="T74" fmla="*/ 75 w 102"/>
                <a:gd name="T75" fmla="*/ 36 h 103"/>
                <a:gd name="T76" fmla="*/ 78 w 102"/>
                <a:gd name="T77" fmla="*/ 33 h 103"/>
                <a:gd name="T78" fmla="*/ 78 w 102"/>
                <a:gd name="T79" fmla="*/ 28 h 103"/>
                <a:gd name="T80" fmla="*/ 78 w 102"/>
                <a:gd name="T81" fmla="*/ 12 h 103"/>
                <a:gd name="T82" fmla="*/ 79 w 102"/>
                <a:gd name="T83" fmla="*/ 7 h 103"/>
                <a:gd name="T84" fmla="*/ 81 w 102"/>
                <a:gd name="T85" fmla="*/ 4 h 103"/>
                <a:gd name="T86" fmla="*/ 86 w 102"/>
                <a:gd name="T87" fmla="*/ 0 h 103"/>
                <a:gd name="T88" fmla="*/ 91 w 102"/>
                <a:gd name="T8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103">
                  <a:moveTo>
                    <a:pt x="91" y="0"/>
                  </a:moveTo>
                  <a:lnTo>
                    <a:pt x="95" y="0"/>
                  </a:lnTo>
                  <a:lnTo>
                    <a:pt x="99" y="4"/>
                  </a:lnTo>
                  <a:lnTo>
                    <a:pt x="102" y="7"/>
                  </a:lnTo>
                  <a:lnTo>
                    <a:pt x="102" y="12"/>
                  </a:lnTo>
                  <a:lnTo>
                    <a:pt x="102" y="28"/>
                  </a:lnTo>
                  <a:lnTo>
                    <a:pt x="99" y="42"/>
                  </a:lnTo>
                  <a:lnTo>
                    <a:pt x="92" y="54"/>
                  </a:lnTo>
                  <a:lnTo>
                    <a:pt x="79" y="62"/>
                  </a:lnTo>
                  <a:lnTo>
                    <a:pt x="65" y="65"/>
                  </a:lnTo>
                  <a:lnTo>
                    <a:pt x="42" y="65"/>
                  </a:lnTo>
                  <a:lnTo>
                    <a:pt x="60" y="83"/>
                  </a:lnTo>
                  <a:lnTo>
                    <a:pt x="62" y="86"/>
                  </a:lnTo>
                  <a:lnTo>
                    <a:pt x="63" y="91"/>
                  </a:lnTo>
                  <a:lnTo>
                    <a:pt x="62" y="95"/>
                  </a:lnTo>
                  <a:lnTo>
                    <a:pt x="60" y="99"/>
                  </a:lnTo>
                  <a:lnTo>
                    <a:pt x="55" y="102"/>
                  </a:lnTo>
                  <a:lnTo>
                    <a:pt x="50" y="103"/>
                  </a:lnTo>
                  <a:lnTo>
                    <a:pt x="45" y="102"/>
                  </a:lnTo>
                  <a:lnTo>
                    <a:pt x="42" y="99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0" y="47"/>
                  </a:lnTo>
                  <a:lnTo>
                    <a:pt x="3" y="44"/>
                  </a:lnTo>
                  <a:lnTo>
                    <a:pt x="42" y="5"/>
                  </a:lnTo>
                  <a:lnTo>
                    <a:pt x="45" y="4"/>
                  </a:lnTo>
                  <a:lnTo>
                    <a:pt x="50" y="2"/>
                  </a:lnTo>
                  <a:lnTo>
                    <a:pt x="55" y="4"/>
                  </a:lnTo>
                  <a:lnTo>
                    <a:pt x="60" y="5"/>
                  </a:lnTo>
                  <a:lnTo>
                    <a:pt x="62" y="10"/>
                  </a:lnTo>
                  <a:lnTo>
                    <a:pt x="63" y="15"/>
                  </a:lnTo>
                  <a:lnTo>
                    <a:pt x="62" y="18"/>
                  </a:lnTo>
                  <a:lnTo>
                    <a:pt x="60" y="23"/>
                  </a:lnTo>
                  <a:lnTo>
                    <a:pt x="42" y="41"/>
                  </a:lnTo>
                  <a:lnTo>
                    <a:pt x="65" y="41"/>
                  </a:lnTo>
                  <a:lnTo>
                    <a:pt x="70" y="39"/>
                  </a:lnTo>
                  <a:lnTo>
                    <a:pt x="75" y="36"/>
                  </a:lnTo>
                  <a:lnTo>
                    <a:pt x="78" y="33"/>
                  </a:lnTo>
                  <a:lnTo>
                    <a:pt x="78" y="28"/>
                  </a:lnTo>
                  <a:lnTo>
                    <a:pt x="78" y="12"/>
                  </a:lnTo>
                  <a:lnTo>
                    <a:pt x="79" y="7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1222"/>
            <p:cNvSpPr>
              <a:spLocks/>
            </p:cNvSpPr>
            <p:nvPr/>
          </p:nvSpPr>
          <p:spPr bwMode="auto">
            <a:xfrm>
              <a:off x="435038" y="1303338"/>
              <a:ext cx="76200" cy="49213"/>
            </a:xfrm>
            <a:custGeom>
              <a:avLst/>
              <a:gdLst>
                <a:gd name="T0" fmla="*/ 13 w 97"/>
                <a:gd name="T1" fmla="*/ 0 h 62"/>
                <a:gd name="T2" fmla="*/ 60 w 97"/>
                <a:gd name="T3" fmla="*/ 0 h 62"/>
                <a:gd name="T4" fmla="*/ 74 w 97"/>
                <a:gd name="T5" fmla="*/ 3 h 62"/>
                <a:gd name="T6" fmla="*/ 87 w 97"/>
                <a:gd name="T7" fmla="*/ 11 h 62"/>
                <a:gd name="T8" fmla="*/ 94 w 97"/>
                <a:gd name="T9" fmla="*/ 22 h 62"/>
                <a:gd name="T10" fmla="*/ 97 w 97"/>
                <a:gd name="T11" fmla="*/ 37 h 62"/>
                <a:gd name="T12" fmla="*/ 97 w 97"/>
                <a:gd name="T13" fmla="*/ 51 h 62"/>
                <a:gd name="T14" fmla="*/ 97 w 97"/>
                <a:gd name="T15" fmla="*/ 56 h 62"/>
                <a:gd name="T16" fmla="*/ 94 w 97"/>
                <a:gd name="T17" fmla="*/ 59 h 62"/>
                <a:gd name="T18" fmla="*/ 90 w 97"/>
                <a:gd name="T19" fmla="*/ 62 h 62"/>
                <a:gd name="T20" fmla="*/ 86 w 97"/>
                <a:gd name="T21" fmla="*/ 62 h 62"/>
                <a:gd name="T22" fmla="*/ 81 w 97"/>
                <a:gd name="T23" fmla="*/ 62 h 62"/>
                <a:gd name="T24" fmla="*/ 76 w 97"/>
                <a:gd name="T25" fmla="*/ 59 h 62"/>
                <a:gd name="T26" fmla="*/ 74 w 97"/>
                <a:gd name="T27" fmla="*/ 56 h 62"/>
                <a:gd name="T28" fmla="*/ 73 w 97"/>
                <a:gd name="T29" fmla="*/ 51 h 62"/>
                <a:gd name="T30" fmla="*/ 73 w 97"/>
                <a:gd name="T31" fmla="*/ 37 h 62"/>
                <a:gd name="T32" fmla="*/ 73 w 97"/>
                <a:gd name="T33" fmla="*/ 32 h 62"/>
                <a:gd name="T34" fmla="*/ 70 w 97"/>
                <a:gd name="T35" fmla="*/ 29 h 62"/>
                <a:gd name="T36" fmla="*/ 65 w 97"/>
                <a:gd name="T37" fmla="*/ 25 h 62"/>
                <a:gd name="T38" fmla="*/ 60 w 97"/>
                <a:gd name="T39" fmla="*/ 25 h 62"/>
                <a:gd name="T40" fmla="*/ 13 w 97"/>
                <a:gd name="T41" fmla="*/ 25 h 62"/>
                <a:gd name="T42" fmla="*/ 8 w 97"/>
                <a:gd name="T43" fmla="*/ 24 h 62"/>
                <a:gd name="T44" fmla="*/ 5 w 97"/>
                <a:gd name="T45" fmla="*/ 20 h 62"/>
                <a:gd name="T46" fmla="*/ 2 w 97"/>
                <a:gd name="T47" fmla="*/ 17 h 62"/>
                <a:gd name="T48" fmla="*/ 0 w 97"/>
                <a:gd name="T49" fmla="*/ 12 h 62"/>
                <a:gd name="T50" fmla="*/ 2 w 97"/>
                <a:gd name="T51" fmla="*/ 8 h 62"/>
                <a:gd name="T52" fmla="*/ 5 w 97"/>
                <a:gd name="T53" fmla="*/ 4 h 62"/>
                <a:gd name="T54" fmla="*/ 8 w 97"/>
                <a:gd name="T55" fmla="*/ 1 h 62"/>
                <a:gd name="T56" fmla="*/ 13 w 9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62">
                  <a:moveTo>
                    <a:pt x="13" y="0"/>
                  </a:moveTo>
                  <a:lnTo>
                    <a:pt x="60" y="0"/>
                  </a:lnTo>
                  <a:lnTo>
                    <a:pt x="74" y="3"/>
                  </a:lnTo>
                  <a:lnTo>
                    <a:pt x="87" y="11"/>
                  </a:lnTo>
                  <a:lnTo>
                    <a:pt x="94" y="22"/>
                  </a:lnTo>
                  <a:lnTo>
                    <a:pt x="97" y="37"/>
                  </a:lnTo>
                  <a:lnTo>
                    <a:pt x="97" y="51"/>
                  </a:lnTo>
                  <a:lnTo>
                    <a:pt x="97" y="56"/>
                  </a:lnTo>
                  <a:lnTo>
                    <a:pt x="94" y="59"/>
                  </a:lnTo>
                  <a:lnTo>
                    <a:pt x="90" y="62"/>
                  </a:lnTo>
                  <a:lnTo>
                    <a:pt x="86" y="62"/>
                  </a:lnTo>
                  <a:lnTo>
                    <a:pt x="81" y="62"/>
                  </a:lnTo>
                  <a:lnTo>
                    <a:pt x="76" y="59"/>
                  </a:lnTo>
                  <a:lnTo>
                    <a:pt x="74" y="56"/>
                  </a:lnTo>
                  <a:lnTo>
                    <a:pt x="73" y="51"/>
                  </a:lnTo>
                  <a:lnTo>
                    <a:pt x="73" y="37"/>
                  </a:lnTo>
                  <a:lnTo>
                    <a:pt x="73" y="32"/>
                  </a:lnTo>
                  <a:lnTo>
                    <a:pt x="70" y="29"/>
                  </a:lnTo>
                  <a:lnTo>
                    <a:pt x="65" y="25"/>
                  </a:lnTo>
                  <a:lnTo>
                    <a:pt x="60" y="25"/>
                  </a:lnTo>
                  <a:lnTo>
                    <a:pt x="13" y="25"/>
                  </a:lnTo>
                  <a:lnTo>
                    <a:pt x="8" y="24"/>
                  </a:lnTo>
                  <a:lnTo>
                    <a:pt x="5" y="20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2" y="8"/>
                  </a:lnTo>
                  <a:lnTo>
                    <a:pt x="5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1223"/>
            <p:cNvSpPr>
              <a:spLocks noEditPoints="1"/>
            </p:cNvSpPr>
            <p:nvPr/>
          </p:nvSpPr>
          <p:spPr bwMode="auto">
            <a:xfrm>
              <a:off x="344551" y="1277938"/>
              <a:ext cx="71438" cy="71438"/>
            </a:xfrm>
            <a:custGeom>
              <a:avLst/>
              <a:gdLst>
                <a:gd name="T0" fmla="*/ 29 w 91"/>
                <a:gd name="T1" fmla="*/ 25 h 91"/>
                <a:gd name="T2" fmla="*/ 26 w 91"/>
                <a:gd name="T3" fmla="*/ 26 h 91"/>
                <a:gd name="T4" fmla="*/ 25 w 91"/>
                <a:gd name="T5" fmla="*/ 28 h 91"/>
                <a:gd name="T6" fmla="*/ 25 w 91"/>
                <a:gd name="T7" fmla="*/ 63 h 91"/>
                <a:gd name="T8" fmla="*/ 26 w 91"/>
                <a:gd name="T9" fmla="*/ 65 h 91"/>
                <a:gd name="T10" fmla="*/ 29 w 91"/>
                <a:gd name="T11" fmla="*/ 66 h 91"/>
                <a:gd name="T12" fmla="*/ 63 w 91"/>
                <a:gd name="T13" fmla="*/ 66 h 91"/>
                <a:gd name="T14" fmla="*/ 65 w 91"/>
                <a:gd name="T15" fmla="*/ 65 h 91"/>
                <a:gd name="T16" fmla="*/ 67 w 91"/>
                <a:gd name="T17" fmla="*/ 63 h 91"/>
                <a:gd name="T18" fmla="*/ 67 w 91"/>
                <a:gd name="T19" fmla="*/ 28 h 91"/>
                <a:gd name="T20" fmla="*/ 65 w 91"/>
                <a:gd name="T21" fmla="*/ 26 h 91"/>
                <a:gd name="T22" fmla="*/ 63 w 91"/>
                <a:gd name="T23" fmla="*/ 25 h 91"/>
                <a:gd name="T24" fmla="*/ 29 w 91"/>
                <a:gd name="T25" fmla="*/ 25 h 91"/>
                <a:gd name="T26" fmla="*/ 29 w 91"/>
                <a:gd name="T27" fmla="*/ 0 h 91"/>
                <a:gd name="T28" fmla="*/ 63 w 91"/>
                <a:gd name="T29" fmla="*/ 0 h 91"/>
                <a:gd name="T30" fmla="*/ 78 w 91"/>
                <a:gd name="T31" fmla="*/ 4 h 91"/>
                <a:gd name="T32" fmla="*/ 88 w 91"/>
                <a:gd name="T33" fmla="*/ 15 h 91"/>
                <a:gd name="T34" fmla="*/ 91 w 91"/>
                <a:gd name="T35" fmla="*/ 28 h 91"/>
                <a:gd name="T36" fmla="*/ 91 w 91"/>
                <a:gd name="T37" fmla="*/ 63 h 91"/>
                <a:gd name="T38" fmla="*/ 88 w 91"/>
                <a:gd name="T39" fmla="*/ 76 h 91"/>
                <a:gd name="T40" fmla="*/ 78 w 91"/>
                <a:gd name="T41" fmla="*/ 87 h 91"/>
                <a:gd name="T42" fmla="*/ 63 w 91"/>
                <a:gd name="T43" fmla="*/ 91 h 91"/>
                <a:gd name="T44" fmla="*/ 29 w 91"/>
                <a:gd name="T45" fmla="*/ 91 h 91"/>
                <a:gd name="T46" fmla="*/ 15 w 91"/>
                <a:gd name="T47" fmla="*/ 87 h 91"/>
                <a:gd name="T48" fmla="*/ 5 w 91"/>
                <a:gd name="T49" fmla="*/ 76 h 91"/>
                <a:gd name="T50" fmla="*/ 0 w 91"/>
                <a:gd name="T51" fmla="*/ 63 h 91"/>
                <a:gd name="T52" fmla="*/ 0 w 91"/>
                <a:gd name="T53" fmla="*/ 28 h 91"/>
                <a:gd name="T54" fmla="*/ 5 w 91"/>
                <a:gd name="T55" fmla="*/ 15 h 91"/>
                <a:gd name="T56" fmla="*/ 15 w 91"/>
                <a:gd name="T57" fmla="*/ 4 h 91"/>
                <a:gd name="T58" fmla="*/ 29 w 91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91">
                  <a:moveTo>
                    <a:pt x="29" y="25"/>
                  </a:moveTo>
                  <a:lnTo>
                    <a:pt x="26" y="26"/>
                  </a:lnTo>
                  <a:lnTo>
                    <a:pt x="25" y="28"/>
                  </a:lnTo>
                  <a:lnTo>
                    <a:pt x="25" y="63"/>
                  </a:lnTo>
                  <a:lnTo>
                    <a:pt x="26" y="65"/>
                  </a:lnTo>
                  <a:lnTo>
                    <a:pt x="29" y="66"/>
                  </a:lnTo>
                  <a:lnTo>
                    <a:pt x="63" y="66"/>
                  </a:lnTo>
                  <a:lnTo>
                    <a:pt x="65" y="65"/>
                  </a:lnTo>
                  <a:lnTo>
                    <a:pt x="67" y="63"/>
                  </a:lnTo>
                  <a:lnTo>
                    <a:pt x="67" y="28"/>
                  </a:lnTo>
                  <a:lnTo>
                    <a:pt x="65" y="26"/>
                  </a:lnTo>
                  <a:lnTo>
                    <a:pt x="63" y="25"/>
                  </a:lnTo>
                  <a:lnTo>
                    <a:pt x="29" y="25"/>
                  </a:lnTo>
                  <a:close/>
                  <a:moveTo>
                    <a:pt x="29" y="0"/>
                  </a:moveTo>
                  <a:lnTo>
                    <a:pt x="63" y="0"/>
                  </a:lnTo>
                  <a:lnTo>
                    <a:pt x="78" y="4"/>
                  </a:lnTo>
                  <a:lnTo>
                    <a:pt x="88" y="15"/>
                  </a:lnTo>
                  <a:lnTo>
                    <a:pt x="91" y="28"/>
                  </a:lnTo>
                  <a:lnTo>
                    <a:pt x="91" y="63"/>
                  </a:lnTo>
                  <a:lnTo>
                    <a:pt x="88" y="76"/>
                  </a:lnTo>
                  <a:lnTo>
                    <a:pt x="78" y="87"/>
                  </a:lnTo>
                  <a:lnTo>
                    <a:pt x="63" y="91"/>
                  </a:lnTo>
                  <a:lnTo>
                    <a:pt x="29" y="91"/>
                  </a:lnTo>
                  <a:lnTo>
                    <a:pt x="15" y="87"/>
                  </a:lnTo>
                  <a:lnTo>
                    <a:pt x="5" y="76"/>
                  </a:lnTo>
                  <a:lnTo>
                    <a:pt x="0" y="63"/>
                  </a:lnTo>
                  <a:lnTo>
                    <a:pt x="0" y="28"/>
                  </a:lnTo>
                  <a:lnTo>
                    <a:pt x="5" y="15"/>
                  </a:lnTo>
                  <a:lnTo>
                    <a:pt x="15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1224"/>
            <p:cNvSpPr>
              <a:spLocks noEditPoints="1"/>
            </p:cNvSpPr>
            <p:nvPr/>
          </p:nvSpPr>
          <p:spPr bwMode="auto">
            <a:xfrm>
              <a:off x="344551" y="1362075"/>
              <a:ext cx="71438" cy="71438"/>
            </a:xfrm>
            <a:custGeom>
              <a:avLst/>
              <a:gdLst>
                <a:gd name="T0" fmla="*/ 29 w 91"/>
                <a:gd name="T1" fmla="*/ 24 h 90"/>
                <a:gd name="T2" fmla="*/ 26 w 91"/>
                <a:gd name="T3" fmla="*/ 25 h 90"/>
                <a:gd name="T4" fmla="*/ 25 w 91"/>
                <a:gd name="T5" fmla="*/ 27 h 90"/>
                <a:gd name="T6" fmla="*/ 25 w 91"/>
                <a:gd name="T7" fmla="*/ 61 h 90"/>
                <a:gd name="T8" fmla="*/ 26 w 91"/>
                <a:gd name="T9" fmla="*/ 64 h 90"/>
                <a:gd name="T10" fmla="*/ 29 w 91"/>
                <a:gd name="T11" fmla="*/ 66 h 90"/>
                <a:gd name="T12" fmla="*/ 63 w 91"/>
                <a:gd name="T13" fmla="*/ 66 h 90"/>
                <a:gd name="T14" fmla="*/ 65 w 91"/>
                <a:gd name="T15" fmla="*/ 64 h 90"/>
                <a:gd name="T16" fmla="*/ 67 w 91"/>
                <a:gd name="T17" fmla="*/ 61 h 90"/>
                <a:gd name="T18" fmla="*/ 67 w 91"/>
                <a:gd name="T19" fmla="*/ 27 h 90"/>
                <a:gd name="T20" fmla="*/ 65 w 91"/>
                <a:gd name="T21" fmla="*/ 25 h 90"/>
                <a:gd name="T22" fmla="*/ 63 w 91"/>
                <a:gd name="T23" fmla="*/ 24 h 90"/>
                <a:gd name="T24" fmla="*/ 29 w 91"/>
                <a:gd name="T25" fmla="*/ 24 h 90"/>
                <a:gd name="T26" fmla="*/ 29 w 91"/>
                <a:gd name="T27" fmla="*/ 0 h 90"/>
                <a:gd name="T28" fmla="*/ 63 w 91"/>
                <a:gd name="T29" fmla="*/ 0 h 90"/>
                <a:gd name="T30" fmla="*/ 78 w 91"/>
                <a:gd name="T31" fmla="*/ 3 h 90"/>
                <a:gd name="T32" fmla="*/ 88 w 91"/>
                <a:gd name="T33" fmla="*/ 12 h 90"/>
                <a:gd name="T34" fmla="*/ 91 w 91"/>
                <a:gd name="T35" fmla="*/ 27 h 90"/>
                <a:gd name="T36" fmla="*/ 91 w 91"/>
                <a:gd name="T37" fmla="*/ 61 h 90"/>
                <a:gd name="T38" fmla="*/ 88 w 91"/>
                <a:gd name="T39" fmla="*/ 75 h 90"/>
                <a:gd name="T40" fmla="*/ 78 w 91"/>
                <a:gd name="T41" fmla="*/ 85 h 90"/>
                <a:gd name="T42" fmla="*/ 63 w 91"/>
                <a:gd name="T43" fmla="*/ 90 h 90"/>
                <a:gd name="T44" fmla="*/ 29 w 91"/>
                <a:gd name="T45" fmla="*/ 90 h 90"/>
                <a:gd name="T46" fmla="*/ 15 w 91"/>
                <a:gd name="T47" fmla="*/ 85 h 90"/>
                <a:gd name="T48" fmla="*/ 5 w 91"/>
                <a:gd name="T49" fmla="*/ 75 h 90"/>
                <a:gd name="T50" fmla="*/ 0 w 91"/>
                <a:gd name="T51" fmla="*/ 61 h 90"/>
                <a:gd name="T52" fmla="*/ 0 w 91"/>
                <a:gd name="T53" fmla="*/ 27 h 90"/>
                <a:gd name="T54" fmla="*/ 5 w 91"/>
                <a:gd name="T55" fmla="*/ 12 h 90"/>
                <a:gd name="T56" fmla="*/ 15 w 91"/>
                <a:gd name="T57" fmla="*/ 3 h 90"/>
                <a:gd name="T58" fmla="*/ 29 w 91"/>
                <a:gd name="T5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" h="90">
                  <a:moveTo>
                    <a:pt x="29" y="24"/>
                  </a:moveTo>
                  <a:lnTo>
                    <a:pt x="26" y="25"/>
                  </a:lnTo>
                  <a:lnTo>
                    <a:pt x="25" y="27"/>
                  </a:lnTo>
                  <a:lnTo>
                    <a:pt x="25" y="61"/>
                  </a:lnTo>
                  <a:lnTo>
                    <a:pt x="26" y="64"/>
                  </a:lnTo>
                  <a:lnTo>
                    <a:pt x="29" y="66"/>
                  </a:lnTo>
                  <a:lnTo>
                    <a:pt x="63" y="66"/>
                  </a:lnTo>
                  <a:lnTo>
                    <a:pt x="65" y="64"/>
                  </a:lnTo>
                  <a:lnTo>
                    <a:pt x="67" y="61"/>
                  </a:lnTo>
                  <a:lnTo>
                    <a:pt x="67" y="27"/>
                  </a:lnTo>
                  <a:lnTo>
                    <a:pt x="65" y="25"/>
                  </a:lnTo>
                  <a:lnTo>
                    <a:pt x="63" y="24"/>
                  </a:lnTo>
                  <a:lnTo>
                    <a:pt x="29" y="24"/>
                  </a:lnTo>
                  <a:close/>
                  <a:moveTo>
                    <a:pt x="29" y="0"/>
                  </a:moveTo>
                  <a:lnTo>
                    <a:pt x="63" y="0"/>
                  </a:lnTo>
                  <a:lnTo>
                    <a:pt x="78" y="3"/>
                  </a:lnTo>
                  <a:lnTo>
                    <a:pt x="88" y="12"/>
                  </a:lnTo>
                  <a:lnTo>
                    <a:pt x="91" y="27"/>
                  </a:lnTo>
                  <a:lnTo>
                    <a:pt x="91" y="61"/>
                  </a:lnTo>
                  <a:lnTo>
                    <a:pt x="88" y="75"/>
                  </a:lnTo>
                  <a:lnTo>
                    <a:pt x="78" y="85"/>
                  </a:lnTo>
                  <a:lnTo>
                    <a:pt x="63" y="90"/>
                  </a:lnTo>
                  <a:lnTo>
                    <a:pt x="29" y="90"/>
                  </a:lnTo>
                  <a:lnTo>
                    <a:pt x="15" y="85"/>
                  </a:lnTo>
                  <a:lnTo>
                    <a:pt x="5" y="75"/>
                  </a:lnTo>
                  <a:lnTo>
                    <a:pt x="0" y="61"/>
                  </a:lnTo>
                  <a:lnTo>
                    <a:pt x="0" y="27"/>
                  </a:lnTo>
                  <a:lnTo>
                    <a:pt x="5" y="12"/>
                  </a:lnTo>
                  <a:lnTo>
                    <a:pt x="15" y="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1225"/>
            <p:cNvSpPr>
              <a:spLocks/>
            </p:cNvSpPr>
            <p:nvPr/>
          </p:nvSpPr>
          <p:spPr bwMode="auto">
            <a:xfrm>
              <a:off x="344551" y="1446213"/>
              <a:ext cx="71438" cy="69850"/>
            </a:xfrm>
            <a:custGeom>
              <a:avLst/>
              <a:gdLst>
                <a:gd name="T0" fmla="*/ 29 w 91"/>
                <a:gd name="T1" fmla="*/ 0 h 88"/>
                <a:gd name="T2" fmla="*/ 63 w 91"/>
                <a:gd name="T3" fmla="*/ 0 h 88"/>
                <a:gd name="T4" fmla="*/ 78 w 91"/>
                <a:gd name="T5" fmla="*/ 3 h 88"/>
                <a:gd name="T6" fmla="*/ 88 w 91"/>
                <a:gd name="T7" fmla="*/ 13 h 88"/>
                <a:gd name="T8" fmla="*/ 91 w 91"/>
                <a:gd name="T9" fmla="*/ 27 h 88"/>
                <a:gd name="T10" fmla="*/ 91 w 91"/>
                <a:gd name="T11" fmla="*/ 61 h 88"/>
                <a:gd name="T12" fmla="*/ 88 w 91"/>
                <a:gd name="T13" fmla="*/ 76 h 88"/>
                <a:gd name="T14" fmla="*/ 78 w 91"/>
                <a:gd name="T15" fmla="*/ 85 h 88"/>
                <a:gd name="T16" fmla="*/ 63 w 91"/>
                <a:gd name="T17" fmla="*/ 88 h 88"/>
                <a:gd name="T18" fmla="*/ 29 w 91"/>
                <a:gd name="T19" fmla="*/ 88 h 88"/>
                <a:gd name="T20" fmla="*/ 15 w 91"/>
                <a:gd name="T21" fmla="*/ 85 h 88"/>
                <a:gd name="T22" fmla="*/ 5 w 91"/>
                <a:gd name="T23" fmla="*/ 76 h 88"/>
                <a:gd name="T24" fmla="*/ 0 w 91"/>
                <a:gd name="T25" fmla="*/ 61 h 88"/>
                <a:gd name="T26" fmla="*/ 0 w 91"/>
                <a:gd name="T27" fmla="*/ 27 h 88"/>
                <a:gd name="T28" fmla="*/ 5 w 91"/>
                <a:gd name="T29" fmla="*/ 13 h 88"/>
                <a:gd name="T30" fmla="*/ 15 w 91"/>
                <a:gd name="T31" fmla="*/ 3 h 88"/>
                <a:gd name="T32" fmla="*/ 29 w 91"/>
                <a:gd name="T3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88">
                  <a:moveTo>
                    <a:pt x="29" y="0"/>
                  </a:moveTo>
                  <a:lnTo>
                    <a:pt x="63" y="0"/>
                  </a:lnTo>
                  <a:lnTo>
                    <a:pt x="78" y="3"/>
                  </a:lnTo>
                  <a:lnTo>
                    <a:pt x="88" y="13"/>
                  </a:lnTo>
                  <a:lnTo>
                    <a:pt x="91" y="27"/>
                  </a:lnTo>
                  <a:lnTo>
                    <a:pt x="91" y="61"/>
                  </a:lnTo>
                  <a:lnTo>
                    <a:pt x="88" y="76"/>
                  </a:lnTo>
                  <a:lnTo>
                    <a:pt x="78" y="85"/>
                  </a:lnTo>
                  <a:lnTo>
                    <a:pt x="63" y="88"/>
                  </a:lnTo>
                  <a:lnTo>
                    <a:pt x="29" y="88"/>
                  </a:lnTo>
                  <a:lnTo>
                    <a:pt x="15" y="85"/>
                  </a:lnTo>
                  <a:lnTo>
                    <a:pt x="5" y="76"/>
                  </a:lnTo>
                  <a:lnTo>
                    <a:pt x="0" y="61"/>
                  </a:lnTo>
                  <a:lnTo>
                    <a:pt x="0" y="27"/>
                  </a:lnTo>
                  <a:lnTo>
                    <a:pt x="5" y="13"/>
                  </a:lnTo>
                  <a:lnTo>
                    <a:pt x="15" y="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1226"/>
            <p:cNvSpPr>
              <a:spLocks noEditPoints="1"/>
            </p:cNvSpPr>
            <p:nvPr/>
          </p:nvSpPr>
          <p:spPr bwMode="auto">
            <a:xfrm>
              <a:off x="468376" y="1362075"/>
              <a:ext cx="66675" cy="71438"/>
            </a:xfrm>
            <a:custGeom>
              <a:avLst/>
              <a:gdLst>
                <a:gd name="T0" fmla="*/ 36 w 84"/>
                <a:gd name="T1" fmla="*/ 30 h 90"/>
                <a:gd name="T2" fmla="*/ 28 w 84"/>
                <a:gd name="T3" fmla="*/ 38 h 90"/>
                <a:gd name="T4" fmla="*/ 28 w 84"/>
                <a:gd name="T5" fmla="*/ 50 h 90"/>
                <a:gd name="T6" fmla="*/ 36 w 84"/>
                <a:gd name="T7" fmla="*/ 58 h 90"/>
                <a:gd name="T8" fmla="*/ 47 w 84"/>
                <a:gd name="T9" fmla="*/ 58 h 90"/>
                <a:gd name="T10" fmla="*/ 55 w 84"/>
                <a:gd name="T11" fmla="*/ 50 h 90"/>
                <a:gd name="T12" fmla="*/ 55 w 84"/>
                <a:gd name="T13" fmla="*/ 38 h 90"/>
                <a:gd name="T14" fmla="*/ 47 w 84"/>
                <a:gd name="T15" fmla="*/ 30 h 90"/>
                <a:gd name="T16" fmla="*/ 37 w 84"/>
                <a:gd name="T17" fmla="*/ 0 h 90"/>
                <a:gd name="T18" fmla="*/ 47 w 84"/>
                <a:gd name="T19" fmla="*/ 0 h 90"/>
                <a:gd name="T20" fmla="*/ 52 w 84"/>
                <a:gd name="T21" fmla="*/ 1 h 90"/>
                <a:gd name="T22" fmla="*/ 55 w 84"/>
                <a:gd name="T23" fmla="*/ 6 h 90"/>
                <a:gd name="T24" fmla="*/ 55 w 84"/>
                <a:gd name="T25" fmla="*/ 11 h 90"/>
                <a:gd name="T26" fmla="*/ 58 w 84"/>
                <a:gd name="T27" fmla="*/ 14 h 90"/>
                <a:gd name="T28" fmla="*/ 61 w 84"/>
                <a:gd name="T29" fmla="*/ 16 h 90"/>
                <a:gd name="T30" fmla="*/ 63 w 84"/>
                <a:gd name="T31" fmla="*/ 16 h 90"/>
                <a:gd name="T32" fmla="*/ 69 w 84"/>
                <a:gd name="T33" fmla="*/ 12 h 90"/>
                <a:gd name="T34" fmla="*/ 74 w 84"/>
                <a:gd name="T35" fmla="*/ 12 h 90"/>
                <a:gd name="T36" fmla="*/ 79 w 84"/>
                <a:gd name="T37" fmla="*/ 17 h 90"/>
                <a:gd name="T38" fmla="*/ 84 w 84"/>
                <a:gd name="T39" fmla="*/ 27 h 90"/>
                <a:gd name="T40" fmla="*/ 82 w 84"/>
                <a:gd name="T41" fmla="*/ 32 h 90"/>
                <a:gd name="T42" fmla="*/ 76 w 84"/>
                <a:gd name="T43" fmla="*/ 37 h 90"/>
                <a:gd name="T44" fmla="*/ 74 w 84"/>
                <a:gd name="T45" fmla="*/ 40 h 90"/>
                <a:gd name="T46" fmla="*/ 74 w 84"/>
                <a:gd name="T47" fmla="*/ 46 h 90"/>
                <a:gd name="T48" fmla="*/ 76 w 84"/>
                <a:gd name="T49" fmla="*/ 48 h 90"/>
                <a:gd name="T50" fmla="*/ 82 w 84"/>
                <a:gd name="T51" fmla="*/ 53 h 90"/>
                <a:gd name="T52" fmla="*/ 84 w 84"/>
                <a:gd name="T53" fmla="*/ 59 h 90"/>
                <a:gd name="T54" fmla="*/ 79 w 84"/>
                <a:gd name="T55" fmla="*/ 69 h 90"/>
                <a:gd name="T56" fmla="*/ 74 w 84"/>
                <a:gd name="T57" fmla="*/ 72 h 90"/>
                <a:gd name="T58" fmla="*/ 69 w 84"/>
                <a:gd name="T59" fmla="*/ 72 h 90"/>
                <a:gd name="T60" fmla="*/ 63 w 84"/>
                <a:gd name="T61" fmla="*/ 69 h 90"/>
                <a:gd name="T62" fmla="*/ 61 w 84"/>
                <a:gd name="T63" fmla="*/ 69 h 90"/>
                <a:gd name="T64" fmla="*/ 57 w 84"/>
                <a:gd name="T65" fmla="*/ 72 h 90"/>
                <a:gd name="T66" fmla="*/ 55 w 84"/>
                <a:gd name="T67" fmla="*/ 75 h 90"/>
                <a:gd name="T68" fmla="*/ 55 w 84"/>
                <a:gd name="T69" fmla="*/ 83 h 90"/>
                <a:gd name="T70" fmla="*/ 48 w 84"/>
                <a:gd name="T71" fmla="*/ 88 h 90"/>
                <a:gd name="T72" fmla="*/ 37 w 84"/>
                <a:gd name="T73" fmla="*/ 90 h 90"/>
                <a:gd name="T74" fmla="*/ 32 w 84"/>
                <a:gd name="T75" fmla="*/ 87 h 90"/>
                <a:gd name="T76" fmla="*/ 31 w 84"/>
                <a:gd name="T77" fmla="*/ 80 h 90"/>
                <a:gd name="T78" fmla="*/ 29 w 84"/>
                <a:gd name="T79" fmla="*/ 74 h 90"/>
                <a:gd name="T80" fmla="*/ 23 w 84"/>
                <a:gd name="T81" fmla="*/ 69 h 90"/>
                <a:gd name="T82" fmla="*/ 19 w 84"/>
                <a:gd name="T83" fmla="*/ 69 h 90"/>
                <a:gd name="T84" fmla="*/ 13 w 84"/>
                <a:gd name="T85" fmla="*/ 72 h 90"/>
                <a:gd name="T86" fmla="*/ 8 w 84"/>
                <a:gd name="T87" fmla="*/ 72 h 90"/>
                <a:gd name="T88" fmla="*/ 5 w 84"/>
                <a:gd name="T89" fmla="*/ 69 h 90"/>
                <a:gd name="T90" fmla="*/ 0 w 84"/>
                <a:gd name="T91" fmla="*/ 59 h 90"/>
                <a:gd name="T92" fmla="*/ 2 w 84"/>
                <a:gd name="T93" fmla="*/ 53 h 90"/>
                <a:gd name="T94" fmla="*/ 8 w 84"/>
                <a:gd name="T95" fmla="*/ 48 h 90"/>
                <a:gd name="T96" fmla="*/ 8 w 84"/>
                <a:gd name="T97" fmla="*/ 46 h 90"/>
                <a:gd name="T98" fmla="*/ 8 w 84"/>
                <a:gd name="T99" fmla="*/ 40 h 90"/>
                <a:gd name="T100" fmla="*/ 8 w 84"/>
                <a:gd name="T101" fmla="*/ 37 h 90"/>
                <a:gd name="T102" fmla="*/ 2 w 84"/>
                <a:gd name="T103" fmla="*/ 32 h 90"/>
                <a:gd name="T104" fmla="*/ 0 w 84"/>
                <a:gd name="T105" fmla="*/ 25 h 90"/>
                <a:gd name="T106" fmla="*/ 5 w 84"/>
                <a:gd name="T107" fmla="*/ 17 h 90"/>
                <a:gd name="T108" fmla="*/ 8 w 84"/>
                <a:gd name="T109" fmla="*/ 12 h 90"/>
                <a:gd name="T110" fmla="*/ 13 w 84"/>
                <a:gd name="T111" fmla="*/ 12 h 90"/>
                <a:gd name="T112" fmla="*/ 19 w 84"/>
                <a:gd name="T113" fmla="*/ 16 h 90"/>
                <a:gd name="T114" fmla="*/ 23 w 84"/>
                <a:gd name="T115" fmla="*/ 16 h 90"/>
                <a:gd name="T116" fmla="*/ 29 w 84"/>
                <a:gd name="T117" fmla="*/ 11 h 90"/>
                <a:gd name="T118" fmla="*/ 31 w 84"/>
                <a:gd name="T119" fmla="*/ 6 h 90"/>
                <a:gd name="T120" fmla="*/ 32 w 84"/>
                <a:gd name="T121" fmla="*/ 1 h 90"/>
                <a:gd name="T122" fmla="*/ 36 w 84"/>
                <a:gd name="T12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" h="90">
                  <a:moveTo>
                    <a:pt x="42" y="30"/>
                  </a:moveTo>
                  <a:lnTo>
                    <a:pt x="36" y="30"/>
                  </a:lnTo>
                  <a:lnTo>
                    <a:pt x="31" y="33"/>
                  </a:lnTo>
                  <a:lnTo>
                    <a:pt x="28" y="38"/>
                  </a:lnTo>
                  <a:lnTo>
                    <a:pt x="26" y="45"/>
                  </a:lnTo>
                  <a:lnTo>
                    <a:pt x="28" y="50"/>
                  </a:lnTo>
                  <a:lnTo>
                    <a:pt x="31" y="54"/>
                  </a:lnTo>
                  <a:lnTo>
                    <a:pt x="36" y="58"/>
                  </a:lnTo>
                  <a:lnTo>
                    <a:pt x="42" y="59"/>
                  </a:lnTo>
                  <a:lnTo>
                    <a:pt x="47" y="58"/>
                  </a:lnTo>
                  <a:lnTo>
                    <a:pt x="52" y="54"/>
                  </a:lnTo>
                  <a:lnTo>
                    <a:pt x="55" y="50"/>
                  </a:lnTo>
                  <a:lnTo>
                    <a:pt x="57" y="45"/>
                  </a:lnTo>
                  <a:lnTo>
                    <a:pt x="55" y="38"/>
                  </a:lnTo>
                  <a:lnTo>
                    <a:pt x="52" y="33"/>
                  </a:lnTo>
                  <a:lnTo>
                    <a:pt x="47" y="30"/>
                  </a:lnTo>
                  <a:lnTo>
                    <a:pt x="42" y="30"/>
                  </a:lnTo>
                  <a:close/>
                  <a:moveTo>
                    <a:pt x="37" y="0"/>
                  </a:move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2" y="1"/>
                  </a:lnTo>
                  <a:lnTo>
                    <a:pt x="55" y="3"/>
                  </a:lnTo>
                  <a:lnTo>
                    <a:pt x="55" y="6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5" y="12"/>
                  </a:lnTo>
                  <a:lnTo>
                    <a:pt x="58" y="14"/>
                  </a:lnTo>
                  <a:lnTo>
                    <a:pt x="60" y="16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3" y="16"/>
                  </a:lnTo>
                  <a:lnTo>
                    <a:pt x="68" y="14"/>
                  </a:lnTo>
                  <a:lnTo>
                    <a:pt x="69" y="12"/>
                  </a:lnTo>
                  <a:lnTo>
                    <a:pt x="71" y="12"/>
                  </a:lnTo>
                  <a:lnTo>
                    <a:pt x="74" y="12"/>
                  </a:lnTo>
                  <a:lnTo>
                    <a:pt x="78" y="14"/>
                  </a:lnTo>
                  <a:lnTo>
                    <a:pt x="79" y="17"/>
                  </a:lnTo>
                  <a:lnTo>
                    <a:pt x="82" y="24"/>
                  </a:lnTo>
                  <a:lnTo>
                    <a:pt x="84" y="27"/>
                  </a:lnTo>
                  <a:lnTo>
                    <a:pt x="84" y="30"/>
                  </a:lnTo>
                  <a:lnTo>
                    <a:pt x="82" y="32"/>
                  </a:lnTo>
                  <a:lnTo>
                    <a:pt x="79" y="35"/>
                  </a:lnTo>
                  <a:lnTo>
                    <a:pt x="76" y="37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3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76" y="48"/>
                  </a:lnTo>
                  <a:lnTo>
                    <a:pt x="79" y="51"/>
                  </a:lnTo>
                  <a:lnTo>
                    <a:pt x="82" y="53"/>
                  </a:lnTo>
                  <a:lnTo>
                    <a:pt x="84" y="56"/>
                  </a:lnTo>
                  <a:lnTo>
                    <a:pt x="84" y="59"/>
                  </a:lnTo>
                  <a:lnTo>
                    <a:pt x="82" y="62"/>
                  </a:lnTo>
                  <a:lnTo>
                    <a:pt x="79" y="69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1" y="72"/>
                  </a:lnTo>
                  <a:lnTo>
                    <a:pt x="69" y="72"/>
                  </a:lnTo>
                  <a:lnTo>
                    <a:pt x="68" y="72"/>
                  </a:lnTo>
                  <a:lnTo>
                    <a:pt x="63" y="69"/>
                  </a:lnTo>
                  <a:lnTo>
                    <a:pt x="63" y="69"/>
                  </a:lnTo>
                  <a:lnTo>
                    <a:pt x="61" y="69"/>
                  </a:lnTo>
                  <a:lnTo>
                    <a:pt x="58" y="70"/>
                  </a:lnTo>
                  <a:lnTo>
                    <a:pt x="57" y="72"/>
                  </a:lnTo>
                  <a:lnTo>
                    <a:pt x="55" y="74"/>
                  </a:lnTo>
                  <a:lnTo>
                    <a:pt x="55" y="75"/>
                  </a:lnTo>
                  <a:lnTo>
                    <a:pt x="55" y="80"/>
                  </a:lnTo>
                  <a:lnTo>
                    <a:pt x="55" y="83"/>
                  </a:lnTo>
                  <a:lnTo>
                    <a:pt x="52" y="87"/>
                  </a:lnTo>
                  <a:lnTo>
                    <a:pt x="48" y="88"/>
                  </a:lnTo>
                  <a:lnTo>
                    <a:pt x="45" y="90"/>
                  </a:lnTo>
                  <a:lnTo>
                    <a:pt x="37" y="90"/>
                  </a:lnTo>
                  <a:lnTo>
                    <a:pt x="34" y="88"/>
                  </a:lnTo>
                  <a:lnTo>
                    <a:pt x="32" y="87"/>
                  </a:lnTo>
                  <a:lnTo>
                    <a:pt x="31" y="83"/>
                  </a:lnTo>
                  <a:lnTo>
                    <a:pt x="31" y="80"/>
                  </a:lnTo>
                  <a:lnTo>
                    <a:pt x="31" y="75"/>
                  </a:lnTo>
                  <a:lnTo>
                    <a:pt x="29" y="74"/>
                  </a:lnTo>
                  <a:lnTo>
                    <a:pt x="29" y="72"/>
                  </a:lnTo>
                  <a:lnTo>
                    <a:pt x="23" y="69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6" y="72"/>
                  </a:lnTo>
                  <a:lnTo>
                    <a:pt x="13" y="72"/>
                  </a:lnTo>
                  <a:lnTo>
                    <a:pt x="11" y="72"/>
                  </a:lnTo>
                  <a:lnTo>
                    <a:pt x="8" y="72"/>
                  </a:lnTo>
                  <a:lnTo>
                    <a:pt x="7" y="70"/>
                  </a:lnTo>
                  <a:lnTo>
                    <a:pt x="5" y="69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2" y="53"/>
                  </a:lnTo>
                  <a:lnTo>
                    <a:pt x="3" y="51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3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8" y="37"/>
                  </a:lnTo>
                  <a:lnTo>
                    <a:pt x="3" y="35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5" y="17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11" y="12"/>
                  </a:lnTo>
                  <a:lnTo>
                    <a:pt x="13" y="12"/>
                  </a:lnTo>
                  <a:lnTo>
                    <a:pt x="16" y="14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3" y="16"/>
                  </a:lnTo>
                  <a:lnTo>
                    <a:pt x="28" y="12"/>
                  </a:lnTo>
                  <a:lnTo>
                    <a:pt x="29" y="11"/>
                  </a:lnTo>
                  <a:lnTo>
                    <a:pt x="31" y="11"/>
                  </a:lnTo>
                  <a:lnTo>
                    <a:pt x="31" y="6"/>
                  </a:lnTo>
                  <a:lnTo>
                    <a:pt x="31" y="3"/>
                  </a:lnTo>
                  <a:lnTo>
                    <a:pt x="32" y="1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6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97906" y="3093310"/>
            <a:ext cx="229738" cy="172991"/>
            <a:chOff x="292163" y="2095500"/>
            <a:chExt cx="246063" cy="182563"/>
          </a:xfrm>
        </p:grpSpPr>
        <p:sp>
          <p:nvSpPr>
            <p:cNvPr id="49" name="Rectangle 1227"/>
            <p:cNvSpPr>
              <a:spLocks noChangeArrowheads="1"/>
            </p:cNvSpPr>
            <p:nvPr/>
          </p:nvSpPr>
          <p:spPr bwMode="auto">
            <a:xfrm>
              <a:off x="292163" y="2241550"/>
              <a:ext cx="38100" cy="36513"/>
            </a:xfrm>
            <a:prstGeom prst="rect">
              <a:avLst/>
            </a:prstGeom>
            <a:solidFill>
              <a:srgbClr val="F4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Rectangle 1228"/>
            <p:cNvSpPr>
              <a:spLocks noChangeArrowheads="1"/>
            </p:cNvSpPr>
            <p:nvPr/>
          </p:nvSpPr>
          <p:spPr bwMode="auto">
            <a:xfrm>
              <a:off x="346138" y="2203450"/>
              <a:ext cx="36513" cy="74613"/>
            </a:xfrm>
            <a:prstGeom prst="rect">
              <a:avLst/>
            </a:prstGeom>
            <a:solidFill>
              <a:srgbClr val="F4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1229"/>
            <p:cNvSpPr>
              <a:spLocks noEditPoints="1"/>
            </p:cNvSpPr>
            <p:nvPr/>
          </p:nvSpPr>
          <p:spPr bwMode="auto">
            <a:xfrm>
              <a:off x="398526" y="2168525"/>
              <a:ext cx="34925" cy="109538"/>
            </a:xfrm>
            <a:custGeom>
              <a:avLst/>
              <a:gdLst>
                <a:gd name="T0" fmla="*/ 7 w 45"/>
                <a:gd name="T1" fmla="*/ 7 h 139"/>
                <a:gd name="T2" fmla="*/ 7 w 45"/>
                <a:gd name="T3" fmla="*/ 131 h 139"/>
                <a:gd name="T4" fmla="*/ 39 w 45"/>
                <a:gd name="T5" fmla="*/ 131 h 139"/>
                <a:gd name="T6" fmla="*/ 39 w 45"/>
                <a:gd name="T7" fmla="*/ 7 h 139"/>
                <a:gd name="T8" fmla="*/ 7 w 45"/>
                <a:gd name="T9" fmla="*/ 7 h 139"/>
                <a:gd name="T10" fmla="*/ 0 w 45"/>
                <a:gd name="T11" fmla="*/ 0 h 139"/>
                <a:gd name="T12" fmla="*/ 45 w 45"/>
                <a:gd name="T13" fmla="*/ 0 h 139"/>
                <a:gd name="T14" fmla="*/ 45 w 45"/>
                <a:gd name="T15" fmla="*/ 139 h 139"/>
                <a:gd name="T16" fmla="*/ 0 w 45"/>
                <a:gd name="T17" fmla="*/ 139 h 139"/>
                <a:gd name="T18" fmla="*/ 0 w 45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39">
                  <a:moveTo>
                    <a:pt x="7" y="7"/>
                  </a:moveTo>
                  <a:lnTo>
                    <a:pt x="7" y="131"/>
                  </a:lnTo>
                  <a:lnTo>
                    <a:pt x="39" y="131"/>
                  </a:lnTo>
                  <a:lnTo>
                    <a:pt x="3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1230"/>
            <p:cNvSpPr>
              <a:spLocks noEditPoints="1"/>
            </p:cNvSpPr>
            <p:nvPr/>
          </p:nvSpPr>
          <p:spPr bwMode="auto">
            <a:xfrm>
              <a:off x="450913" y="2130425"/>
              <a:ext cx="34925" cy="147638"/>
            </a:xfrm>
            <a:custGeom>
              <a:avLst/>
              <a:gdLst>
                <a:gd name="T0" fmla="*/ 7 w 46"/>
                <a:gd name="T1" fmla="*/ 8 h 185"/>
                <a:gd name="T2" fmla="*/ 7 w 46"/>
                <a:gd name="T3" fmla="*/ 177 h 185"/>
                <a:gd name="T4" fmla="*/ 39 w 46"/>
                <a:gd name="T5" fmla="*/ 177 h 185"/>
                <a:gd name="T6" fmla="*/ 39 w 46"/>
                <a:gd name="T7" fmla="*/ 8 h 185"/>
                <a:gd name="T8" fmla="*/ 7 w 46"/>
                <a:gd name="T9" fmla="*/ 8 h 185"/>
                <a:gd name="T10" fmla="*/ 0 w 46"/>
                <a:gd name="T11" fmla="*/ 0 h 185"/>
                <a:gd name="T12" fmla="*/ 46 w 46"/>
                <a:gd name="T13" fmla="*/ 0 h 185"/>
                <a:gd name="T14" fmla="*/ 46 w 46"/>
                <a:gd name="T15" fmla="*/ 185 h 185"/>
                <a:gd name="T16" fmla="*/ 0 w 46"/>
                <a:gd name="T17" fmla="*/ 185 h 185"/>
                <a:gd name="T18" fmla="*/ 0 w 46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85">
                  <a:moveTo>
                    <a:pt x="7" y="8"/>
                  </a:moveTo>
                  <a:lnTo>
                    <a:pt x="7" y="177"/>
                  </a:lnTo>
                  <a:lnTo>
                    <a:pt x="39" y="177"/>
                  </a:lnTo>
                  <a:lnTo>
                    <a:pt x="39" y="8"/>
                  </a:lnTo>
                  <a:lnTo>
                    <a:pt x="7" y="8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1231"/>
            <p:cNvSpPr>
              <a:spLocks noEditPoints="1"/>
            </p:cNvSpPr>
            <p:nvPr/>
          </p:nvSpPr>
          <p:spPr bwMode="auto">
            <a:xfrm>
              <a:off x="503301" y="2095500"/>
              <a:ext cx="34925" cy="182563"/>
            </a:xfrm>
            <a:custGeom>
              <a:avLst/>
              <a:gdLst>
                <a:gd name="T0" fmla="*/ 6 w 45"/>
                <a:gd name="T1" fmla="*/ 6 h 230"/>
                <a:gd name="T2" fmla="*/ 6 w 45"/>
                <a:gd name="T3" fmla="*/ 222 h 230"/>
                <a:gd name="T4" fmla="*/ 38 w 45"/>
                <a:gd name="T5" fmla="*/ 222 h 230"/>
                <a:gd name="T6" fmla="*/ 38 w 45"/>
                <a:gd name="T7" fmla="*/ 6 h 230"/>
                <a:gd name="T8" fmla="*/ 6 w 45"/>
                <a:gd name="T9" fmla="*/ 6 h 230"/>
                <a:gd name="T10" fmla="*/ 0 w 45"/>
                <a:gd name="T11" fmla="*/ 0 h 230"/>
                <a:gd name="T12" fmla="*/ 45 w 45"/>
                <a:gd name="T13" fmla="*/ 0 h 230"/>
                <a:gd name="T14" fmla="*/ 45 w 45"/>
                <a:gd name="T15" fmla="*/ 230 h 230"/>
                <a:gd name="T16" fmla="*/ 0 w 45"/>
                <a:gd name="T17" fmla="*/ 230 h 230"/>
                <a:gd name="T18" fmla="*/ 0 w 45"/>
                <a:gd name="T1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230">
                  <a:moveTo>
                    <a:pt x="6" y="6"/>
                  </a:moveTo>
                  <a:lnTo>
                    <a:pt x="6" y="222"/>
                  </a:lnTo>
                  <a:lnTo>
                    <a:pt x="38" y="222"/>
                  </a:lnTo>
                  <a:lnTo>
                    <a:pt x="38" y="6"/>
                  </a:lnTo>
                  <a:lnTo>
                    <a:pt x="6" y="6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230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10875" y="4622398"/>
            <a:ext cx="203800" cy="241585"/>
            <a:chOff x="330263" y="3662363"/>
            <a:chExt cx="198438" cy="231775"/>
          </a:xfrm>
          <a:solidFill>
            <a:srgbClr val="00B0F0"/>
          </a:solidFill>
        </p:grpSpPr>
        <p:sp>
          <p:nvSpPr>
            <p:cNvPr id="44" name="Freeform 1232"/>
            <p:cNvSpPr>
              <a:spLocks/>
            </p:cNvSpPr>
            <p:nvPr/>
          </p:nvSpPr>
          <p:spPr bwMode="auto">
            <a:xfrm>
              <a:off x="373126" y="3721100"/>
              <a:ext cx="79375" cy="57150"/>
            </a:xfrm>
            <a:custGeom>
              <a:avLst/>
              <a:gdLst>
                <a:gd name="T0" fmla="*/ 95 w 98"/>
                <a:gd name="T1" fmla="*/ 0 h 73"/>
                <a:gd name="T2" fmla="*/ 98 w 98"/>
                <a:gd name="T3" fmla="*/ 5 h 73"/>
                <a:gd name="T4" fmla="*/ 98 w 98"/>
                <a:gd name="T5" fmla="*/ 16 h 73"/>
                <a:gd name="T6" fmla="*/ 98 w 98"/>
                <a:gd name="T7" fmla="*/ 19 h 73"/>
                <a:gd name="T8" fmla="*/ 96 w 98"/>
                <a:gd name="T9" fmla="*/ 27 h 73"/>
                <a:gd name="T10" fmla="*/ 93 w 98"/>
                <a:gd name="T11" fmla="*/ 34 h 73"/>
                <a:gd name="T12" fmla="*/ 88 w 98"/>
                <a:gd name="T13" fmla="*/ 40 h 73"/>
                <a:gd name="T14" fmla="*/ 84 w 98"/>
                <a:gd name="T15" fmla="*/ 53 h 73"/>
                <a:gd name="T16" fmla="*/ 64 w 98"/>
                <a:gd name="T17" fmla="*/ 69 h 73"/>
                <a:gd name="T18" fmla="*/ 50 w 98"/>
                <a:gd name="T19" fmla="*/ 73 h 73"/>
                <a:gd name="T20" fmla="*/ 46 w 98"/>
                <a:gd name="T21" fmla="*/ 73 h 73"/>
                <a:gd name="T22" fmla="*/ 24 w 98"/>
                <a:gd name="T23" fmla="*/ 61 h 73"/>
                <a:gd name="T24" fmla="*/ 11 w 98"/>
                <a:gd name="T25" fmla="*/ 45 h 73"/>
                <a:gd name="T26" fmla="*/ 9 w 98"/>
                <a:gd name="T27" fmla="*/ 36 h 73"/>
                <a:gd name="T28" fmla="*/ 3 w 98"/>
                <a:gd name="T29" fmla="*/ 29 h 73"/>
                <a:gd name="T30" fmla="*/ 1 w 98"/>
                <a:gd name="T31" fmla="*/ 24 h 73"/>
                <a:gd name="T32" fmla="*/ 1 w 98"/>
                <a:gd name="T33" fmla="*/ 18 h 73"/>
                <a:gd name="T34" fmla="*/ 0 w 98"/>
                <a:gd name="T35" fmla="*/ 10 h 73"/>
                <a:gd name="T36" fmla="*/ 1 w 98"/>
                <a:gd name="T37" fmla="*/ 2 h 73"/>
                <a:gd name="T38" fmla="*/ 6 w 98"/>
                <a:gd name="T39" fmla="*/ 0 h 73"/>
                <a:gd name="T40" fmla="*/ 11 w 98"/>
                <a:gd name="T41" fmla="*/ 0 h 73"/>
                <a:gd name="T42" fmla="*/ 14 w 98"/>
                <a:gd name="T43" fmla="*/ 3 h 73"/>
                <a:gd name="T44" fmla="*/ 14 w 98"/>
                <a:gd name="T45" fmla="*/ 8 h 73"/>
                <a:gd name="T46" fmla="*/ 14 w 98"/>
                <a:gd name="T47" fmla="*/ 10 h 73"/>
                <a:gd name="T48" fmla="*/ 12 w 98"/>
                <a:gd name="T49" fmla="*/ 8 h 73"/>
                <a:gd name="T50" fmla="*/ 11 w 98"/>
                <a:gd name="T51" fmla="*/ 3 h 73"/>
                <a:gd name="T52" fmla="*/ 8 w 98"/>
                <a:gd name="T53" fmla="*/ 3 h 73"/>
                <a:gd name="T54" fmla="*/ 6 w 98"/>
                <a:gd name="T55" fmla="*/ 5 h 73"/>
                <a:gd name="T56" fmla="*/ 6 w 98"/>
                <a:gd name="T57" fmla="*/ 10 h 73"/>
                <a:gd name="T58" fmla="*/ 6 w 98"/>
                <a:gd name="T59" fmla="*/ 19 h 73"/>
                <a:gd name="T60" fmla="*/ 8 w 98"/>
                <a:gd name="T61" fmla="*/ 27 h 73"/>
                <a:gd name="T62" fmla="*/ 11 w 98"/>
                <a:gd name="T63" fmla="*/ 29 h 73"/>
                <a:gd name="T64" fmla="*/ 16 w 98"/>
                <a:gd name="T65" fmla="*/ 32 h 73"/>
                <a:gd name="T66" fmla="*/ 16 w 98"/>
                <a:gd name="T67" fmla="*/ 36 h 73"/>
                <a:gd name="T68" fmla="*/ 17 w 98"/>
                <a:gd name="T69" fmla="*/ 45 h 73"/>
                <a:gd name="T70" fmla="*/ 33 w 98"/>
                <a:gd name="T71" fmla="*/ 63 h 73"/>
                <a:gd name="T72" fmla="*/ 48 w 98"/>
                <a:gd name="T73" fmla="*/ 68 h 73"/>
                <a:gd name="T74" fmla="*/ 51 w 98"/>
                <a:gd name="T75" fmla="*/ 68 h 73"/>
                <a:gd name="T76" fmla="*/ 75 w 98"/>
                <a:gd name="T77" fmla="*/ 53 h 73"/>
                <a:gd name="T78" fmla="*/ 82 w 98"/>
                <a:gd name="T79" fmla="*/ 39 h 73"/>
                <a:gd name="T80" fmla="*/ 84 w 98"/>
                <a:gd name="T81" fmla="*/ 32 h 73"/>
                <a:gd name="T82" fmla="*/ 87 w 98"/>
                <a:gd name="T83" fmla="*/ 29 h 73"/>
                <a:gd name="T84" fmla="*/ 90 w 98"/>
                <a:gd name="T85" fmla="*/ 27 h 73"/>
                <a:gd name="T86" fmla="*/ 92 w 98"/>
                <a:gd name="T87" fmla="*/ 19 h 73"/>
                <a:gd name="T88" fmla="*/ 93 w 98"/>
                <a:gd name="T89" fmla="*/ 10 h 73"/>
                <a:gd name="T90" fmla="*/ 92 w 98"/>
                <a:gd name="T91" fmla="*/ 5 h 73"/>
                <a:gd name="T92" fmla="*/ 92 w 98"/>
                <a:gd name="T93" fmla="*/ 3 h 73"/>
                <a:gd name="T94" fmla="*/ 88 w 98"/>
                <a:gd name="T95" fmla="*/ 3 h 73"/>
                <a:gd name="T96" fmla="*/ 85 w 98"/>
                <a:gd name="T97" fmla="*/ 8 h 73"/>
                <a:gd name="T98" fmla="*/ 85 w 98"/>
                <a:gd name="T99" fmla="*/ 10 h 73"/>
                <a:gd name="T100" fmla="*/ 85 w 98"/>
                <a:gd name="T101" fmla="*/ 8 h 73"/>
                <a:gd name="T102" fmla="*/ 85 w 98"/>
                <a:gd name="T103" fmla="*/ 3 h 73"/>
                <a:gd name="T104" fmla="*/ 87 w 98"/>
                <a:gd name="T105" fmla="*/ 0 h 73"/>
                <a:gd name="T106" fmla="*/ 92 w 98"/>
                <a:gd name="T10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" h="73">
                  <a:moveTo>
                    <a:pt x="93" y="0"/>
                  </a:moveTo>
                  <a:lnTo>
                    <a:pt x="95" y="0"/>
                  </a:lnTo>
                  <a:lnTo>
                    <a:pt x="96" y="2"/>
                  </a:lnTo>
                  <a:lnTo>
                    <a:pt x="98" y="5"/>
                  </a:lnTo>
                  <a:lnTo>
                    <a:pt x="98" y="10"/>
                  </a:lnTo>
                  <a:lnTo>
                    <a:pt x="98" y="16"/>
                  </a:lnTo>
                  <a:lnTo>
                    <a:pt x="98" y="18"/>
                  </a:lnTo>
                  <a:lnTo>
                    <a:pt x="98" y="19"/>
                  </a:lnTo>
                  <a:lnTo>
                    <a:pt x="96" y="23"/>
                  </a:lnTo>
                  <a:lnTo>
                    <a:pt x="96" y="27"/>
                  </a:lnTo>
                  <a:lnTo>
                    <a:pt x="95" y="29"/>
                  </a:lnTo>
                  <a:lnTo>
                    <a:pt x="93" y="34"/>
                  </a:lnTo>
                  <a:lnTo>
                    <a:pt x="88" y="36"/>
                  </a:lnTo>
                  <a:lnTo>
                    <a:pt x="88" y="40"/>
                  </a:lnTo>
                  <a:lnTo>
                    <a:pt x="87" y="45"/>
                  </a:lnTo>
                  <a:lnTo>
                    <a:pt x="84" y="53"/>
                  </a:lnTo>
                  <a:lnTo>
                    <a:pt x="75" y="63"/>
                  </a:lnTo>
                  <a:lnTo>
                    <a:pt x="64" y="69"/>
                  </a:lnTo>
                  <a:lnTo>
                    <a:pt x="51" y="73"/>
                  </a:lnTo>
                  <a:lnTo>
                    <a:pt x="50" y="73"/>
                  </a:lnTo>
                  <a:lnTo>
                    <a:pt x="48" y="73"/>
                  </a:lnTo>
                  <a:lnTo>
                    <a:pt x="46" y="73"/>
                  </a:lnTo>
                  <a:lnTo>
                    <a:pt x="33" y="69"/>
                  </a:lnTo>
                  <a:lnTo>
                    <a:pt x="24" y="61"/>
                  </a:lnTo>
                  <a:lnTo>
                    <a:pt x="16" y="53"/>
                  </a:lnTo>
                  <a:lnTo>
                    <a:pt x="11" y="45"/>
                  </a:lnTo>
                  <a:lnTo>
                    <a:pt x="11" y="40"/>
                  </a:lnTo>
                  <a:lnTo>
                    <a:pt x="9" y="36"/>
                  </a:lnTo>
                  <a:lnTo>
                    <a:pt x="6" y="34"/>
                  </a:lnTo>
                  <a:lnTo>
                    <a:pt x="3" y="29"/>
                  </a:lnTo>
                  <a:lnTo>
                    <a:pt x="3" y="27"/>
                  </a:lnTo>
                  <a:lnTo>
                    <a:pt x="1" y="24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1" y="5"/>
                  </a:lnTo>
                  <a:lnTo>
                    <a:pt x="1" y="2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1" y="7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8"/>
                  </a:lnTo>
                  <a:lnTo>
                    <a:pt x="6" y="10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4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7" y="40"/>
                  </a:lnTo>
                  <a:lnTo>
                    <a:pt x="17" y="45"/>
                  </a:lnTo>
                  <a:lnTo>
                    <a:pt x="24" y="55"/>
                  </a:lnTo>
                  <a:lnTo>
                    <a:pt x="33" y="63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66" y="63"/>
                  </a:lnTo>
                  <a:lnTo>
                    <a:pt x="75" y="53"/>
                  </a:lnTo>
                  <a:lnTo>
                    <a:pt x="80" y="45"/>
                  </a:lnTo>
                  <a:lnTo>
                    <a:pt x="82" y="39"/>
                  </a:lnTo>
                  <a:lnTo>
                    <a:pt x="84" y="34"/>
                  </a:lnTo>
                  <a:lnTo>
                    <a:pt x="84" y="32"/>
                  </a:lnTo>
                  <a:lnTo>
                    <a:pt x="85" y="31"/>
                  </a:lnTo>
                  <a:lnTo>
                    <a:pt x="87" y="29"/>
                  </a:lnTo>
                  <a:lnTo>
                    <a:pt x="88" y="29"/>
                  </a:lnTo>
                  <a:lnTo>
                    <a:pt x="90" y="27"/>
                  </a:lnTo>
                  <a:lnTo>
                    <a:pt x="92" y="24"/>
                  </a:lnTo>
                  <a:lnTo>
                    <a:pt x="92" y="19"/>
                  </a:lnTo>
                  <a:lnTo>
                    <a:pt x="92" y="15"/>
                  </a:lnTo>
                  <a:lnTo>
                    <a:pt x="93" y="10"/>
                  </a:lnTo>
                  <a:lnTo>
                    <a:pt x="93" y="8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0" y="3"/>
                  </a:lnTo>
                  <a:lnTo>
                    <a:pt x="88" y="3"/>
                  </a:lnTo>
                  <a:lnTo>
                    <a:pt x="87" y="7"/>
                  </a:lnTo>
                  <a:lnTo>
                    <a:pt x="85" y="8"/>
                  </a:lnTo>
                  <a:lnTo>
                    <a:pt x="85" y="10"/>
                  </a:lnTo>
                  <a:lnTo>
                    <a:pt x="85" y="10"/>
                  </a:lnTo>
                  <a:lnTo>
                    <a:pt x="84" y="10"/>
                  </a:lnTo>
                  <a:lnTo>
                    <a:pt x="85" y="8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7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1233"/>
            <p:cNvSpPr>
              <a:spLocks/>
            </p:cNvSpPr>
            <p:nvPr/>
          </p:nvSpPr>
          <p:spPr bwMode="auto">
            <a:xfrm>
              <a:off x="368363" y="3662363"/>
              <a:ext cx="88900" cy="63500"/>
            </a:xfrm>
            <a:custGeom>
              <a:avLst/>
              <a:gdLst>
                <a:gd name="T0" fmla="*/ 66 w 112"/>
                <a:gd name="T1" fmla="*/ 0 h 81"/>
                <a:gd name="T2" fmla="*/ 76 w 112"/>
                <a:gd name="T3" fmla="*/ 5 h 81"/>
                <a:gd name="T4" fmla="*/ 73 w 112"/>
                <a:gd name="T5" fmla="*/ 39 h 81"/>
                <a:gd name="T6" fmla="*/ 71 w 112"/>
                <a:gd name="T7" fmla="*/ 47 h 81"/>
                <a:gd name="T8" fmla="*/ 73 w 112"/>
                <a:gd name="T9" fmla="*/ 50 h 81"/>
                <a:gd name="T10" fmla="*/ 74 w 112"/>
                <a:gd name="T11" fmla="*/ 47 h 81"/>
                <a:gd name="T12" fmla="*/ 74 w 112"/>
                <a:gd name="T13" fmla="*/ 40 h 81"/>
                <a:gd name="T14" fmla="*/ 82 w 112"/>
                <a:gd name="T15" fmla="*/ 8 h 81"/>
                <a:gd name="T16" fmla="*/ 99 w 112"/>
                <a:gd name="T17" fmla="*/ 23 h 81"/>
                <a:gd name="T18" fmla="*/ 105 w 112"/>
                <a:gd name="T19" fmla="*/ 45 h 81"/>
                <a:gd name="T20" fmla="*/ 108 w 112"/>
                <a:gd name="T21" fmla="*/ 48 h 81"/>
                <a:gd name="T22" fmla="*/ 112 w 112"/>
                <a:gd name="T23" fmla="*/ 52 h 81"/>
                <a:gd name="T24" fmla="*/ 112 w 112"/>
                <a:gd name="T25" fmla="*/ 63 h 81"/>
                <a:gd name="T26" fmla="*/ 108 w 112"/>
                <a:gd name="T27" fmla="*/ 68 h 81"/>
                <a:gd name="T28" fmla="*/ 103 w 112"/>
                <a:gd name="T29" fmla="*/ 69 h 81"/>
                <a:gd name="T30" fmla="*/ 99 w 112"/>
                <a:gd name="T31" fmla="*/ 71 h 81"/>
                <a:gd name="T32" fmla="*/ 95 w 112"/>
                <a:gd name="T33" fmla="*/ 74 h 81"/>
                <a:gd name="T34" fmla="*/ 91 w 112"/>
                <a:gd name="T35" fmla="*/ 76 h 81"/>
                <a:gd name="T36" fmla="*/ 71 w 112"/>
                <a:gd name="T37" fmla="*/ 81 h 81"/>
                <a:gd name="T38" fmla="*/ 42 w 112"/>
                <a:gd name="T39" fmla="*/ 81 h 81"/>
                <a:gd name="T40" fmla="*/ 23 w 112"/>
                <a:gd name="T41" fmla="*/ 76 h 81"/>
                <a:gd name="T42" fmla="*/ 18 w 112"/>
                <a:gd name="T43" fmla="*/ 74 h 81"/>
                <a:gd name="T44" fmla="*/ 15 w 112"/>
                <a:gd name="T45" fmla="*/ 71 h 81"/>
                <a:gd name="T46" fmla="*/ 8 w 112"/>
                <a:gd name="T47" fmla="*/ 69 h 81"/>
                <a:gd name="T48" fmla="*/ 3 w 112"/>
                <a:gd name="T49" fmla="*/ 68 h 81"/>
                <a:gd name="T50" fmla="*/ 0 w 112"/>
                <a:gd name="T51" fmla="*/ 63 h 81"/>
                <a:gd name="T52" fmla="*/ 2 w 112"/>
                <a:gd name="T53" fmla="*/ 52 h 81"/>
                <a:gd name="T54" fmla="*/ 3 w 112"/>
                <a:gd name="T55" fmla="*/ 48 h 81"/>
                <a:gd name="T56" fmla="*/ 7 w 112"/>
                <a:gd name="T57" fmla="*/ 45 h 81"/>
                <a:gd name="T58" fmla="*/ 13 w 112"/>
                <a:gd name="T59" fmla="*/ 23 h 81"/>
                <a:gd name="T60" fmla="*/ 29 w 112"/>
                <a:gd name="T61" fmla="*/ 8 h 81"/>
                <a:gd name="T62" fmla="*/ 37 w 112"/>
                <a:gd name="T63" fmla="*/ 40 h 81"/>
                <a:gd name="T64" fmla="*/ 39 w 112"/>
                <a:gd name="T65" fmla="*/ 47 h 81"/>
                <a:gd name="T66" fmla="*/ 40 w 112"/>
                <a:gd name="T67" fmla="*/ 50 h 81"/>
                <a:gd name="T68" fmla="*/ 40 w 112"/>
                <a:gd name="T69" fmla="*/ 47 h 81"/>
                <a:gd name="T70" fmla="*/ 40 w 112"/>
                <a:gd name="T71" fmla="*/ 39 h 81"/>
                <a:gd name="T72" fmla="*/ 36 w 112"/>
                <a:gd name="T73" fmla="*/ 5 h 81"/>
                <a:gd name="T74" fmla="*/ 47 w 112"/>
                <a:gd name="T7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81">
                  <a:moveTo>
                    <a:pt x="57" y="0"/>
                  </a:moveTo>
                  <a:lnTo>
                    <a:pt x="66" y="0"/>
                  </a:lnTo>
                  <a:lnTo>
                    <a:pt x="74" y="3"/>
                  </a:lnTo>
                  <a:lnTo>
                    <a:pt x="76" y="5"/>
                  </a:lnTo>
                  <a:lnTo>
                    <a:pt x="76" y="7"/>
                  </a:lnTo>
                  <a:lnTo>
                    <a:pt x="73" y="39"/>
                  </a:lnTo>
                  <a:lnTo>
                    <a:pt x="71" y="44"/>
                  </a:lnTo>
                  <a:lnTo>
                    <a:pt x="71" y="47"/>
                  </a:lnTo>
                  <a:lnTo>
                    <a:pt x="71" y="50"/>
                  </a:lnTo>
                  <a:lnTo>
                    <a:pt x="73" y="50"/>
                  </a:lnTo>
                  <a:lnTo>
                    <a:pt x="73" y="50"/>
                  </a:lnTo>
                  <a:lnTo>
                    <a:pt x="74" y="47"/>
                  </a:lnTo>
                  <a:lnTo>
                    <a:pt x="74" y="44"/>
                  </a:lnTo>
                  <a:lnTo>
                    <a:pt x="74" y="40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4" y="8"/>
                  </a:lnTo>
                  <a:lnTo>
                    <a:pt x="99" y="23"/>
                  </a:lnTo>
                  <a:lnTo>
                    <a:pt x="105" y="44"/>
                  </a:lnTo>
                  <a:lnTo>
                    <a:pt x="105" y="45"/>
                  </a:lnTo>
                  <a:lnTo>
                    <a:pt x="107" y="48"/>
                  </a:lnTo>
                  <a:lnTo>
                    <a:pt x="108" y="48"/>
                  </a:lnTo>
                  <a:lnTo>
                    <a:pt x="110" y="48"/>
                  </a:lnTo>
                  <a:lnTo>
                    <a:pt x="112" y="52"/>
                  </a:lnTo>
                  <a:lnTo>
                    <a:pt x="112" y="53"/>
                  </a:lnTo>
                  <a:lnTo>
                    <a:pt x="112" y="63"/>
                  </a:lnTo>
                  <a:lnTo>
                    <a:pt x="112" y="66"/>
                  </a:lnTo>
                  <a:lnTo>
                    <a:pt x="108" y="68"/>
                  </a:lnTo>
                  <a:lnTo>
                    <a:pt x="107" y="69"/>
                  </a:lnTo>
                  <a:lnTo>
                    <a:pt x="103" y="69"/>
                  </a:lnTo>
                  <a:lnTo>
                    <a:pt x="100" y="69"/>
                  </a:lnTo>
                  <a:lnTo>
                    <a:pt x="99" y="71"/>
                  </a:lnTo>
                  <a:lnTo>
                    <a:pt x="97" y="73"/>
                  </a:lnTo>
                  <a:lnTo>
                    <a:pt x="95" y="74"/>
                  </a:lnTo>
                  <a:lnTo>
                    <a:pt x="92" y="76"/>
                  </a:lnTo>
                  <a:lnTo>
                    <a:pt x="91" y="76"/>
                  </a:lnTo>
                  <a:lnTo>
                    <a:pt x="82" y="79"/>
                  </a:lnTo>
                  <a:lnTo>
                    <a:pt x="71" y="81"/>
                  </a:lnTo>
                  <a:lnTo>
                    <a:pt x="57" y="81"/>
                  </a:lnTo>
                  <a:lnTo>
                    <a:pt x="42" y="81"/>
                  </a:lnTo>
                  <a:lnTo>
                    <a:pt x="29" y="79"/>
                  </a:lnTo>
                  <a:lnTo>
                    <a:pt x="23" y="76"/>
                  </a:lnTo>
                  <a:lnTo>
                    <a:pt x="19" y="76"/>
                  </a:lnTo>
                  <a:lnTo>
                    <a:pt x="18" y="74"/>
                  </a:lnTo>
                  <a:lnTo>
                    <a:pt x="16" y="73"/>
                  </a:lnTo>
                  <a:lnTo>
                    <a:pt x="15" y="71"/>
                  </a:lnTo>
                  <a:lnTo>
                    <a:pt x="11" y="69"/>
                  </a:lnTo>
                  <a:lnTo>
                    <a:pt x="8" y="69"/>
                  </a:lnTo>
                  <a:lnTo>
                    <a:pt x="7" y="69"/>
                  </a:lnTo>
                  <a:lnTo>
                    <a:pt x="3" y="68"/>
                  </a:lnTo>
                  <a:lnTo>
                    <a:pt x="2" y="66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3" y="48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13" y="23"/>
                  </a:lnTo>
                  <a:lnTo>
                    <a:pt x="28" y="8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7" y="40"/>
                  </a:lnTo>
                  <a:lnTo>
                    <a:pt x="37" y="44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0" y="47"/>
                  </a:lnTo>
                  <a:lnTo>
                    <a:pt x="40" y="44"/>
                  </a:lnTo>
                  <a:lnTo>
                    <a:pt x="40" y="39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7" y="3"/>
                  </a:lnTo>
                  <a:lnTo>
                    <a:pt x="47" y="0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1234"/>
            <p:cNvSpPr>
              <a:spLocks noEditPoints="1"/>
            </p:cNvSpPr>
            <p:nvPr/>
          </p:nvSpPr>
          <p:spPr bwMode="auto">
            <a:xfrm>
              <a:off x="330263" y="3779838"/>
              <a:ext cx="125413" cy="92075"/>
            </a:xfrm>
            <a:custGeom>
              <a:avLst/>
              <a:gdLst>
                <a:gd name="T0" fmla="*/ 29 w 158"/>
                <a:gd name="T1" fmla="*/ 34 h 116"/>
                <a:gd name="T2" fmla="*/ 27 w 158"/>
                <a:gd name="T3" fmla="*/ 39 h 116"/>
                <a:gd name="T4" fmla="*/ 27 w 158"/>
                <a:gd name="T5" fmla="*/ 94 h 116"/>
                <a:gd name="T6" fmla="*/ 46 w 158"/>
                <a:gd name="T7" fmla="*/ 94 h 116"/>
                <a:gd name="T8" fmla="*/ 50 w 158"/>
                <a:gd name="T9" fmla="*/ 92 h 116"/>
                <a:gd name="T10" fmla="*/ 48 w 158"/>
                <a:gd name="T11" fmla="*/ 28 h 116"/>
                <a:gd name="T12" fmla="*/ 72 w 158"/>
                <a:gd name="T13" fmla="*/ 0 h 116"/>
                <a:gd name="T14" fmla="*/ 74 w 158"/>
                <a:gd name="T15" fmla="*/ 3 h 116"/>
                <a:gd name="T16" fmla="*/ 77 w 158"/>
                <a:gd name="T17" fmla="*/ 10 h 116"/>
                <a:gd name="T18" fmla="*/ 98 w 158"/>
                <a:gd name="T19" fmla="*/ 16 h 116"/>
                <a:gd name="T20" fmla="*/ 122 w 158"/>
                <a:gd name="T21" fmla="*/ 13 h 116"/>
                <a:gd name="T22" fmla="*/ 134 w 158"/>
                <a:gd name="T23" fmla="*/ 3 h 116"/>
                <a:gd name="T24" fmla="*/ 134 w 158"/>
                <a:gd name="T25" fmla="*/ 2 h 116"/>
                <a:gd name="T26" fmla="*/ 137 w 158"/>
                <a:gd name="T27" fmla="*/ 0 h 116"/>
                <a:gd name="T28" fmla="*/ 139 w 158"/>
                <a:gd name="T29" fmla="*/ 3 h 116"/>
                <a:gd name="T30" fmla="*/ 142 w 158"/>
                <a:gd name="T31" fmla="*/ 7 h 116"/>
                <a:gd name="T32" fmla="*/ 147 w 158"/>
                <a:gd name="T33" fmla="*/ 11 h 116"/>
                <a:gd name="T34" fmla="*/ 150 w 158"/>
                <a:gd name="T35" fmla="*/ 13 h 116"/>
                <a:gd name="T36" fmla="*/ 153 w 158"/>
                <a:gd name="T37" fmla="*/ 15 h 116"/>
                <a:gd name="T38" fmla="*/ 158 w 158"/>
                <a:gd name="T39" fmla="*/ 18 h 116"/>
                <a:gd name="T40" fmla="*/ 140 w 158"/>
                <a:gd name="T41" fmla="*/ 29 h 116"/>
                <a:gd name="T42" fmla="*/ 118 w 158"/>
                <a:gd name="T43" fmla="*/ 61 h 116"/>
                <a:gd name="T44" fmla="*/ 118 w 158"/>
                <a:gd name="T45" fmla="*/ 98 h 116"/>
                <a:gd name="T46" fmla="*/ 122 w 158"/>
                <a:gd name="T47" fmla="*/ 116 h 116"/>
                <a:gd name="T48" fmla="*/ 6 w 158"/>
                <a:gd name="T49" fmla="*/ 116 h 116"/>
                <a:gd name="T50" fmla="*/ 1 w 158"/>
                <a:gd name="T51" fmla="*/ 113 h 116"/>
                <a:gd name="T52" fmla="*/ 0 w 158"/>
                <a:gd name="T53" fmla="*/ 106 h 116"/>
                <a:gd name="T54" fmla="*/ 5 w 158"/>
                <a:gd name="T55" fmla="*/ 42 h 116"/>
                <a:gd name="T56" fmla="*/ 11 w 158"/>
                <a:gd name="T57" fmla="*/ 36 h 116"/>
                <a:gd name="T58" fmla="*/ 22 w 158"/>
                <a:gd name="T59" fmla="*/ 29 h 116"/>
                <a:gd name="T60" fmla="*/ 45 w 158"/>
                <a:gd name="T61" fmla="*/ 19 h 116"/>
                <a:gd name="T62" fmla="*/ 58 w 158"/>
                <a:gd name="T63" fmla="*/ 13 h 116"/>
                <a:gd name="T64" fmla="*/ 61 w 158"/>
                <a:gd name="T65" fmla="*/ 11 h 116"/>
                <a:gd name="T66" fmla="*/ 66 w 158"/>
                <a:gd name="T67" fmla="*/ 7 h 116"/>
                <a:gd name="T68" fmla="*/ 69 w 158"/>
                <a:gd name="T69" fmla="*/ 3 h 116"/>
                <a:gd name="T70" fmla="*/ 71 w 158"/>
                <a:gd name="T7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" h="116">
                  <a:moveTo>
                    <a:pt x="46" y="28"/>
                  </a:moveTo>
                  <a:lnTo>
                    <a:pt x="29" y="34"/>
                  </a:lnTo>
                  <a:lnTo>
                    <a:pt x="27" y="36"/>
                  </a:lnTo>
                  <a:lnTo>
                    <a:pt x="27" y="39"/>
                  </a:lnTo>
                  <a:lnTo>
                    <a:pt x="27" y="92"/>
                  </a:lnTo>
                  <a:lnTo>
                    <a:pt x="27" y="94"/>
                  </a:lnTo>
                  <a:lnTo>
                    <a:pt x="30" y="94"/>
                  </a:lnTo>
                  <a:lnTo>
                    <a:pt x="46" y="94"/>
                  </a:lnTo>
                  <a:lnTo>
                    <a:pt x="48" y="94"/>
                  </a:lnTo>
                  <a:lnTo>
                    <a:pt x="50" y="92"/>
                  </a:lnTo>
                  <a:lnTo>
                    <a:pt x="50" y="29"/>
                  </a:lnTo>
                  <a:lnTo>
                    <a:pt x="48" y="28"/>
                  </a:lnTo>
                  <a:lnTo>
                    <a:pt x="46" y="28"/>
                  </a:lnTo>
                  <a:close/>
                  <a:moveTo>
                    <a:pt x="72" y="0"/>
                  </a:moveTo>
                  <a:lnTo>
                    <a:pt x="74" y="2"/>
                  </a:lnTo>
                  <a:lnTo>
                    <a:pt x="74" y="3"/>
                  </a:lnTo>
                  <a:lnTo>
                    <a:pt x="74" y="3"/>
                  </a:lnTo>
                  <a:lnTo>
                    <a:pt x="77" y="10"/>
                  </a:lnTo>
                  <a:lnTo>
                    <a:pt x="85" y="13"/>
                  </a:lnTo>
                  <a:lnTo>
                    <a:pt x="98" y="16"/>
                  </a:lnTo>
                  <a:lnTo>
                    <a:pt x="111" y="16"/>
                  </a:lnTo>
                  <a:lnTo>
                    <a:pt x="122" y="13"/>
                  </a:lnTo>
                  <a:lnTo>
                    <a:pt x="130" y="10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4" y="2"/>
                  </a:lnTo>
                  <a:lnTo>
                    <a:pt x="135" y="0"/>
                  </a:lnTo>
                  <a:lnTo>
                    <a:pt x="137" y="0"/>
                  </a:lnTo>
                  <a:lnTo>
                    <a:pt x="139" y="2"/>
                  </a:lnTo>
                  <a:lnTo>
                    <a:pt x="139" y="3"/>
                  </a:lnTo>
                  <a:lnTo>
                    <a:pt x="140" y="3"/>
                  </a:lnTo>
                  <a:lnTo>
                    <a:pt x="142" y="7"/>
                  </a:lnTo>
                  <a:lnTo>
                    <a:pt x="145" y="8"/>
                  </a:lnTo>
                  <a:lnTo>
                    <a:pt x="147" y="11"/>
                  </a:lnTo>
                  <a:lnTo>
                    <a:pt x="148" y="13"/>
                  </a:lnTo>
                  <a:lnTo>
                    <a:pt x="150" y="13"/>
                  </a:lnTo>
                  <a:lnTo>
                    <a:pt x="151" y="13"/>
                  </a:lnTo>
                  <a:lnTo>
                    <a:pt x="153" y="15"/>
                  </a:lnTo>
                  <a:lnTo>
                    <a:pt x="156" y="16"/>
                  </a:lnTo>
                  <a:lnTo>
                    <a:pt x="158" y="18"/>
                  </a:lnTo>
                  <a:lnTo>
                    <a:pt x="156" y="18"/>
                  </a:lnTo>
                  <a:lnTo>
                    <a:pt x="140" y="29"/>
                  </a:lnTo>
                  <a:lnTo>
                    <a:pt x="127" y="44"/>
                  </a:lnTo>
                  <a:lnTo>
                    <a:pt x="118" y="61"/>
                  </a:lnTo>
                  <a:lnTo>
                    <a:pt x="116" y="82"/>
                  </a:lnTo>
                  <a:lnTo>
                    <a:pt x="118" y="98"/>
                  </a:lnTo>
                  <a:lnTo>
                    <a:pt x="122" y="114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6" y="116"/>
                  </a:lnTo>
                  <a:lnTo>
                    <a:pt x="3" y="116"/>
                  </a:lnTo>
                  <a:lnTo>
                    <a:pt x="1" y="113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3" y="48"/>
                  </a:lnTo>
                  <a:lnTo>
                    <a:pt x="5" y="42"/>
                  </a:lnTo>
                  <a:lnTo>
                    <a:pt x="8" y="37"/>
                  </a:lnTo>
                  <a:lnTo>
                    <a:pt x="11" y="36"/>
                  </a:lnTo>
                  <a:lnTo>
                    <a:pt x="14" y="34"/>
                  </a:lnTo>
                  <a:lnTo>
                    <a:pt x="22" y="29"/>
                  </a:lnTo>
                  <a:lnTo>
                    <a:pt x="34" y="24"/>
                  </a:lnTo>
                  <a:lnTo>
                    <a:pt x="45" y="19"/>
                  </a:lnTo>
                  <a:lnTo>
                    <a:pt x="55" y="15"/>
                  </a:lnTo>
                  <a:lnTo>
                    <a:pt x="58" y="13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3" y="10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9" y="3"/>
                  </a:lnTo>
                  <a:lnTo>
                    <a:pt x="71" y="2"/>
                  </a:lnTo>
                  <a:lnTo>
                    <a:pt x="71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1235"/>
            <p:cNvSpPr>
              <a:spLocks noEditPoints="1"/>
            </p:cNvSpPr>
            <p:nvPr/>
          </p:nvSpPr>
          <p:spPr bwMode="auto">
            <a:xfrm>
              <a:off x="427101" y="3794125"/>
              <a:ext cx="101600" cy="100013"/>
            </a:xfrm>
            <a:custGeom>
              <a:avLst/>
              <a:gdLst>
                <a:gd name="T0" fmla="*/ 55 w 128"/>
                <a:gd name="T1" fmla="*/ 20 h 126"/>
                <a:gd name="T2" fmla="*/ 54 w 128"/>
                <a:gd name="T3" fmla="*/ 20 h 126"/>
                <a:gd name="T4" fmla="*/ 46 w 128"/>
                <a:gd name="T5" fmla="*/ 28 h 126"/>
                <a:gd name="T6" fmla="*/ 44 w 128"/>
                <a:gd name="T7" fmla="*/ 38 h 126"/>
                <a:gd name="T8" fmla="*/ 47 w 128"/>
                <a:gd name="T9" fmla="*/ 46 h 126"/>
                <a:gd name="T10" fmla="*/ 54 w 128"/>
                <a:gd name="T11" fmla="*/ 52 h 126"/>
                <a:gd name="T12" fmla="*/ 55 w 128"/>
                <a:gd name="T13" fmla="*/ 54 h 126"/>
                <a:gd name="T14" fmla="*/ 55 w 128"/>
                <a:gd name="T15" fmla="*/ 55 h 126"/>
                <a:gd name="T16" fmla="*/ 54 w 128"/>
                <a:gd name="T17" fmla="*/ 91 h 126"/>
                <a:gd name="T18" fmla="*/ 54 w 128"/>
                <a:gd name="T19" fmla="*/ 92 h 126"/>
                <a:gd name="T20" fmla="*/ 52 w 128"/>
                <a:gd name="T21" fmla="*/ 94 h 126"/>
                <a:gd name="T22" fmla="*/ 52 w 128"/>
                <a:gd name="T23" fmla="*/ 97 h 126"/>
                <a:gd name="T24" fmla="*/ 52 w 128"/>
                <a:gd name="T25" fmla="*/ 102 h 126"/>
                <a:gd name="T26" fmla="*/ 55 w 128"/>
                <a:gd name="T27" fmla="*/ 105 h 126"/>
                <a:gd name="T28" fmla="*/ 59 w 128"/>
                <a:gd name="T29" fmla="*/ 107 h 126"/>
                <a:gd name="T30" fmla="*/ 63 w 128"/>
                <a:gd name="T31" fmla="*/ 107 h 126"/>
                <a:gd name="T32" fmla="*/ 68 w 128"/>
                <a:gd name="T33" fmla="*/ 107 h 126"/>
                <a:gd name="T34" fmla="*/ 73 w 128"/>
                <a:gd name="T35" fmla="*/ 105 h 126"/>
                <a:gd name="T36" fmla="*/ 75 w 128"/>
                <a:gd name="T37" fmla="*/ 102 h 126"/>
                <a:gd name="T38" fmla="*/ 76 w 128"/>
                <a:gd name="T39" fmla="*/ 97 h 126"/>
                <a:gd name="T40" fmla="*/ 75 w 128"/>
                <a:gd name="T41" fmla="*/ 94 h 126"/>
                <a:gd name="T42" fmla="*/ 75 w 128"/>
                <a:gd name="T43" fmla="*/ 92 h 126"/>
                <a:gd name="T44" fmla="*/ 75 w 128"/>
                <a:gd name="T45" fmla="*/ 91 h 126"/>
                <a:gd name="T46" fmla="*/ 71 w 128"/>
                <a:gd name="T47" fmla="*/ 55 h 126"/>
                <a:gd name="T48" fmla="*/ 73 w 128"/>
                <a:gd name="T49" fmla="*/ 54 h 126"/>
                <a:gd name="T50" fmla="*/ 75 w 128"/>
                <a:gd name="T51" fmla="*/ 52 h 126"/>
                <a:gd name="T52" fmla="*/ 81 w 128"/>
                <a:gd name="T53" fmla="*/ 46 h 126"/>
                <a:gd name="T54" fmla="*/ 84 w 128"/>
                <a:gd name="T55" fmla="*/ 38 h 126"/>
                <a:gd name="T56" fmla="*/ 83 w 128"/>
                <a:gd name="T57" fmla="*/ 28 h 126"/>
                <a:gd name="T58" fmla="*/ 73 w 128"/>
                <a:gd name="T59" fmla="*/ 20 h 126"/>
                <a:gd name="T60" fmla="*/ 71 w 128"/>
                <a:gd name="T61" fmla="*/ 20 h 126"/>
                <a:gd name="T62" fmla="*/ 71 w 128"/>
                <a:gd name="T63" fmla="*/ 20 h 126"/>
                <a:gd name="T64" fmla="*/ 71 w 128"/>
                <a:gd name="T65" fmla="*/ 31 h 126"/>
                <a:gd name="T66" fmla="*/ 70 w 128"/>
                <a:gd name="T67" fmla="*/ 34 h 126"/>
                <a:gd name="T68" fmla="*/ 68 w 128"/>
                <a:gd name="T69" fmla="*/ 38 h 126"/>
                <a:gd name="T70" fmla="*/ 65 w 128"/>
                <a:gd name="T71" fmla="*/ 38 h 126"/>
                <a:gd name="T72" fmla="*/ 63 w 128"/>
                <a:gd name="T73" fmla="*/ 38 h 126"/>
                <a:gd name="T74" fmla="*/ 60 w 128"/>
                <a:gd name="T75" fmla="*/ 38 h 126"/>
                <a:gd name="T76" fmla="*/ 57 w 128"/>
                <a:gd name="T77" fmla="*/ 34 h 126"/>
                <a:gd name="T78" fmla="*/ 57 w 128"/>
                <a:gd name="T79" fmla="*/ 31 h 126"/>
                <a:gd name="T80" fmla="*/ 57 w 128"/>
                <a:gd name="T81" fmla="*/ 20 h 126"/>
                <a:gd name="T82" fmla="*/ 55 w 128"/>
                <a:gd name="T83" fmla="*/ 20 h 126"/>
                <a:gd name="T84" fmla="*/ 63 w 128"/>
                <a:gd name="T85" fmla="*/ 0 h 126"/>
                <a:gd name="T86" fmla="*/ 84 w 128"/>
                <a:gd name="T87" fmla="*/ 4 h 126"/>
                <a:gd name="T88" fmla="*/ 102 w 128"/>
                <a:gd name="T89" fmla="*/ 12 h 126"/>
                <a:gd name="T90" fmla="*/ 115 w 128"/>
                <a:gd name="T91" fmla="*/ 26 h 126"/>
                <a:gd name="T92" fmla="*/ 125 w 128"/>
                <a:gd name="T93" fmla="*/ 42 h 126"/>
                <a:gd name="T94" fmla="*/ 128 w 128"/>
                <a:gd name="T95" fmla="*/ 63 h 126"/>
                <a:gd name="T96" fmla="*/ 125 w 128"/>
                <a:gd name="T97" fmla="*/ 83 h 126"/>
                <a:gd name="T98" fmla="*/ 115 w 128"/>
                <a:gd name="T99" fmla="*/ 100 h 126"/>
                <a:gd name="T100" fmla="*/ 102 w 128"/>
                <a:gd name="T101" fmla="*/ 115 h 126"/>
                <a:gd name="T102" fmla="*/ 84 w 128"/>
                <a:gd name="T103" fmla="*/ 123 h 126"/>
                <a:gd name="T104" fmla="*/ 63 w 128"/>
                <a:gd name="T105" fmla="*/ 126 h 126"/>
                <a:gd name="T106" fmla="*/ 44 w 128"/>
                <a:gd name="T107" fmla="*/ 123 h 126"/>
                <a:gd name="T108" fmla="*/ 26 w 128"/>
                <a:gd name="T109" fmla="*/ 115 h 126"/>
                <a:gd name="T110" fmla="*/ 12 w 128"/>
                <a:gd name="T111" fmla="*/ 100 h 126"/>
                <a:gd name="T112" fmla="*/ 4 w 128"/>
                <a:gd name="T113" fmla="*/ 83 h 126"/>
                <a:gd name="T114" fmla="*/ 0 w 128"/>
                <a:gd name="T115" fmla="*/ 63 h 126"/>
                <a:gd name="T116" fmla="*/ 4 w 128"/>
                <a:gd name="T117" fmla="*/ 42 h 126"/>
                <a:gd name="T118" fmla="*/ 12 w 128"/>
                <a:gd name="T119" fmla="*/ 26 h 126"/>
                <a:gd name="T120" fmla="*/ 26 w 128"/>
                <a:gd name="T121" fmla="*/ 12 h 126"/>
                <a:gd name="T122" fmla="*/ 44 w 128"/>
                <a:gd name="T123" fmla="*/ 4 h 126"/>
                <a:gd name="T124" fmla="*/ 63 w 128"/>
                <a:gd name="T12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" h="126">
                  <a:moveTo>
                    <a:pt x="55" y="20"/>
                  </a:moveTo>
                  <a:lnTo>
                    <a:pt x="54" y="20"/>
                  </a:lnTo>
                  <a:lnTo>
                    <a:pt x="46" y="28"/>
                  </a:lnTo>
                  <a:lnTo>
                    <a:pt x="44" y="38"/>
                  </a:lnTo>
                  <a:lnTo>
                    <a:pt x="47" y="46"/>
                  </a:lnTo>
                  <a:lnTo>
                    <a:pt x="54" y="52"/>
                  </a:lnTo>
                  <a:lnTo>
                    <a:pt x="55" y="54"/>
                  </a:lnTo>
                  <a:lnTo>
                    <a:pt x="55" y="55"/>
                  </a:lnTo>
                  <a:lnTo>
                    <a:pt x="54" y="91"/>
                  </a:lnTo>
                  <a:lnTo>
                    <a:pt x="54" y="92"/>
                  </a:lnTo>
                  <a:lnTo>
                    <a:pt x="52" y="94"/>
                  </a:lnTo>
                  <a:lnTo>
                    <a:pt x="52" y="97"/>
                  </a:lnTo>
                  <a:lnTo>
                    <a:pt x="52" y="102"/>
                  </a:lnTo>
                  <a:lnTo>
                    <a:pt x="55" y="105"/>
                  </a:lnTo>
                  <a:lnTo>
                    <a:pt x="59" y="107"/>
                  </a:lnTo>
                  <a:lnTo>
                    <a:pt x="63" y="107"/>
                  </a:lnTo>
                  <a:lnTo>
                    <a:pt x="68" y="107"/>
                  </a:lnTo>
                  <a:lnTo>
                    <a:pt x="73" y="105"/>
                  </a:lnTo>
                  <a:lnTo>
                    <a:pt x="75" y="102"/>
                  </a:lnTo>
                  <a:lnTo>
                    <a:pt x="76" y="97"/>
                  </a:lnTo>
                  <a:lnTo>
                    <a:pt x="75" y="94"/>
                  </a:lnTo>
                  <a:lnTo>
                    <a:pt x="75" y="92"/>
                  </a:lnTo>
                  <a:lnTo>
                    <a:pt x="75" y="91"/>
                  </a:lnTo>
                  <a:lnTo>
                    <a:pt x="71" y="55"/>
                  </a:lnTo>
                  <a:lnTo>
                    <a:pt x="73" y="54"/>
                  </a:lnTo>
                  <a:lnTo>
                    <a:pt x="75" y="52"/>
                  </a:lnTo>
                  <a:lnTo>
                    <a:pt x="81" y="46"/>
                  </a:lnTo>
                  <a:lnTo>
                    <a:pt x="84" y="38"/>
                  </a:lnTo>
                  <a:lnTo>
                    <a:pt x="83" y="28"/>
                  </a:lnTo>
                  <a:lnTo>
                    <a:pt x="73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31"/>
                  </a:lnTo>
                  <a:lnTo>
                    <a:pt x="70" y="34"/>
                  </a:lnTo>
                  <a:lnTo>
                    <a:pt x="68" y="38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0" y="38"/>
                  </a:lnTo>
                  <a:lnTo>
                    <a:pt x="57" y="34"/>
                  </a:lnTo>
                  <a:lnTo>
                    <a:pt x="57" y="31"/>
                  </a:lnTo>
                  <a:lnTo>
                    <a:pt x="57" y="20"/>
                  </a:lnTo>
                  <a:lnTo>
                    <a:pt x="55" y="20"/>
                  </a:lnTo>
                  <a:close/>
                  <a:moveTo>
                    <a:pt x="63" y="0"/>
                  </a:moveTo>
                  <a:lnTo>
                    <a:pt x="84" y="4"/>
                  </a:lnTo>
                  <a:lnTo>
                    <a:pt x="102" y="12"/>
                  </a:lnTo>
                  <a:lnTo>
                    <a:pt x="115" y="26"/>
                  </a:lnTo>
                  <a:lnTo>
                    <a:pt x="125" y="42"/>
                  </a:lnTo>
                  <a:lnTo>
                    <a:pt x="128" y="63"/>
                  </a:lnTo>
                  <a:lnTo>
                    <a:pt x="125" y="83"/>
                  </a:lnTo>
                  <a:lnTo>
                    <a:pt x="115" y="100"/>
                  </a:lnTo>
                  <a:lnTo>
                    <a:pt x="102" y="115"/>
                  </a:lnTo>
                  <a:lnTo>
                    <a:pt x="84" y="123"/>
                  </a:lnTo>
                  <a:lnTo>
                    <a:pt x="63" y="126"/>
                  </a:lnTo>
                  <a:lnTo>
                    <a:pt x="44" y="123"/>
                  </a:lnTo>
                  <a:lnTo>
                    <a:pt x="26" y="115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2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1236"/>
            <p:cNvSpPr>
              <a:spLocks/>
            </p:cNvSpPr>
            <p:nvPr/>
          </p:nvSpPr>
          <p:spPr bwMode="auto">
            <a:xfrm>
              <a:off x="473138" y="3865563"/>
              <a:ext cx="7938" cy="7938"/>
            </a:xfrm>
            <a:custGeom>
              <a:avLst/>
              <a:gdLst>
                <a:gd name="T0" fmla="*/ 4 w 9"/>
                <a:gd name="T1" fmla="*/ 0 h 9"/>
                <a:gd name="T2" fmla="*/ 8 w 9"/>
                <a:gd name="T3" fmla="*/ 1 h 9"/>
                <a:gd name="T4" fmla="*/ 9 w 9"/>
                <a:gd name="T5" fmla="*/ 3 h 9"/>
                <a:gd name="T6" fmla="*/ 9 w 9"/>
                <a:gd name="T7" fmla="*/ 4 h 9"/>
                <a:gd name="T8" fmla="*/ 9 w 9"/>
                <a:gd name="T9" fmla="*/ 8 h 9"/>
                <a:gd name="T10" fmla="*/ 8 w 9"/>
                <a:gd name="T11" fmla="*/ 9 h 9"/>
                <a:gd name="T12" fmla="*/ 4 w 9"/>
                <a:gd name="T13" fmla="*/ 9 h 9"/>
                <a:gd name="T14" fmla="*/ 3 w 9"/>
                <a:gd name="T15" fmla="*/ 9 h 9"/>
                <a:gd name="T16" fmla="*/ 1 w 9"/>
                <a:gd name="T17" fmla="*/ 8 h 9"/>
                <a:gd name="T18" fmla="*/ 0 w 9"/>
                <a:gd name="T19" fmla="*/ 4 h 9"/>
                <a:gd name="T20" fmla="*/ 1 w 9"/>
                <a:gd name="T21" fmla="*/ 3 h 9"/>
                <a:gd name="T22" fmla="*/ 3 w 9"/>
                <a:gd name="T23" fmla="*/ 1 h 9"/>
                <a:gd name="T24" fmla="*/ 4 w 9"/>
                <a:gd name="T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lnTo>
                    <a:pt x="8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8"/>
                  </a:lnTo>
                  <a:lnTo>
                    <a:pt x="8" y="9"/>
                  </a:lnTo>
                  <a:lnTo>
                    <a:pt x="4" y="9"/>
                  </a:lnTo>
                  <a:lnTo>
                    <a:pt x="3" y="9"/>
                  </a:lnTo>
                  <a:lnTo>
                    <a:pt x="1" y="8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8" name="Freeform 1262"/>
          <p:cNvSpPr>
            <a:spLocks noEditPoints="1"/>
          </p:cNvSpPr>
          <p:nvPr/>
        </p:nvSpPr>
        <p:spPr bwMode="auto">
          <a:xfrm>
            <a:off x="3232737" y="3847950"/>
            <a:ext cx="160075" cy="210597"/>
          </a:xfrm>
          <a:custGeom>
            <a:avLst/>
            <a:gdLst>
              <a:gd name="T0" fmla="*/ 108 w 216"/>
              <a:gd name="T1" fmla="*/ 193 h 280"/>
              <a:gd name="T2" fmla="*/ 103 w 216"/>
              <a:gd name="T3" fmla="*/ 193 h 280"/>
              <a:gd name="T4" fmla="*/ 98 w 216"/>
              <a:gd name="T5" fmla="*/ 196 h 280"/>
              <a:gd name="T6" fmla="*/ 93 w 216"/>
              <a:gd name="T7" fmla="*/ 200 h 280"/>
              <a:gd name="T8" fmla="*/ 92 w 216"/>
              <a:gd name="T9" fmla="*/ 205 h 280"/>
              <a:gd name="T10" fmla="*/ 90 w 216"/>
              <a:gd name="T11" fmla="*/ 211 h 280"/>
              <a:gd name="T12" fmla="*/ 92 w 216"/>
              <a:gd name="T13" fmla="*/ 217 h 280"/>
              <a:gd name="T14" fmla="*/ 93 w 216"/>
              <a:gd name="T15" fmla="*/ 222 h 280"/>
              <a:gd name="T16" fmla="*/ 98 w 216"/>
              <a:gd name="T17" fmla="*/ 225 h 280"/>
              <a:gd name="T18" fmla="*/ 103 w 216"/>
              <a:gd name="T19" fmla="*/ 229 h 280"/>
              <a:gd name="T20" fmla="*/ 103 w 216"/>
              <a:gd name="T21" fmla="*/ 250 h 280"/>
              <a:gd name="T22" fmla="*/ 114 w 216"/>
              <a:gd name="T23" fmla="*/ 250 h 280"/>
              <a:gd name="T24" fmla="*/ 114 w 216"/>
              <a:gd name="T25" fmla="*/ 229 h 280"/>
              <a:gd name="T26" fmla="*/ 119 w 216"/>
              <a:gd name="T27" fmla="*/ 225 h 280"/>
              <a:gd name="T28" fmla="*/ 124 w 216"/>
              <a:gd name="T29" fmla="*/ 222 h 280"/>
              <a:gd name="T30" fmla="*/ 126 w 216"/>
              <a:gd name="T31" fmla="*/ 217 h 280"/>
              <a:gd name="T32" fmla="*/ 127 w 216"/>
              <a:gd name="T33" fmla="*/ 211 h 280"/>
              <a:gd name="T34" fmla="*/ 126 w 216"/>
              <a:gd name="T35" fmla="*/ 205 h 280"/>
              <a:gd name="T36" fmla="*/ 124 w 216"/>
              <a:gd name="T37" fmla="*/ 200 h 280"/>
              <a:gd name="T38" fmla="*/ 119 w 216"/>
              <a:gd name="T39" fmla="*/ 196 h 280"/>
              <a:gd name="T40" fmla="*/ 114 w 216"/>
              <a:gd name="T41" fmla="*/ 193 h 280"/>
              <a:gd name="T42" fmla="*/ 108 w 216"/>
              <a:gd name="T43" fmla="*/ 193 h 280"/>
              <a:gd name="T44" fmla="*/ 77 w 216"/>
              <a:gd name="T45" fmla="*/ 11 h 280"/>
              <a:gd name="T46" fmla="*/ 63 w 216"/>
              <a:gd name="T47" fmla="*/ 15 h 280"/>
              <a:gd name="T48" fmla="*/ 51 w 216"/>
              <a:gd name="T49" fmla="*/ 23 h 280"/>
              <a:gd name="T50" fmla="*/ 45 w 216"/>
              <a:gd name="T51" fmla="*/ 32 h 280"/>
              <a:gd name="T52" fmla="*/ 42 w 216"/>
              <a:gd name="T53" fmla="*/ 47 h 280"/>
              <a:gd name="T54" fmla="*/ 42 w 216"/>
              <a:gd name="T55" fmla="*/ 114 h 280"/>
              <a:gd name="T56" fmla="*/ 176 w 216"/>
              <a:gd name="T57" fmla="*/ 114 h 280"/>
              <a:gd name="T58" fmla="*/ 176 w 216"/>
              <a:gd name="T59" fmla="*/ 47 h 280"/>
              <a:gd name="T60" fmla="*/ 173 w 216"/>
              <a:gd name="T61" fmla="*/ 32 h 280"/>
              <a:gd name="T62" fmla="*/ 166 w 216"/>
              <a:gd name="T63" fmla="*/ 21 h 280"/>
              <a:gd name="T64" fmla="*/ 155 w 216"/>
              <a:gd name="T65" fmla="*/ 15 h 280"/>
              <a:gd name="T66" fmla="*/ 140 w 216"/>
              <a:gd name="T67" fmla="*/ 11 h 280"/>
              <a:gd name="T68" fmla="*/ 77 w 216"/>
              <a:gd name="T69" fmla="*/ 11 h 280"/>
              <a:gd name="T70" fmla="*/ 76 w 216"/>
              <a:gd name="T71" fmla="*/ 0 h 280"/>
              <a:gd name="T72" fmla="*/ 140 w 216"/>
              <a:gd name="T73" fmla="*/ 0 h 280"/>
              <a:gd name="T74" fmla="*/ 160 w 216"/>
              <a:gd name="T75" fmla="*/ 3 h 280"/>
              <a:gd name="T76" fmla="*/ 174 w 216"/>
              <a:gd name="T77" fmla="*/ 13 h 280"/>
              <a:gd name="T78" fmla="*/ 184 w 216"/>
              <a:gd name="T79" fmla="*/ 29 h 280"/>
              <a:gd name="T80" fmla="*/ 187 w 216"/>
              <a:gd name="T81" fmla="*/ 47 h 280"/>
              <a:gd name="T82" fmla="*/ 187 w 216"/>
              <a:gd name="T83" fmla="*/ 114 h 280"/>
              <a:gd name="T84" fmla="*/ 216 w 216"/>
              <a:gd name="T85" fmla="*/ 114 h 280"/>
              <a:gd name="T86" fmla="*/ 216 w 216"/>
              <a:gd name="T87" fmla="*/ 280 h 280"/>
              <a:gd name="T88" fmla="*/ 0 w 216"/>
              <a:gd name="T89" fmla="*/ 280 h 280"/>
              <a:gd name="T90" fmla="*/ 0 w 216"/>
              <a:gd name="T91" fmla="*/ 114 h 280"/>
              <a:gd name="T92" fmla="*/ 30 w 216"/>
              <a:gd name="T93" fmla="*/ 114 h 280"/>
              <a:gd name="T94" fmla="*/ 30 w 216"/>
              <a:gd name="T95" fmla="*/ 47 h 280"/>
              <a:gd name="T96" fmla="*/ 34 w 216"/>
              <a:gd name="T97" fmla="*/ 29 h 280"/>
              <a:gd name="T98" fmla="*/ 43 w 216"/>
              <a:gd name="T99" fmla="*/ 13 h 280"/>
              <a:gd name="T100" fmla="*/ 58 w 216"/>
              <a:gd name="T101" fmla="*/ 3 h 280"/>
              <a:gd name="T102" fmla="*/ 76 w 216"/>
              <a:gd name="T103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6" h="280">
                <a:moveTo>
                  <a:pt x="108" y="193"/>
                </a:moveTo>
                <a:lnTo>
                  <a:pt x="103" y="193"/>
                </a:lnTo>
                <a:lnTo>
                  <a:pt x="98" y="196"/>
                </a:lnTo>
                <a:lnTo>
                  <a:pt x="93" y="200"/>
                </a:lnTo>
                <a:lnTo>
                  <a:pt x="92" y="205"/>
                </a:lnTo>
                <a:lnTo>
                  <a:pt x="90" y="211"/>
                </a:lnTo>
                <a:lnTo>
                  <a:pt x="92" y="217"/>
                </a:lnTo>
                <a:lnTo>
                  <a:pt x="93" y="222"/>
                </a:lnTo>
                <a:lnTo>
                  <a:pt x="98" y="225"/>
                </a:lnTo>
                <a:lnTo>
                  <a:pt x="103" y="229"/>
                </a:lnTo>
                <a:lnTo>
                  <a:pt x="103" y="250"/>
                </a:lnTo>
                <a:lnTo>
                  <a:pt x="114" y="250"/>
                </a:lnTo>
                <a:lnTo>
                  <a:pt x="114" y="229"/>
                </a:lnTo>
                <a:lnTo>
                  <a:pt x="119" y="225"/>
                </a:lnTo>
                <a:lnTo>
                  <a:pt x="124" y="222"/>
                </a:lnTo>
                <a:lnTo>
                  <a:pt x="126" y="217"/>
                </a:lnTo>
                <a:lnTo>
                  <a:pt x="127" y="211"/>
                </a:lnTo>
                <a:lnTo>
                  <a:pt x="126" y="205"/>
                </a:lnTo>
                <a:lnTo>
                  <a:pt x="124" y="200"/>
                </a:lnTo>
                <a:lnTo>
                  <a:pt x="119" y="196"/>
                </a:lnTo>
                <a:lnTo>
                  <a:pt x="114" y="193"/>
                </a:lnTo>
                <a:lnTo>
                  <a:pt x="108" y="193"/>
                </a:lnTo>
                <a:close/>
                <a:moveTo>
                  <a:pt x="77" y="11"/>
                </a:moveTo>
                <a:lnTo>
                  <a:pt x="63" y="15"/>
                </a:lnTo>
                <a:lnTo>
                  <a:pt x="51" y="23"/>
                </a:lnTo>
                <a:lnTo>
                  <a:pt x="45" y="32"/>
                </a:lnTo>
                <a:lnTo>
                  <a:pt x="42" y="47"/>
                </a:lnTo>
                <a:lnTo>
                  <a:pt x="42" y="114"/>
                </a:lnTo>
                <a:lnTo>
                  <a:pt x="176" y="114"/>
                </a:lnTo>
                <a:lnTo>
                  <a:pt x="176" y="47"/>
                </a:lnTo>
                <a:lnTo>
                  <a:pt x="173" y="32"/>
                </a:lnTo>
                <a:lnTo>
                  <a:pt x="166" y="21"/>
                </a:lnTo>
                <a:lnTo>
                  <a:pt x="155" y="15"/>
                </a:lnTo>
                <a:lnTo>
                  <a:pt x="140" y="11"/>
                </a:lnTo>
                <a:lnTo>
                  <a:pt x="77" y="11"/>
                </a:lnTo>
                <a:close/>
                <a:moveTo>
                  <a:pt x="76" y="0"/>
                </a:moveTo>
                <a:lnTo>
                  <a:pt x="140" y="0"/>
                </a:lnTo>
                <a:lnTo>
                  <a:pt x="160" y="3"/>
                </a:lnTo>
                <a:lnTo>
                  <a:pt x="174" y="13"/>
                </a:lnTo>
                <a:lnTo>
                  <a:pt x="184" y="29"/>
                </a:lnTo>
                <a:lnTo>
                  <a:pt x="187" y="47"/>
                </a:lnTo>
                <a:lnTo>
                  <a:pt x="187" y="114"/>
                </a:lnTo>
                <a:lnTo>
                  <a:pt x="216" y="114"/>
                </a:lnTo>
                <a:lnTo>
                  <a:pt x="216" y="280"/>
                </a:lnTo>
                <a:lnTo>
                  <a:pt x="0" y="280"/>
                </a:lnTo>
                <a:lnTo>
                  <a:pt x="0" y="114"/>
                </a:lnTo>
                <a:lnTo>
                  <a:pt x="30" y="114"/>
                </a:lnTo>
                <a:lnTo>
                  <a:pt x="30" y="47"/>
                </a:lnTo>
                <a:lnTo>
                  <a:pt x="34" y="29"/>
                </a:lnTo>
                <a:lnTo>
                  <a:pt x="43" y="13"/>
                </a:lnTo>
                <a:lnTo>
                  <a:pt x="58" y="3"/>
                </a:lnTo>
                <a:lnTo>
                  <a:pt x="76" y="0"/>
                </a:lnTo>
                <a:close/>
              </a:path>
            </a:pathLst>
          </a:custGeom>
          <a:solidFill>
            <a:srgbClr val="FF6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267681" y="2790995"/>
            <a:ext cx="4243337" cy="851515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tIns="91440" bIns="91440">
            <a:spAutoFit/>
          </a:bodyPr>
          <a:lstStyle/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Usability Test Framework </a:t>
            </a:r>
            <a:r>
              <a:rPr lang="en-US" sz="1200" dirty="0">
                <a:solidFill>
                  <a:srgbClr val="4D4D4D"/>
                </a:solidFill>
              </a:rPr>
              <a:t>including Localization Testing across Channels</a:t>
            </a:r>
          </a:p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DUAL </a:t>
            </a:r>
            <a:r>
              <a:rPr lang="en-US" sz="1200" dirty="0">
                <a:solidFill>
                  <a:srgbClr val="4D4D4D"/>
                </a:solidFill>
              </a:rPr>
              <a:t>(Digital Usability Assurance Lab)</a:t>
            </a:r>
          </a:p>
        </p:txBody>
      </p:sp>
      <p:sp>
        <p:nvSpPr>
          <p:cNvPr id="105" name="Rectangle 104"/>
          <p:cNvSpPr>
            <a:spLocks/>
          </p:cNvSpPr>
          <p:nvPr/>
        </p:nvSpPr>
        <p:spPr>
          <a:xfrm>
            <a:off x="6267681" y="2098008"/>
            <a:ext cx="4243337" cy="623761"/>
          </a:xfrm>
          <a:prstGeom prst="rect">
            <a:avLst/>
          </a:prstGeom>
          <a:solidFill>
            <a:srgbClr val="F95E00">
              <a:alpha val="28000"/>
            </a:srgbClr>
          </a:solidFill>
        </p:spPr>
        <p:txBody>
          <a:bodyPr wrap="square" tIns="91440" bIns="91440" anchor="ctr">
            <a:noAutofit/>
          </a:bodyPr>
          <a:lstStyle/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Integrated Design to Execution Automation (iD2E)</a:t>
            </a:r>
          </a:p>
        </p:txBody>
      </p:sp>
      <p:sp>
        <p:nvSpPr>
          <p:cNvPr id="106" name="Rectangle 105"/>
          <p:cNvSpPr>
            <a:spLocks/>
          </p:cNvSpPr>
          <p:nvPr/>
        </p:nvSpPr>
        <p:spPr>
          <a:xfrm>
            <a:off x="6267681" y="1321922"/>
            <a:ext cx="4243337" cy="623761"/>
          </a:xfrm>
          <a:prstGeom prst="rect">
            <a:avLst/>
          </a:prstGeom>
          <a:solidFill>
            <a:srgbClr val="92D050"/>
          </a:solidFill>
        </p:spPr>
        <p:txBody>
          <a:bodyPr wrap="square" tIns="91440" bIns="91440" anchor="ctr">
            <a:noAutofit/>
          </a:bodyPr>
          <a:lstStyle/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Integration of Test Automation Framework with CI/CT Platform</a:t>
            </a:r>
          </a:p>
        </p:txBody>
      </p:sp>
      <p:sp>
        <p:nvSpPr>
          <p:cNvPr id="107" name="Rectangle 106"/>
          <p:cNvSpPr>
            <a:spLocks/>
          </p:cNvSpPr>
          <p:nvPr/>
        </p:nvSpPr>
        <p:spPr>
          <a:xfrm>
            <a:off x="6267681" y="3650181"/>
            <a:ext cx="4243337" cy="623761"/>
          </a:xfrm>
          <a:prstGeom prst="rect">
            <a:avLst/>
          </a:prstGeom>
          <a:solidFill>
            <a:schemeClr val="bg1">
              <a:lumMod val="50000"/>
              <a:alpha val="29000"/>
            </a:schemeClr>
          </a:solidFill>
        </p:spPr>
        <p:txBody>
          <a:bodyPr wrap="square" tIns="91440" bIns="91440" anchor="ctr">
            <a:noAutofit/>
          </a:bodyPr>
          <a:lstStyle/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Data masking &amp; Manipulation solution</a:t>
            </a:r>
          </a:p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>
                <a:solidFill>
                  <a:srgbClr val="4D4D4D"/>
                </a:solidFill>
              </a:rPr>
              <a:t>Synthetic Data Creation - </a:t>
            </a:r>
            <a:r>
              <a:rPr lang="en-US" sz="1400" dirty="0" err="1">
                <a:solidFill>
                  <a:srgbClr val="4D4D4D"/>
                </a:solidFill>
              </a:rPr>
              <a:t>GenRocket</a:t>
            </a:r>
            <a:endParaRPr lang="en-US" sz="1400" dirty="0">
              <a:solidFill>
                <a:srgbClr val="4D4D4D"/>
              </a:solidFill>
            </a:endParaRPr>
          </a:p>
        </p:txBody>
      </p:sp>
      <p:sp>
        <p:nvSpPr>
          <p:cNvPr id="108" name="Rectangle 107"/>
          <p:cNvSpPr>
            <a:spLocks/>
          </p:cNvSpPr>
          <p:nvPr/>
        </p:nvSpPr>
        <p:spPr>
          <a:xfrm>
            <a:off x="6267681" y="4426267"/>
            <a:ext cx="4243337" cy="623761"/>
          </a:xfrm>
          <a:prstGeom prst="rect">
            <a:avLst/>
          </a:prstGeom>
          <a:solidFill>
            <a:srgbClr val="00B2F7">
              <a:alpha val="32000"/>
            </a:srgbClr>
          </a:solidFill>
        </p:spPr>
        <p:txBody>
          <a:bodyPr wrap="square" tIns="91440" bIns="91440" anchor="ctr">
            <a:noAutofit/>
          </a:bodyPr>
          <a:lstStyle/>
          <a:p>
            <a:pPr marL="171450" lvl="1" indent="-171450" defTabSz="755650">
              <a:spcBef>
                <a:spcPts val="200"/>
              </a:spcBef>
              <a:spcAft>
                <a:spcPts val="200"/>
              </a:spcAft>
              <a:buChar char="••"/>
            </a:pPr>
            <a:r>
              <a:rPr lang="en-US" sz="1400" dirty="0" err="1">
                <a:solidFill>
                  <a:srgbClr val="4D4D4D"/>
                </a:solidFill>
              </a:rPr>
              <a:t>HexJAWS</a:t>
            </a:r>
            <a:r>
              <a:rPr lang="en-US" sz="1400" dirty="0">
                <a:solidFill>
                  <a:srgbClr val="4D4D4D"/>
                </a:solidFill>
              </a:rPr>
              <a:t>– Open source solution for Performance Testing &amp; Diagnostics using AWS</a:t>
            </a:r>
          </a:p>
        </p:txBody>
      </p: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14796"/>
              </p:ext>
            </p:extLst>
          </p:nvPr>
        </p:nvGraphicFramePr>
        <p:xfrm>
          <a:off x="346799" y="5402555"/>
          <a:ext cx="9811435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1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Immediate Implementation opportunity as part of the current Test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Automation effort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Low Effort Requirements;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Can be implemented in 1-2 months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rgbClr val="FDD2B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Moderate Effort Requirements; Can be implemented in 2-3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months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5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High Effort requirements</a:t>
                      </a:r>
                      <a:r>
                        <a:rPr lang="en-US" sz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for synthetic data creation; 4-5 months time frame (Data masking component can be implemented immediately)</a:t>
                      </a:r>
                      <a:endPara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0591816" y="1321922"/>
            <a:ext cx="1352679" cy="3728106"/>
            <a:chOff x="10663310" y="1510605"/>
            <a:chExt cx="1352679" cy="35213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Rectangle 109"/>
            <p:cNvSpPr/>
            <p:nvPr/>
          </p:nvSpPr>
          <p:spPr>
            <a:xfrm>
              <a:off x="10663310" y="1510605"/>
              <a:ext cx="1352679" cy="6001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12180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Test Design</a:t>
              </a:r>
              <a:r>
                <a:rPr kumimoji="0" lang="en-IN" sz="1100" b="1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 &amp; Creation Effort Savings by ~30%</a:t>
              </a:r>
              <a:endPara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0663310" y="2202209"/>
              <a:ext cx="1352679" cy="76944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12180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100" b="1" kern="0" dirty="0">
                  <a:solidFill>
                    <a:prstClr val="white"/>
                  </a:solidFill>
                </a:rPr>
                <a:t>~50% improvement in </a:t>
              </a:r>
              <a:r>
                <a:rPr kumimoji="0" lang="en-I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User Experience Index 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0663310" y="3063090"/>
              <a:ext cx="1352679" cy="93871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12180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100" b="1" kern="0" dirty="0">
                  <a:solidFill>
                    <a:prstClr val="white"/>
                  </a:solidFill>
                </a:rPr>
                <a:t>Test Data creation efficiency improved by 40-60%</a:t>
              </a:r>
              <a:endPara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663310" y="4093249"/>
              <a:ext cx="1352679" cy="93871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12180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100" b="1" kern="0" dirty="0">
                  <a:solidFill>
                    <a:prstClr val="white"/>
                  </a:solidFill>
                </a:rPr>
                <a:t>Realistic Workload models based on End User Characteristics</a:t>
              </a:r>
              <a:endPara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92318" y="803268"/>
            <a:ext cx="8597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Vision for introducing User Delight Test Strategy Elements</a:t>
            </a:r>
          </a:p>
        </p:txBody>
      </p:sp>
    </p:spTree>
    <p:extLst>
      <p:ext uri="{BB962C8B-B14F-4D97-AF65-F5344CB8AC3E}">
        <p14:creationId xmlns:p14="http://schemas.microsoft.com/office/powerpoint/2010/main" val="404316065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/>
              <a:t>Hexaware Advantage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 flipH="1">
            <a:off x="6177780" y="1268998"/>
            <a:ext cx="2748169" cy="3966611"/>
            <a:chOff x="2323083" y="1475740"/>
            <a:chExt cx="3005632" cy="3966611"/>
          </a:xfrm>
        </p:grpSpPr>
        <p:grpSp>
          <p:nvGrpSpPr>
            <p:cNvPr id="4" name="Group 3"/>
            <p:cNvGrpSpPr/>
            <p:nvPr/>
          </p:nvGrpSpPr>
          <p:grpSpPr>
            <a:xfrm>
              <a:off x="2323083" y="3097843"/>
              <a:ext cx="2000003" cy="2344508"/>
              <a:chOff x="1483916" y="779981"/>
              <a:chExt cx="2335348" cy="2630790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 flipH="1">
                <a:off x="1941650" y="779981"/>
                <a:ext cx="1877614" cy="462776"/>
              </a:xfrm>
              <a:custGeom>
                <a:avLst/>
                <a:gdLst>
                  <a:gd name="T0" fmla="*/ 12278 w 12278"/>
                  <a:gd name="T1" fmla="*/ 0 h 1796"/>
                  <a:gd name="T2" fmla="*/ 1322 w 12278"/>
                  <a:gd name="T3" fmla="*/ 0 h 1796"/>
                  <a:gd name="T4" fmla="*/ 0 w 12278"/>
                  <a:gd name="T5" fmla="*/ 796 h 1796"/>
                  <a:gd name="T6" fmla="*/ 0 w 12278"/>
                  <a:gd name="T7" fmla="*/ 1796 h 1796"/>
                  <a:gd name="connsiteX0" fmla="*/ 8517 w 8517"/>
                  <a:gd name="connsiteY0" fmla="*/ 0 h 10166"/>
                  <a:gd name="connsiteX1" fmla="*/ 1077 w 8517"/>
                  <a:gd name="connsiteY1" fmla="*/ 166 h 10166"/>
                  <a:gd name="connsiteX2" fmla="*/ 0 w 8517"/>
                  <a:gd name="connsiteY2" fmla="*/ 4598 h 10166"/>
                  <a:gd name="connsiteX3" fmla="*/ 0 w 8517"/>
                  <a:gd name="connsiteY3" fmla="*/ 10166 h 1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7" h="10166">
                    <a:moveTo>
                      <a:pt x="8517" y="0"/>
                    </a:moveTo>
                    <a:cubicBezTo>
                      <a:pt x="5543" y="0"/>
                      <a:pt x="4051" y="166"/>
                      <a:pt x="1077" y="166"/>
                    </a:cubicBezTo>
                    <a:cubicBezTo>
                      <a:pt x="482" y="166"/>
                      <a:pt x="0" y="517"/>
                      <a:pt x="0" y="4598"/>
                    </a:cubicBezTo>
                    <a:lnTo>
                      <a:pt x="0" y="10166"/>
                    </a:lnTo>
                  </a:path>
                </a:pathLst>
              </a:cu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9" tIns="45719" rIns="91439" bIns="45719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86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483916" y="780307"/>
                <a:ext cx="2333545" cy="2269734"/>
                <a:chOff x="1483916" y="780307"/>
                <a:chExt cx="2333545" cy="2269734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817461" y="904677"/>
                  <a:ext cx="0" cy="1077628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>
                  <a:off x="1557637" y="780307"/>
                  <a:ext cx="609246" cy="2304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 type="oval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3727291" y="1972413"/>
                  <a:ext cx="0" cy="1077628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1483916" y="2947994"/>
                  <a:ext cx="365759" cy="0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 type="oval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 flipH="1">
                <a:off x="1849678" y="2947995"/>
                <a:ext cx="1877616" cy="462776"/>
              </a:xfrm>
              <a:custGeom>
                <a:avLst/>
                <a:gdLst>
                  <a:gd name="T0" fmla="*/ 12278 w 12278"/>
                  <a:gd name="T1" fmla="*/ 0 h 1796"/>
                  <a:gd name="T2" fmla="*/ 1322 w 12278"/>
                  <a:gd name="T3" fmla="*/ 0 h 1796"/>
                  <a:gd name="T4" fmla="*/ 0 w 12278"/>
                  <a:gd name="T5" fmla="*/ 796 h 1796"/>
                  <a:gd name="T6" fmla="*/ 0 w 12278"/>
                  <a:gd name="T7" fmla="*/ 1796 h 1796"/>
                  <a:gd name="connsiteX0" fmla="*/ 8517 w 8517"/>
                  <a:gd name="connsiteY0" fmla="*/ 0 h 10166"/>
                  <a:gd name="connsiteX1" fmla="*/ 1077 w 8517"/>
                  <a:gd name="connsiteY1" fmla="*/ 166 h 10166"/>
                  <a:gd name="connsiteX2" fmla="*/ 0 w 8517"/>
                  <a:gd name="connsiteY2" fmla="*/ 4598 h 10166"/>
                  <a:gd name="connsiteX3" fmla="*/ 0 w 8517"/>
                  <a:gd name="connsiteY3" fmla="*/ 10166 h 1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7" h="10166">
                    <a:moveTo>
                      <a:pt x="8517" y="0"/>
                    </a:moveTo>
                    <a:cubicBezTo>
                      <a:pt x="5543" y="0"/>
                      <a:pt x="4051" y="166"/>
                      <a:pt x="1077" y="166"/>
                    </a:cubicBezTo>
                    <a:cubicBezTo>
                      <a:pt x="482" y="166"/>
                      <a:pt x="0" y="517"/>
                      <a:pt x="0" y="4598"/>
                    </a:cubicBezTo>
                    <a:lnTo>
                      <a:pt x="0" y="10166"/>
                    </a:lnTo>
                  </a:path>
                </a:pathLst>
              </a:cu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9" tIns="45719" rIns="91439" bIns="45719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867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40839" y="1475740"/>
              <a:ext cx="1887876" cy="2344987"/>
              <a:chOff x="1899037" y="-249395"/>
              <a:chExt cx="2204420" cy="2631333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 flipH="1">
                <a:off x="2225842" y="-249395"/>
                <a:ext cx="1877615" cy="462776"/>
              </a:xfrm>
              <a:custGeom>
                <a:avLst/>
                <a:gdLst>
                  <a:gd name="T0" fmla="*/ 12278 w 12278"/>
                  <a:gd name="T1" fmla="*/ 0 h 1796"/>
                  <a:gd name="T2" fmla="*/ 1322 w 12278"/>
                  <a:gd name="T3" fmla="*/ 0 h 1796"/>
                  <a:gd name="T4" fmla="*/ 0 w 12278"/>
                  <a:gd name="T5" fmla="*/ 796 h 1796"/>
                  <a:gd name="T6" fmla="*/ 0 w 12278"/>
                  <a:gd name="T7" fmla="*/ 1796 h 1796"/>
                  <a:gd name="connsiteX0" fmla="*/ 8517 w 8517"/>
                  <a:gd name="connsiteY0" fmla="*/ 0 h 10166"/>
                  <a:gd name="connsiteX1" fmla="*/ 1077 w 8517"/>
                  <a:gd name="connsiteY1" fmla="*/ 166 h 10166"/>
                  <a:gd name="connsiteX2" fmla="*/ 0 w 8517"/>
                  <a:gd name="connsiteY2" fmla="*/ 4598 h 10166"/>
                  <a:gd name="connsiteX3" fmla="*/ 0 w 8517"/>
                  <a:gd name="connsiteY3" fmla="*/ 10166 h 10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17" h="10166">
                    <a:moveTo>
                      <a:pt x="8517" y="0"/>
                    </a:moveTo>
                    <a:cubicBezTo>
                      <a:pt x="5543" y="0"/>
                      <a:pt x="4051" y="166"/>
                      <a:pt x="1077" y="166"/>
                    </a:cubicBezTo>
                    <a:cubicBezTo>
                      <a:pt x="482" y="166"/>
                      <a:pt x="0" y="517"/>
                      <a:pt x="0" y="4598"/>
                    </a:cubicBezTo>
                    <a:lnTo>
                      <a:pt x="0" y="10166"/>
                    </a:lnTo>
                  </a:path>
                </a:pathLst>
              </a:cu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 type="none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39" tIns="45719" rIns="91439" bIns="45719" numCol="1" anchor="t" anchorCtr="0" compatLnSpc="1">
                <a:prstTxWarp prst="textNoShape">
                  <a:avLst/>
                </a:prstTxWarp>
              </a:bodyPr>
              <a:lstStyle/>
              <a:p>
                <a:pPr defTabSz="914354"/>
                <a:endParaRPr lang="en-IN" sz="1867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1899037" y="-249395"/>
                <a:ext cx="2204419" cy="2631333"/>
                <a:chOff x="1899037" y="-249395"/>
                <a:chExt cx="2204419" cy="2631333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4103456" y="129014"/>
                  <a:ext cx="0" cy="2252924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>
                  <a:off x="1899037" y="-249395"/>
                  <a:ext cx="326805" cy="0"/>
                </a:xfrm>
                <a:prstGeom prst="line">
                  <a:avLst/>
                </a:prstGeom>
                <a:noFill/>
                <a:ln w="12700" cap="flat">
                  <a:solidFill>
                    <a:srgbClr val="4D4D4D"/>
                  </a:solidFill>
                  <a:prstDash val="solid"/>
                  <a:miter lim="800000"/>
                  <a:headEnd type="oval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</p:grpSp>
      </p:grpSp>
      <p:grpSp>
        <p:nvGrpSpPr>
          <p:cNvPr id="17" name="Group 16"/>
          <p:cNvGrpSpPr/>
          <p:nvPr/>
        </p:nvGrpSpPr>
        <p:grpSpPr>
          <a:xfrm>
            <a:off x="2379439" y="2790607"/>
            <a:ext cx="1603520" cy="1117366"/>
            <a:chOff x="1841237" y="320115"/>
            <a:chExt cx="2243377" cy="1519937"/>
          </a:xfrm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 flipH="1">
              <a:off x="2206999" y="320115"/>
              <a:ext cx="1877615" cy="462776"/>
            </a:xfrm>
            <a:custGeom>
              <a:avLst/>
              <a:gdLst>
                <a:gd name="T0" fmla="*/ 12278 w 12278"/>
                <a:gd name="T1" fmla="*/ 0 h 1796"/>
                <a:gd name="T2" fmla="*/ 1322 w 12278"/>
                <a:gd name="T3" fmla="*/ 0 h 1796"/>
                <a:gd name="T4" fmla="*/ 0 w 12278"/>
                <a:gd name="T5" fmla="*/ 796 h 1796"/>
                <a:gd name="T6" fmla="*/ 0 w 12278"/>
                <a:gd name="T7" fmla="*/ 1796 h 1796"/>
                <a:gd name="connsiteX0" fmla="*/ 8517 w 8517"/>
                <a:gd name="connsiteY0" fmla="*/ 0 h 10166"/>
                <a:gd name="connsiteX1" fmla="*/ 1077 w 8517"/>
                <a:gd name="connsiteY1" fmla="*/ 166 h 10166"/>
                <a:gd name="connsiteX2" fmla="*/ 0 w 8517"/>
                <a:gd name="connsiteY2" fmla="*/ 4598 h 10166"/>
                <a:gd name="connsiteX3" fmla="*/ 0 w 8517"/>
                <a:gd name="connsiteY3" fmla="*/ 10166 h 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7" h="10166">
                  <a:moveTo>
                    <a:pt x="8517" y="0"/>
                  </a:moveTo>
                  <a:cubicBezTo>
                    <a:pt x="5543" y="0"/>
                    <a:pt x="4051" y="166"/>
                    <a:pt x="1077" y="166"/>
                  </a:cubicBezTo>
                  <a:cubicBezTo>
                    <a:pt x="482" y="166"/>
                    <a:pt x="0" y="517"/>
                    <a:pt x="0" y="4598"/>
                  </a:cubicBezTo>
                  <a:lnTo>
                    <a:pt x="0" y="10166"/>
                  </a:lnTo>
                </a:path>
              </a:pathLst>
            </a:custGeom>
            <a:noFill/>
            <a:ln w="12700" cap="flat">
              <a:solidFill>
                <a:srgbClr val="4D4D4D"/>
              </a:solidFill>
              <a:prstDash val="solid"/>
              <a:miter lim="800000"/>
              <a:headEnd type="none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en-IN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841237" y="320115"/>
              <a:ext cx="2243375" cy="1519937"/>
              <a:chOff x="1841237" y="320115"/>
              <a:chExt cx="2243375" cy="1519937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4084612" y="762424"/>
                <a:ext cx="0" cy="1077628"/>
              </a:xfrm>
              <a:prstGeom prst="line">
                <a:avLst/>
              </a:pr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1841237" y="320115"/>
                <a:ext cx="365759" cy="0"/>
              </a:xfrm>
              <a:prstGeom prst="line">
                <a:avLst/>
              </a:pr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 type="oval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22" name="Group 21"/>
          <p:cNvGrpSpPr/>
          <p:nvPr/>
        </p:nvGrpSpPr>
        <p:grpSpPr>
          <a:xfrm>
            <a:off x="2968504" y="1341156"/>
            <a:ext cx="1726160" cy="2344987"/>
            <a:chOff x="1899037" y="-249395"/>
            <a:chExt cx="2204420" cy="2631333"/>
          </a:xfrm>
        </p:grpSpPr>
        <p:sp>
          <p:nvSpPr>
            <p:cNvPr id="23" name="Freeform 7"/>
            <p:cNvSpPr>
              <a:spLocks/>
            </p:cNvSpPr>
            <p:nvPr/>
          </p:nvSpPr>
          <p:spPr bwMode="auto">
            <a:xfrm flipH="1">
              <a:off x="2225842" y="-249395"/>
              <a:ext cx="1877615" cy="462776"/>
            </a:xfrm>
            <a:custGeom>
              <a:avLst/>
              <a:gdLst>
                <a:gd name="T0" fmla="*/ 12278 w 12278"/>
                <a:gd name="T1" fmla="*/ 0 h 1796"/>
                <a:gd name="T2" fmla="*/ 1322 w 12278"/>
                <a:gd name="T3" fmla="*/ 0 h 1796"/>
                <a:gd name="T4" fmla="*/ 0 w 12278"/>
                <a:gd name="T5" fmla="*/ 796 h 1796"/>
                <a:gd name="T6" fmla="*/ 0 w 12278"/>
                <a:gd name="T7" fmla="*/ 1796 h 1796"/>
                <a:gd name="connsiteX0" fmla="*/ 8517 w 8517"/>
                <a:gd name="connsiteY0" fmla="*/ 0 h 10166"/>
                <a:gd name="connsiteX1" fmla="*/ 1077 w 8517"/>
                <a:gd name="connsiteY1" fmla="*/ 166 h 10166"/>
                <a:gd name="connsiteX2" fmla="*/ 0 w 8517"/>
                <a:gd name="connsiteY2" fmla="*/ 4598 h 10166"/>
                <a:gd name="connsiteX3" fmla="*/ 0 w 8517"/>
                <a:gd name="connsiteY3" fmla="*/ 10166 h 1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7" h="10166">
                  <a:moveTo>
                    <a:pt x="8517" y="0"/>
                  </a:moveTo>
                  <a:cubicBezTo>
                    <a:pt x="5543" y="0"/>
                    <a:pt x="4051" y="166"/>
                    <a:pt x="1077" y="166"/>
                  </a:cubicBezTo>
                  <a:cubicBezTo>
                    <a:pt x="482" y="166"/>
                    <a:pt x="0" y="517"/>
                    <a:pt x="0" y="4598"/>
                  </a:cubicBezTo>
                  <a:lnTo>
                    <a:pt x="0" y="10166"/>
                  </a:lnTo>
                </a:path>
              </a:pathLst>
            </a:custGeom>
            <a:noFill/>
            <a:ln w="12700" cap="flat">
              <a:solidFill>
                <a:srgbClr val="4D4D4D"/>
              </a:solidFill>
              <a:prstDash val="solid"/>
              <a:miter lim="800000"/>
              <a:headEnd type="none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en-IN" sz="1867" dirty="0">
                <a:solidFill>
                  <a:srgbClr val="000000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99037" y="-249395"/>
              <a:ext cx="2204419" cy="2631333"/>
              <a:chOff x="1899037" y="-249395"/>
              <a:chExt cx="2204419" cy="263133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4103456" y="129014"/>
                <a:ext cx="0" cy="2252924"/>
              </a:xfrm>
              <a:prstGeom prst="line">
                <a:avLst/>
              </a:pr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1899037" y="-249395"/>
                <a:ext cx="326805" cy="0"/>
              </a:xfrm>
              <a:prstGeom prst="line">
                <a:avLst/>
              </a:prstGeom>
              <a:noFill/>
              <a:ln w="12700" cap="flat">
                <a:solidFill>
                  <a:srgbClr val="4D4D4D"/>
                </a:solidFill>
                <a:prstDash val="solid"/>
                <a:miter lim="800000"/>
                <a:headEnd type="oval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27" name="Freeform 7"/>
          <p:cNvSpPr>
            <a:spLocks/>
          </p:cNvSpPr>
          <p:nvPr/>
        </p:nvSpPr>
        <p:spPr bwMode="auto">
          <a:xfrm flipH="1">
            <a:off x="2436411" y="4794866"/>
            <a:ext cx="914400" cy="61546"/>
          </a:xfrm>
          <a:custGeom>
            <a:avLst/>
            <a:gdLst>
              <a:gd name="T0" fmla="*/ 12278 w 12278"/>
              <a:gd name="T1" fmla="*/ 0 h 1796"/>
              <a:gd name="T2" fmla="*/ 1322 w 12278"/>
              <a:gd name="T3" fmla="*/ 0 h 1796"/>
              <a:gd name="T4" fmla="*/ 0 w 12278"/>
              <a:gd name="T5" fmla="*/ 796 h 1796"/>
              <a:gd name="T6" fmla="*/ 0 w 12278"/>
              <a:gd name="T7" fmla="*/ 1796 h 1796"/>
              <a:gd name="connsiteX0" fmla="*/ 8517 w 8517"/>
              <a:gd name="connsiteY0" fmla="*/ 0 h 10166"/>
              <a:gd name="connsiteX1" fmla="*/ 1077 w 8517"/>
              <a:gd name="connsiteY1" fmla="*/ 166 h 10166"/>
              <a:gd name="connsiteX2" fmla="*/ 0 w 8517"/>
              <a:gd name="connsiteY2" fmla="*/ 4598 h 10166"/>
              <a:gd name="connsiteX3" fmla="*/ 0 w 8517"/>
              <a:gd name="connsiteY3" fmla="*/ 10166 h 1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7" h="10166">
                <a:moveTo>
                  <a:pt x="8517" y="0"/>
                </a:moveTo>
                <a:cubicBezTo>
                  <a:pt x="5543" y="0"/>
                  <a:pt x="4051" y="166"/>
                  <a:pt x="1077" y="166"/>
                </a:cubicBezTo>
                <a:cubicBezTo>
                  <a:pt x="482" y="166"/>
                  <a:pt x="0" y="517"/>
                  <a:pt x="0" y="4598"/>
                </a:cubicBezTo>
                <a:lnTo>
                  <a:pt x="0" y="10166"/>
                </a:lnTo>
              </a:path>
            </a:pathLst>
          </a:custGeom>
          <a:noFill/>
          <a:ln w="12700" cap="flat">
            <a:solidFill>
              <a:srgbClr val="4D4D4D"/>
            </a:solidFill>
            <a:prstDash val="solid"/>
            <a:miter lim="800000"/>
            <a:headEnd type="oval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defTabSz="914354"/>
            <a:endParaRPr lang="en-IN" sz="1867" dirty="0">
              <a:solidFill>
                <a:srgbClr val="0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969986" y="3966812"/>
            <a:ext cx="0" cy="1066797"/>
          </a:xfrm>
          <a:prstGeom prst="line">
            <a:avLst/>
          </a:prstGeom>
          <a:noFill/>
          <a:ln w="12700" cap="flat">
            <a:solidFill>
              <a:srgbClr val="F0921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29" name="Group 28"/>
          <p:cNvGrpSpPr/>
          <p:nvPr/>
        </p:nvGrpSpPr>
        <p:grpSpPr>
          <a:xfrm rot="21540000">
            <a:off x="3208062" y="3329007"/>
            <a:ext cx="4929869" cy="2689019"/>
            <a:chOff x="1960563" y="1022351"/>
            <a:chExt cx="5395913" cy="2943226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200000" lon="0" rev="0"/>
            </a:camera>
            <a:lightRig rig="threePt" dir="t"/>
          </a:scene3d>
        </p:grpSpPr>
        <p:sp>
          <p:nvSpPr>
            <p:cNvPr id="30" name="Freeform 198"/>
            <p:cNvSpPr>
              <a:spLocks/>
            </p:cNvSpPr>
            <p:nvPr/>
          </p:nvSpPr>
          <p:spPr bwMode="auto">
            <a:xfrm>
              <a:off x="2878196" y="2828926"/>
              <a:ext cx="804805" cy="968375"/>
            </a:xfrm>
            <a:custGeom>
              <a:avLst/>
              <a:gdLst>
                <a:gd name="T0" fmla="*/ 2203 w 2203"/>
                <a:gd name="T1" fmla="*/ 787 h 2712"/>
                <a:gd name="T2" fmla="*/ 2130 w 2203"/>
                <a:gd name="T3" fmla="*/ 0 h 2712"/>
                <a:gd name="T4" fmla="*/ 0 w 2203"/>
                <a:gd name="T5" fmla="*/ 1892 h 2712"/>
                <a:gd name="T6" fmla="*/ 159 w 2203"/>
                <a:gd name="T7" fmla="*/ 2712 h 2712"/>
                <a:gd name="T8" fmla="*/ 2203 w 2203"/>
                <a:gd name="T9" fmla="*/ 787 h 2712"/>
                <a:gd name="connsiteX0" fmla="*/ 10180 w 10180"/>
                <a:gd name="connsiteY0" fmla="*/ 2902 h 10000"/>
                <a:gd name="connsiteX1" fmla="*/ 9849 w 10180"/>
                <a:gd name="connsiteY1" fmla="*/ 0 h 10000"/>
                <a:gd name="connsiteX2" fmla="*/ 0 w 10180"/>
                <a:gd name="connsiteY2" fmla="*/ 6094 h 10000"/>
                <a:gd name="connsiteX3" fmla="*/ 902 w 10180"/>
                <a:gd name="connsiteY3" fmla="*/ 10000 h 10000"/>
                <a:gd name="connsiteX4" fmla="*/ 10180 w 10180"/>
                <a:gd name="connsiteY4" fmla="*/ 290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0" h="10000">
                  <a:moveTo>
                    <a:pt x="10180" y="2902"/>
                  </a:moveTo>
                  <a:cubicBezTo>
                    <a:pt x="10070" y="1935"/>
                    <a:pt x="9959" y="967"/>
                    <a:pt x="9849" y="0"/>
                  </a:cubicBezTo>
                  <a:lnTo>
                    <a:pt x="0" y="6094"/>
                  </a:lnTo>
                  <a:lnTo>
                    <a:pt x="902" y="10000"/>
                  </a:lnTo>
                  <a:lnTo>
                    <a:pt x="10180" y="2902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Freeform 239"/>
            <p:cNvSpPr>
              <a:spLocks/>
            </p:cNvSpPr>
            <p:nvPr/>
          </p:nvSpPr>
          <p:spPr bwMode="auto">
            <a:xfrm>
              <a:off x="2030898" y="2366361"/>
              <a:ext cx="918679" cy="1430938"/>
            </a:xfrm>
            <a:custGeom>
              <a:avLst/>
              <a:gdLst>
                <a:gd name="T0" fmla="*/ 344 w 2831"/>
                <a:gd name="T1" fmla="*/ 12 h 4014"/>
                <a:gd name="T2" fmla="*/ 1415 w 2831"/>
                <a:gd name="T3" fmla="*/ 3068 h 4014"/>
                <a:gd name="T4" fmla="*/ 2831 w 2831"/>
                <a:gd name="T5" fmla="*/ 4014 h 4014"/>
                <a:gd name="T6" fmla="*/ 2672 w 2831"/>
                <a:gd name="T7" fmla="*/ 3194 h 4014"/>
                <a:gd name="T8" fmla="*/ 344 w 2831"/>
                <a:gd name="T9" fmla="*/ 12 h 4014"/>
                <a:gd name="connsiteX0" fmla="*/ 243 w 9028"/>
                <a:gd name="connsiteY0" fmla="*/ 1 h 9971"/>
                <a:gd name="connsiteX1" fmla="*/ 4026 w 9028"/>
                <a:gd name="connsiteY1" fmla="*/ 7614 h 9971"/>
                <a:gd name="connsiteX2" fmla="*/ 9028 w 9028"/>
                <a:gd name="connsiteY2" fmla="*/ 9971 h 9971"/>
                <a:gd name="connsiteX3" fmla="*/ 8886 w 9028"/>
                <a:gd name="connsiteY3" fmla="*/ 7779 h 9971"/>
                <a:gd name="connsiteX4" fmla="*/ 243 w 9028"/>
                <a:gd name="connsiteY4" fmla="*/ 1 h 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8" h="9971">
                  <a:moveTo>
                    <a:pt x="243" y="1"/>
                  </a:moveTo>
                  <a:cubicBezTo>
                    <a:pt x="-11" y="-29"/>
                    <a:pt x="-972" y="3955"/>
                    <a:pt x="4026" y="7614"/>
                  </a:cubicBezTo>
                  <a:cubicBezTo>
                    <a:pt x="6379" y="9209"/>
                    <a:pt x="9028" y="9971"/>
                    <a:pt x="9028" y="9971"/>
                  </a:cubicBezTo>
                  <a:cubicBezTo>
                    <a:pt x="8981" y="9240"/>
                    <a:pt x="8933" y="8510"/>
                    <a:pt x="8886" y="7779"/>
                  </a:cubicBezTo>
                  <a:cubicBezTo>
                    <a:pt x="6145" y="5137"/>
                    <a:pt x="2984" y="2643"/>
                    <a:pt x="243" y="1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240"/>
            <p:cNvSpPr>
              <a:spLocks/>
            </p:cNvSpPr>
            <p:nvPr/>
          </p:nvSpPr>
          <p:spPr bwMode="auto">
            <a:xfrm>
              <a:off x="2759076" y="1189038"/>
              <a:ext cx="3944938" cy="1797050"/>
            </a:xfrm>
            <a:custGeom>
              <a:avLst/>
              <a:gdLst>
                <a:gd name="T0" fmla="*/ 847 w 10980"/>
                <a:gd name="T1" fmla="*/ 3876 h 5027"/>
                <a:gd name="T2" fmla="*/ 1468 w 10980"/>
                <a:gd name="T3" fmla="*/ 2302 h 5027"/>
                <a:gd name="T4" fmla="*/ 5135 w 10980"/>
                <a:gd name="T5" fmla="*/ 1269 h 5027"/>
                <a:gd name="T6" fmla="*/ 9260 w 10980"/>
                <a:gd name="T7" fmla="*/ 3386 h 5027"/>
                <a:gd name="T8" fmla="*/ 8506 w 10980"/>
                <a:gd name="T9" fmla="*/ 5027 h 5027"/>
                <a:gd name="T10" fmla="*/ 10980 w 10980"/>
                <a:gd name="T11" fmla="*/ 3466 h 5027"/>
                <a:gd name="T12" fmla="*/ 5821 w 10980"/>
                <a:gd name="T13" fmla="*/ 251 h 5027"/>
                <a:gd name="T14" fmla="*/ 106 w 10980"/>
                <a:gd name="T15" fmla="*/ 2646 h 5027"/>
                <a:gd name="T16" fmla="*/ 847 w 10980"/>
                <a:gd name="T17" fmla="*/ 3876 h 5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80" h="5027">
                  <a:moveTo>
                    <a:pt x="847" y="3876"/>
                  </a:moveTo>
                  <a:cubicBezTo>
                    <a:pt x="847" y="3876"/>
                    <a:pt x="476" y="3003"/>
                    <a:pt x="1468" y="2302"/>
                  </a:cubicBezTo>
                  <a:cubicBezTo>
                    <a:pt x="2461" y="1601"/>
                    <a:pt x="3031" y="1349"/>
                    <a:pt x="5135" y="1269"/>
                  </a:cubicBezTo>
                  <a:cubicBezTo>
                    <a:pt x="7238" y="1190"/>
                    <a:pt x="9115" y="2368"/>
                    <a:pt x="9260" y="3386"/>
                  </a:cubicBezTo>
                  <a:cubicBezTo>
                    <a:pt x="9406" y="4405"/>
                    <a:pt x="8506" y="5027"/>
                    <a:pt x="8506" y="5027"/>
                  </a:cubicBezTo>
                  <a:lnTo>
                    <a:pt x="10980" y="3466"/>
                  </a:lnTo>
                  <a:cubicBezTo>
                    <a:pt x="10980" y="3466"/>
                    <a:pt x="10438" y="503"/>
                    <a:pt x="5821" y="251"/>
                  </a:cubicBezTo>
                  <a:cubicBezTo>
                    <a:pt x="1204" y="0"/>
                    <a:pt x="0" y="1733"/>
                    <a:pt x="106" y="2646"/>
                  </a:cubicBezTo>
                  <a:cubicBezTo>
                    <a:pt x="212" y="3558"/>
                    <a:pt x="847" y="3876"/>
                    <a:pt x="847" y="387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3" name="Freeform 241"/>
            <p:cNvSpPr>
              <a:spLocks/>
            </p:cNvSpPr>
            <p:nvPr/>
          </p:nvSpPr>
          <p:spPr bwMode="auto">
            <a:xfrm>
              <a:off x="5132388" y="3070225"/>
              <a:ext cx="930052" cy="895350"/>
            </a:xfrm>
            <a:custGeom>
              <a:avLst/>
              <a:gdLst>
                <a:gd name="T0" fmla="*/ 0 w 2429"/>
                <a:gd name="T1" fmla="*/ 0 h 2503"/>
                <a:gd name="T2" fmla="*/ 71 w 2429"/>
                <a:gd name="T3" fmla="*/ 801 h 2503"/>
                <a:gd name="T4" fmla="*/ 2350 w 2429"/>
                <a:gd name="T5" fmla="*/ 2503 h 2503"/>
                <a:gd name="T6" fmla="*/ 2429 w 2429"/>
                <a:gd name="T7" fmla="*/ 1584 h 2503"/>
                <a:gd name="T8" fmla="*/ 0 w 2429"/>
                <a:gd name="T9" fmla="*/ 0 h 2503"/>
                <a:gd name="connsiteX0" fmla="*/ 0 w 10652"/>
                <a:gd name="connsiteY0" fmla="*/ 0 h 10000"/>
                <a:gd name="connsiteX1" fmla="*/ 292 w 10652"/>
                <a:gd name="connsiteY1" fmla="*/ 3200 h 10000"/>
                <a:gd name="connsiteX2" fmla="*/ 9675 w 10652"/>
                <a:gd name="connsiteY2" fmla="*/ 10000 h 10000"/>
                <a:gd name="connsiteX3" fmla="*/ 10652 w 10652"/>
                <a:gd name="connsiteY3" fmla="*/ 5755 h 10000"/>
                <a:gd name="connsiteX4" fmla="*/ 0 w 10652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2" h="10000">
                  <a:moveTo>
                    <a:pt x="0" y="0"/>
                  </a:moveTo>
                  <a:cubicBezTo>
                    <a:pt x="97" y="1067"/>
                    <a:pt x="195" y="2133"/>
                    <a:pt x="292" y="3200"/>
                  </a:cubicBezTo>
                  <a:lnTo>
                    <a:pt x="9675" y="10000"/>
                  </a:lnTo>
                  <a:lnTo>
                    <a:pt x="10652" y="5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242"/>
            <p:cNvSpPr>
              <a:spLocks/>
            </p:cNvSpPr>
            <p:nvPr/>
          </p:nvSpPr>
          <p:spPr bwMode="auto">
            <a:xfrm>
              <a:off x="5976938" y="2412500"/>
              <a:ext cx="1109868" cy="1553077"/>
            </a:xfrm>
            <a:custGeom>
              <a:avLst/>
              <a:gdLst>
                <a:gd name="T0" fmla="*/ 3056 w 3281"/>
                <a:gd name="T1" fmla="*/ 0 h 4402"/>
                <a:gd name="T2" fmla="*/ 2924 w 3281"/>
                <a:gd name="T3" fmla="*/ 1558 h 4402"/>
                <a:gd name="T4" fmla="*/ 0 w 3281"/>
                <a:gd name="T5" fmla="*/ 4402 h 4402"/>
                <a:gd name="T6" fmla="*/ 146 w 3281"/>
                <a:gd name="T7" fmla="*/ 2921 h 4402"/>
                <a:gd name="T8" fmla="*/ 3056 w 3281"/>
                <a:gd name="T9" fmla="*/ 0 h 4402"/>
                <a:gd name="connsiteX0" fmla="*/ 9314 w 9551"/>
                <a:gd name="connsiteY0" fmla="*/ 0 h 10000"/>
                <a:gd name="connsiteX1" fmla="*/ 8912 w 9551"/>
                <a:gd name="connsiteY1" fmla="*/ 3539 h 10000"/>
                <a:gd name="connsiteX2" fmla="*/ 0 w 9551"/>
                <a:gd name="connsiteY2" fmla="*/ 10000 h 10000"/>
                <a:gd name="connsiteX3" fmla="*/ 445 w 9551"/>
                <a:gd name="connsiteY3" fmla="*/ 6636 h 10000"/>
                <a:gd name="connsiteX4" fmla="*/ 9314 w 9551"/>
                <a:gd name="connsiteY4" fmla="*/ 0 h 10000"/>
                <a:gd name="connsiteX0" fmla="*/ 9216 w 9985"/>
                <a:gd name="connsiteY0" fmla="*/ 0 h 9872"/>
                <a:gd name="connsiteX1" fmla="*/ 9331 w 9985"/>
                <a:gd name="connsiteY1" fmla="*/ 3411 h 9872"/>
                <a:gd name="connsiteX2" fmla="*/ 0 w 9985"/>
                <a:gd name="connsiteY2" fmla="*/ 9872 h 9872"/>
                <a:gd name="connsiteX3" fmla="*/ 466 w 9985"/>
                <a:gd name="connsiteY3" fmla="*/ 6508 h 9872"/>
                <a:gd name="connsiteX4" fmla="*/ 9216 w 9985"/>
                <a:gd name="connsiteY4" fmla="*/ 0 h 9872"/>
                <a:gd name="connsiteX0" fmla="*/ 9230 w 10198"/>
                <a:gd name="connsiteY0" fmla="*/ 0 h 10000"/>
                <a:gd name="connsiteX1" fmla="*/ 9345 w 10198"/>
                <a:gd name="connsiteY1" fmla="*/ 3455 h 10000"/>
                <a:gd name="connsiteX2" fmla="*/ 0 w 10198"/>
                <a:gd name="connsiteY2" fmla="*/ 10000 h 10000"/>
                <a:gd name="connsiteX3" fmla="*/ 467 w 10198"/>
                <a:gd name="connsiteY3" fmla="*/ 6592 h 10000"/>
                <a:gd name="connsiteX4" fmla="*/ 9230 w 10198"/>
                <a:gd name="connsiteY4" fmla="*/ 0 h 10000"/>
                <a:gd name="connsiteX0" fmla="*/ 9230 w 9880"/>
                <a:gd name="connsiteY0" fmla="*/ 0 h 10000"/>
                <a:gd name="connsiteX1" fmla="*/ 9345 w 9880"/>
                <a:gd name="connsiteY1" fmla="*/ 3455 h 10000"/>
                <a:gd name="connsiteX2" fmla="*/ 0 w 9880"/>
                <a:gd name="connsiteY2" fmla="*/ 10000 h 10000"/>
                <a:gd name="connsiteX3" fmla="*/ 467 w 9880"/>
                <a:gd name="connsiteY3" fmla="*/ 6592 h 10000"/>
                <a:gd name="connsiteX4" fmla="*/ 9230 w 988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0" h="10000">
                  <a:moveTo>
                    <a:pt x="9230" y="0"/>
                  </a:moveTo>
                  <a:cubicBezTo>
                    <a:pt x="9230" y="0"/>
                    <a:pt x="10614" y="171"/>
                    <a:pt x="9345" y="3455"/>
                  </a:cubicBezTo>
                  <a:cubicBezTo>
                    <a:pt x="8076" y="6739"/>
                    <a:pt x="0" y="10000"/>
                    <a:pt x="0" y="10000"/>
                  </a:cubicBezTo>
                  <a:cubicBezTo>
                    <a:pt x="155" y="8864"/>
                    <a:pt x="311" y="7728"/>
                    <a:pt x="467" y="6592"/>
                  </a:cubicBezTo>
                  <a:cubicBezTo>
                    <a:pt x="3566" y="4352"/>
                    <a:pt x="6130" y="2241"/>
                    <a:pt x="9230" y="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Freeform 243"/>
            <p:cNvSpPr>
              <a:spLocks/>
            </p:cNvSpPr>
            <p:nvPr/>
          </p:nvSpPr>
          <p:spPr bwMode="auto">
            <a:xfrm>
              <a:off x="1960563" y="1022351"/>
              <a:ext cx="5395913" cy="2614613"/>
            </a:xfrm>
            <a:custGeom>
              <a:avLst/>
              <a:gdLst>
                <a:gd name="T0" fmla="*/ 4723 w 15019"/>
                <a:gd name="T1" fmla="*/ 5054 h 7316"/>
                <a:gd name="T2" fmla="*/ 3003 w 15019"/>
                <a:gd name="T3" fmla="*/ 3731 h 7316"/>
                <a:gd name="T4" fmla="*/ 4763 w 15019"/>
                <a:gd name="T5" fmla="*/ 1568 h 7316"/>
                <a:gd name="T6" fmla="*/ 8829 w 15019"/>
                <a:gd name="T7" fmla="*/ 5732 h 7316"/>
                <a:gd name="T8" fmla="*/ 11258 w 15019"/>
                <a:gd name="T9" fmla="*/ 7316 h 7316"/>
                <a:gd name="T10" fmla="*/ 14182 w 15019"/>
                <a:gd name="T11" fmla="*/ 4855 h 7316"/>
                <a:gd name="T12" fmla="*/ 10636 w 15019"/>
                <a:gd name="T13" fmla="*/ 900 h 7316"/>
                <a:gd name="T14" fmla="*/ 3453 w 15019"/>
                <a:gd name="T15" fmla="*/ 992 h 7316"/>
                <a:gd name="T16" fmla="*/ 185 w 15019"/>
                <a:gd name="T17" fmla="*/ 4220 h 7316"/>
                <a:gd name="T18" fmla="*/ 2593 w 15019"/>
                <a:gd name="T19" fmla="*/ 6946 h 7316"/>
                <a:gd name="T20" fmla="*/ 4723 w 15019"/>
                <a:gd name="T21" fmla="*/ 5054 h 7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19" h="7316">
                  <a:moveTo>
                    <a:pt x="4723" y="5054"/>
                  </a:moveTo>
                  <a:cubicBezTo>
                    <a:pt x="4723" y="5054"/>
                    <a:pt x="3149" y="4591"/>
                    <a:pt x="3003" y="3731"/>
                  </a:cubicBezTo>
                  <a:cubicBezTo>
                    <a:pt x="2858" y="2871"/>
                    <a:pt x="3347" y="2101"/>
                    <a:pt x="4763" y="1568"/>
                  </a:cubicBezTo>
                  <a:cubicBezTo>
                    <a:pt x="8830" y="36"/>
                    <a:pt x="15019" y="3193"/>
                    <a:pt x="8829" y="5732"/>
                  </a:cubicBezTo>
                  <a:lnTo>
                    <a:pt x="11258" y="7316"/>
                  </a:lnTo>
                  <a:cubicBezTo>
                    <a:pt x="11258" y="7316"/>
                    <a:pt x="13745" y="6178"/>
                    <a:pt x="14182" y="4855"/>
                  </a:cubicBezTo>
                  <a:cubicBezTo>
                    <a:pt x="14618" y="3532"/>
                    <a:pt x="13481" y="1799"/>
                    <a:pt x="10636" y="900"/>
                  </a:cubicBezTo>
                  <a:cubicBezTo>
                    <a:pt x="7792" y="0"/>
                    <a:pt x="5239" y="318"/>
                    <a:pt x="3453" y="992"/>
                  </a:cubicBezTo>
                  <a:cubicBezTo>
                    <a:pt x="1667" y="1667"/>
                    <a:pt x="0" y="2884"/>
                    <a:pt x="185" y="4220"/>
                  </a:cubicBezTo>
                  <a:cubicBezTo>
                    <a:pt x="371" y="5556"/>
                    <a:pt x="1336" y="6390"/>
                    <a:pt x="2593" y="6946"/>
                  </a:cubicBezTo>
                  <a:cubicBezTo>
                    <a:pt x="3599" y="6006"/>
                    <a:pt x="4723" y="5054"/>
                    <a:pt x="4723" y="5054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 lim="800000"/>
              <a:headEnd/>
              <a:tailEnd/>
            </a:ln>
            <a:sp3d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6" name="Rectangle 2203"/>
          <p:cNvSpPr/>
          <p:nvPr/>
        </p:nvSpPr>
        <p:spPr>
          <a:xfrm rot="10260000" flipH="1" flipV="1">
            <a:off x="4924705" y="3447742"/>
            <a:ext cx="433972" cy="561039"/>
          </a:xfrm>
          <a:custGeom>
            <a:avLst/>
            <a:gdLst>
              <a:gd name="connsiteX0" fmla="*/ 0 w 861204"/>
              <a:gd name="connsiteY0" fmla="*/ 0 h 624039"/>
              <a:gd name="connsiteX1" fmla="*/ 861204 w 861204"/>
              <a:gd name="connsiteY1" fmla="*/ 0 h 624039"/>
              <a:gd name="connsiteX2" fmla="*/ 861204 w 861204"/>
              <a:gd name="connsiteY2" fmla="*/ 624039 h 624039"/>
              <a:gd name="connsiteX3" fmla="*/ 0 w 861204"/>
              <a:gd name="connsiteY3" fmla="*/ 624039 h 624039"/>
              <a:gd name="connsiteX4" fmla="*/ 0 w 861204"/>
              <a:gd name="connsiteY4" fmla="*/ 0 h 624039"/>
              <a:gd name="connsiteX0" fmla="*/ 0 w 861204"/>
              <a:gd name="connsiteY0" fmla="*/ 0 h 624039"/>
              <a:gd name="connsiteX1" fmla="*/ 852204 w 861204"/>
              <a:gd name="connsiteY1" fmla="*/ 135597 h 624039"/>
              <a:gd name="connsiteX2" fmla="*/ 861204 w 861204"/>
              <a:gd name="connsiteY2" fmla="*/ 624039 h 624039"/>
              <a:gd name="connsiteX3" fmla="*/ 0 w 861204"/>
              <a:gd name="connsiteY3" fmla="*/ 624039 h 624039"/>
              <a:gd name="connsiteX4" fmla="*/ 0 w 861204"/>
              <a:gd name="connsiteY4" fmla="*/ 0 h 624039"/>
              <a:gd name="connsiteX0" fmla="*/ 0 w 861204"/>
              <a:gd name="connsiteY0" fmla="*/ 54857 h 678896"/>
              <a:gd name="connsiteX1" fmla="*/ 852204 w 861204"/>
              <a:gd name="connsiteY1" fmla="*/ 190454 h 678896"/>
              <a:gd name="connsiteX2" fmla="*/ 861204 w 861204"/>
              <a:gd name="connsiteY2" fmla="*/ 678896 h 678896"/>
              <a:gd name="connsiteX3" fmla="*/ 0 w 861204"/>
              <a:gd name="connsiteY3" fmla="*/ 678896 h 678896"/>
              <a:gd name="connsiteX4" fmla="*/ 0 w 861204"/>
              <a:gd name="connsiteY4" fmla="*/ 54857 h 678896"/>
              <a:gd name="connsiteX0" fmla="*/ 0 w 861204"/>
              <a:gd name="connsiteY0" fmla="*/ 51884 h 675923"/>
              <a:gd name="connsiteX1" fmla="*/ 848021 w 861204"/>
              <a:gd name="connsiteY1" fmla="*/ 192258 h 675923"/>
              <a:gd name="connsiteX2" fmla="*/ 861204 w 861204"/>
              <a:gd name="connsiteY2" fmla="*/ 675923 h 675923"/>
              <a:gd name="connsiteX3" fmla="*/ 0 w 861204"/>
              <a:gd name="connsiteY3" fmla="*/ 675923 h 675923"/>
              <a:gd name="connsiteX4" fmla="*/ 0 w 861204"/>
              <a:gd name="connsiteY4" fmla="*/ 51884 h 675923"/>
              <a:gd name="connsiteX0" fmla="*/ 0 w 861204"/>
              <a:gd name="connsiteY0" fmla="*/ 51884 h 675923"/>
              <a:gd name="connsiteX1" fmla="*/ 848021 w 861204"/>
              <a:gd name="connsiteY1" fmla="*/ 192258 h 675923"/>
              <a:gd name="connsiteX2" fmla="*/ 861204 w 861204"/>
              <a:gd name="connsiteY2" fmla="*/ 675923 h 675923"/>
              <a:gd name="connsiteX3" fmla="*/ 0 w 861204"/>
              <a:gd name="connsiteY3" fmla="*/ 675923 h 675923"/>
              <a:gd name="connsiteX4" fmla="*/ 0 w 861204"/>
              <a:gd name="connsiteY4" fmla="*/ 51884 h 675923"/>
              <a:gd name="connsiteX0" fmla="*/ 0 w 861204"/>
              <a:gd name="connsiteY0" fmla="*/ 51884 h 675923"/>
              <a:gd name="connsiteX1" fmla="*/ 848021 w 861204"/>
              <a:gd name="connsiteY1" fmla="*/ 192258 h 675923"/>
              <a:gd name="connsiteX2" fmla="*/ 861204 w 861204"/>
              <a:gd name="connsiteY2" fmla="*/ 675923 h 675923"/>
              <a:gd name="connsiteX3" fmla="*/ 171668 w 861204"/>
              <a:gd name="connsiteY3" fmla="*/ 414779 h 675923"/>
              <a:gd name="connsiteX4" fmla="*/ 0 w 861204"/>
              <a:gd name="connsiteY4" fmla="*/ 51884 h 675923"/>
              <a:gd name="connsiteX0" fmla="*/ 0 w 861204"/>
              <a:gd name="connsiteY0" fmla="*/ 51884 h 675923"/>
              <a:gd name="connsiteX1" fmla="*/ 848021 w 861204"/>
              <a:gd name="connsiteY1" fmla="*/ 192258 h 675923"/>
              <a:gd name="connsiteX2" fmla="*/ 861204 w 861204"/>
              <a:gd name="connsiteY2" fmla="*/ 675923 h 675923"/>
              <a:gd name="connsiteX3" fmla="*/ 171668 w 861204"/>
              <a:gd name="connsiteY3" fmla="*/ 414779 h 675923"/>
              <a:gd name="connsiteX4" fmla="*/ 0 w 861204"/>
              <a:gd name="connsiteY4" fmla="*/ 51884 h 675923"/>
              <a:gd name="connsiteX0" fmla="*/ 0 w 861204"/>
              <a:gd name="connsiteY0" fmla="*/ 51884 h 675923"/>
              <a:gd name="connsiteX1" fmla="*/ 848021 w 861204"/>
              <a:gd name="connsiteY1" fmla="*/ 192258 h 675923"/>
              <a:gd name="connsiteX2" fmla="*/ 861204 w 861204"/>
              <a:gd name="connsiteY2" fmla="*/ 675923 h 675923"/>
              <a:gd name="connsiteX3" fmla="*/ 241840 w 861204"/>
              <a:gd name="connsiteY3" fmla="*/ 531815 h 675923"/>
              <a:gd name="connsiteX4" fmla="*/ 0 w 861204"/>
              <a:gd name="connsiteY4" fmla="*/ 51884 h 675923"/>
              <a:gd name="connsiteX0" fmla="*/ 1 w 648563"/>
              <a:gd name="connsiteY0" fmla="*/ 72625 h 664360"/>
              <a:gd name="connsiteX1" fmla="*/ 635380 w 648563"/>
              <a:gd name="connsiteY1" fmla="*/ 180695 h 664360"/>
              <a:gd name="connsiteX2" fmla="*/ 648563 w 648563"/>
              <a:gd name="connsiteY2" fmla="*/ 664360 h 664360"/>
              <a:gd name="connsiteX3" fmla="*/ 29199 w 648563"/>
              <a:gd name="connsiteY3" fmla="*/ 520252 h 664360"/>
              <a:gd name="connsiteX4" fmla="*/ 1 w 648563"/>
              <a:gd name="connsiteY4" fmla="*/ 72625 h 664360"/>
              <a:gd name="connsiteX0" fmla="*/ 0 w 648562"/>
              <a:gd name="connsiteY0" fmla="*/ -1 h 591734"/>
              <a:gd name="connsiteX1" fmla="*/ 635379 w 648562"/>
              <a:gd name="connsiteY1" fmla="*/ 108069 h 591734"/>
              <a:gd name="connsiteX2" fmla="*/ 648562 w 648562"/>
              <a:gd name="connsiteY2" fmla="*/ 591734 h 591734"/>
              <a:gd name="connsiteX3" fmla="*/ 29198 w 648562"/>
              <a:gd name="connsiteY3" fmla="*/ 447626 h 591734"/>
              <a:gd name="connsiteX4" fmla="*/ 0 w 648562"/>
              <a:gd name="connsiteY4" fmla="*/ -1 h 591734"/>
              <a:gd name="connsiteX0" fmla="*/ 0 w 635379"/>
              <a:gd name="connsiteY0" fmla="*/ 1 h 515207"/>
              <a:gd name="connsiteX1" fmla="*/ 635379 w 635379"/>
              <a:gd name="connsiteY1" fmla="*/ 108071 h 515207"/>
              <a:gd name="connsiteX2" fmla="*/ 561731 w 635379"/>
              <a:gd name="connsiteY2" fmla="*/ 515207 h 515207"/>
              <a:gd name="connsiteX3" fmla="*/ 29198 w 635379"/>
              <a:gd name="connsiteY3" fmla="*/ 447628 h 515207"/>
              <a:gd name="connsiteX4" fmla="*/ 0 w 635379"/>
              <a:gd name="connsiteY4" fmla="*/ 1 h 515207"/>
              <a:gd name="connsiteX0" fmla="*/ 0 w 635379"/>
              <a:gd name="connsiteY0" fmla="*/ -1 h 515205"/>
              <a:gd name="connsiteX1" fmla="*/ 635379 w 635379"/>
              <a:gd name="connsiteY1" fmla="*/ 108069 h 515205"/>
              <a:gd name="connsiteX2" fmla="*/ 561731 w 635379"/>
              <a:gd name="connsiteY2" fmla="*/ 515205 h 515205"/>
              <a:gd name="connsiteX3" fmla="*/ 29198 w 635379"/>
              <a:gd name="connsiteY3" fmla="*/ 447626 h 515205"/>
              <a:gd name="connsiteX4" fmla="*/ 0 w 635379"/>
              <a:gd name="connsiteY4" fmla="*/ -1 h 515205"/>
              <a:gd name="connsiteX0" fmla="*/ 0 w 635379"/>
              <a:gd name="connsiteY0" fmla="*/ 1 h 515207"/>
              <a:gd name="connsiteX1" fmla="*/ 635379 w 635379"/>
              <a:gd name="connsiteY1" fmla="*/ 108071 h 515207"/>
              <a:gd name="connsiteX2" fmla="*/ 561731 w 635379"/>
              <a:gd name="connsiteY2" fmla="*/ 515207 h 515207"/>
              <a:gd name="connsiteX3" fmla="*/ 29198 w 635379"/>
              <a:gd name="connsiteY3" fmla="*/ 447628 h 515207"/>
              <a:gd name="connsiteX4" fmla="*/ 0 w 635379"/>
              <a:gd name="connsiteY4" fmla="*/ 1 h 51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379" h="515207">
                <a:moveTo>
                  <a:pt x="0" y="1"/>
                </a:moveTo>
                <a:cubicBezTo>
                  <a:pt x="284068" y="45200"/>
                  <a:pt x="400130" y="33824"/>
                  <a:pt x="635379" y="108071"/>
                </a:cubicBezTo>
                <a:lnTo>
                  <a:pt x="561731" y="515207"/>
                </a:lnTo>
                <a:cubicBezTo>
                  <a:pt x="346191" y="471543"/>
                  <a:pt x="240904" y="448731"/>
                  <a:pt x="29198" y="447628"/>
                </a:cubicBezTo>
                <a:cubicBezTo>
                  <a:pt x="-28025" y="326663"/>
                  <a:pt x="57223" y="120966"/>
                  <a:pt x="0" y="1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6000"/>
                </a:schemeClr>
              </a:gs>
              <a:gs pos="26000">
                <a:schemeClr val="tx1">
                  <a:alpha val="0"/>
                  <a:lumMod val="80000"/>
                </a:schemeClr>
              </a:gs>
            </a:gsLst>
            <a:lin ang="1062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24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5202093" flipH="1" flipV="1">
            <a:off x="3482235" y="4296251"/>
            <a:ext cx="588214" cy="10520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6000"/>
                </a:schemeClr>
              </a:gs>
              <a:gs pos="26000">
                <a:schemeClr val="tx1">
                  <a:alpha val="0"/>
                  <a:lumMod val="80000"/>
                </a:schemeClr>
              </a:gs>
            </a:gsLst>
            <a:lin ang="105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2400" dirty="0">
              <a:solidFill>
                <a:prstClr val="white"/>
              </a:solidFill>
            </a:endParaRPr>
          </a:p>
        </p:txBody>
      </p:sp>
      <p:sp>
        <p:nvSpPr>
          <p:cNvPr id="38" name="Rectangle 2202"/>
          <p:cNvSpPr/>
          <p:nvPr/>
        </p:nvSpPr>
        <p:spPr>
          <a:xfrm rot="9060000" flipH="1" flipV="1">
            <a:off x="3829639" y="3760476"/>
            <a:ext cx="588214" cy="632757"/>
          </a:xfrm>
          <a:custGeom>
            <a:avLst/>
            <a:gdLst>
              <a:gd name="connsiteX0" fmla="*/ 0 w 861204"/>
              <a:gd name="connsiteY0" fmla="*/ 0 h 777528"/>
              <a:gd name="connsiteX1" fmla="*/ 861204 w 861204"/>
              <a:gd name="connsiteY1" fmla="*/ 0 h 777528"/>
              <a:gd name="connsiteX2" fmla="*/ 861204 w 861204"/>
              <a:gd name="connsiteY2" fmla="*/ 777528 h 777528"/>
              <a:gd name="connsiteX3" fmla="*/ 0 w 861204"/>
              <a:gd name="connsiteY3" fmla="*/ 777528 h 777528"/>
              <a:gd name="connsiteX4" fmla="*/ 0 w 861204"/>
              <a:gd name="connsiteY4" fmla="*/ 0 h 77752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74224 w 861204"/>
              <a:gd name="connsiteY3" fmla="*/ 801042 h 955958"/>
              <a:gd name="connsiteX4" fmla="*/ 0 w 861204"/>
              <a:gd name="connsiteY4" fmla="*/ 178430 h 955958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204" h="912103">
                <a:moveTo>
                  <a:pt x="0" y="178430"/>
                </a:moveTo>
                <a:cubicBezTo>
                  <a:pt x="287068" y="178430"/>
                  <a:pt x="342486" y="-223039"/>
                  <a:pt x="861204" y="178430"/>
                </a:cubicBezTo>
                <a:lnTo>
                  <a:pt x="851567" y="912103"/>
                </a:lnTo>
                <a:cubicBezTo>
                  <a:pt x="328493" y="652957"/>
                  <a:pt x="361292" y="801042"/>
                  <a:pt x="74224" y="801042"/>
                </a:cubicBezTo>
                <a:lnTo>
                  <a:pt x="0" y="17843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6000"/>
                </a:schemeClr>
              </a:gs>
              <a:gs pos="26000">
                <a:schemeClr val="tx1">
                  <a:alpha val="0"/>
                  <a:lumMod val="80000"/>
                </a:schemeClr>
              </a:gs>
            </a:gsLst>
            <a:lin ang="105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2400" dirty="0">
              <a:solidFill>
                <a:prstClr val="white"/>
              </a:solidFill>
            </a:endParaRPr>
          </a:p>
        </p:txBody>
      </p:sp>
      <p:sp>
        <p:nvSpPr>
          <p:cNvPr id="39" name="Rectangle 2202"/>
          <p:cNvSpPr/>
          <p:nvPr/>
        </p:nvSpPr>
        <p:spPr>
          <a:xfrm rot="15302968" flipV="1">
            <a:off x="7222699" y="4130992"/>
            <a:ext cx="588214" cy="1017460"/>
          </a:xfrm>
          <a:custGeom>
            <a:avLst/>
            <a:gdLst>
              <a:gd name="connsiteX0" fmla="*/ 0 w 861204"/>
              <a:gd name="connsiteY0" fmla="*/ 0 h 777528"/>
              <a:gd name="connsiteX1" fmla="*/ 861204 w 861204"/>
              <a:gd name="connsiteY1" fmla="*/ 0 h 777528"/>
              <a:gd name="connsiteX2" fmla="*/ 861204 w 861204"/>
              <a:gd name="connsiteY2" fmla="*/ 777528 h 777528"/>
              <a:gd name="connsiteX3" fmla="*/ 0 w 861204"/>
              <a:gd name="connsiteY3" fmla="*/ 777528 h 777528"/>
              <a:gd name="connsiteX4" fmla="*/ 0 w 861204"/>
              <a:gd name="connsiteY4" fmla="*/ 0 h 77752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74224 w 861204"/>
              <a:gd name="connsiteY3" fmla="*/ 801042 h 955958"/>
              <a:gd name="connsiteX4" fmla="*/ 0 w 861204"/>
              <a:gd name="connsiteY4" fmla="*/ 178430 h 955958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204" h="912103">
                <a:moveTo>
                  <a:pt x="0" y="178430"/>
                </a:moveTo>
                <a:cubicBezTo>
                  <a:pt x="287068" y="178430"/>
                  <a:pt x="342486" y="-223039"/>
                  <a:pt x="861204" y="178430"/>
                </a:cubicBezTo>
                <a:lnTo>
                  <a:pt x="851567" y="912103"/>
                </a:lnTo>
                <a:cubicBezTo>
                  <a:pt x="328493" y="652957"/>
                  <a:pt x="361292" y="801042"/>
                  <a:pt x="74224" y="801042"/>
                </a:cubicBezTo>
                <a:lnTo>
                  <a:pt x="0" y="17843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6000"/>
                </a:schemeClr>
              </a:gs>
              <a:gs pos="26000">
                <a:schemeClr val="tx1">
                  <a:alpha val="0"/>
                  <a:lumMod val="80000"/>
                </a:schemeClr>
              </a:gs>
            </a:gsLst>
            <a:lin ang="105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2400" dirty="0">
              <a:solidFill>
                <a:prstClr val="white"/>
              </a:solidFill>
            </a:endParaRPr>
          </a:p>
        </p:txBody>
      </p:sp>
      <p:sp>
        <p:nvSpPr>
          <p:cNvPr id="40" name="Rectangle 2202"/>
          <p:cNvSpPr/>
          <p:nvPr/>
        </p:nvSpPr>
        <p:spPr>
          <a:xfrm rot="12660000" flipV="1">
            <a:off x="6505941" y="3682286"/>
            <a:ext cx="588214" cy="580958"/>
          </a:xfrm>
          <a:custGeom>
            <a:avLst/>
            <a:gdLst>
              <a:gd name="connsiteX0" fmla="*/ 0 w 861204"/>
              <a:gd name="connsiteY0" fmla="*/ 0 h 777528"/>
              <a:gd name="connsiteX1" fmla="*/ 861204 w 861204"/>
              <a:gd name="connsiteY1" fmla="*/ 0 h 777528"/>
              <a:gd name="connsiteX2" fmla="*/ 861204 w 861204"/>
              <a:gd name="connsiteY2" fmla="*/ 777528 h 777528"/>
              <a:gd name="connsiteX3" fmla="*/ 0 w 861204"/>
              <a:gd name="connsiteY3" fmla="*/ 777528 h 777528"/>
              <a:gd name="connsiteX4" fmla="*/ 0 w 861204"/>
              <a:gd name="connsiteY4" fmla="*/ 0 h 77752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0 w 861204"/>
              <a:gd name="connsiteY3" fmla="*/ 955958 h 955958"/>
              <a:gd name="connsiteX4" fmla="*/ 0 w 861204"/>
              <a:gd name="connsiteY4" fmla="*/ 178430 h 955958"/>
              <a:gd name="connsiteX0" fmla="*/ 0 w 861204"/>
              <a:gd name="connsiteY0" fmla="*/ 178430 h 955958"/>
              <a:gd name="connsiteX1" fmla="*/ 861204 w 861204"/>
              <a:gd name="connsiteY1" fmla="*/ 178430 h 955958"/>
              <a:gd name="connsiteX2" fmla="*/ 861204 w 861204"/>
              <a:gd name="connsiteY2" fmla="*/ 955958 h 955958"/>
              <a:gd name="connsiteX3" fmla="*/ 74224 w 861204"/>
              <a:gd name="connsiteY3" fmla="*/ 801042 h 955958"/>
              <a:gd name="connsiteX4" fmla="*/ 0 w 861204"/>
              <a:gd name="connsiteY4" fmla="*/ 178430 h 955958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  <a:gd name="connsiteX0" fmla="*/ 0 w 861204"/>
              <a:gd name="connsiteY0" fmla="*/ 178430 h 912103"/>
              <a:gd name="connsiteX1" fmla="*/ 861204 w 861204"/>
              <a:gd name="connsiteY1" fmla="*/ 178430 h 912103"/>
              <a:gd name="connsiteX2" fmla="*/ 851567 w 861204"/>
              <a:gd name="connsiteY2" fmla="*/ 912103 h 912103"/>
              <a:gd name="connsiteX3" fmla="*/ 74224 w 861204"/>
              <a:gd name="connsiteY3" fmla="*/ 801042 h 912103"/>
              <a:gd name="connsiteX4" fmla="*/ 0 w 861204"/>
              <a:gd name="connsiteY4" fmla="*/ 178430 h 9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204" h="912103">
                <a:moveTo>
                  <a:pt x="0" y="178430"/>
                </a:moveTo>
                <a:cubicBezTo>
                  <a:pt x="287068" y="178430"/>
                  <a:pt x="342486" y="-223039"/>
                  <a:pt x="861204" y="178430"/>
                </a:cubicBezTo>
                <a:lnTo>
                  <a:pt x="851567" y="912103"/>
                </a:lnTo>
                <a:cubicBezTo>
                  <a:pt x="328493" y="652957"/>
                  <a:pt x="361292" y="801042"/>
                  <a:pt x="74224" y="801042"/>
                </a:cubicBezTo>
                <a:lnTo>
                  <a:pt x="0" y="17843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6000"/>
                </a:schemeClr>
              </a:gs>
              <a:gs pos="26000">
                <a:schemeClr val="tx1">
                  <a:alpha val="0"/>
                  <a:lumMod val="80000"/>
                </a:schemeClr>
              </a:gs>
            </a:gsLst>
            <a:lin ang="105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IN" sz="2400" dirty="0">
              <a:solidFill>
                <a:prstClr val="white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10886" y="4747304"/>
            <a:ext cx="404275" cy="402445"/>
            <a:chOff x="5465763" y="1760538"/>
            <a:chExt cx="1052513" cy="1047750"/>
          </a:xfrm>
          <a:solidFill>
            <a:schemeClr val="bg1"/>
          </a:solidFill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5897563" y="1793876"/>
              <a:ext cx="552450" cy="419100"/>
            </a:xfrm>
            <a:custGeom>
              <a:avLst/>
              <a:gdLst>
                <a:gd name="T0" fmla="*/ 7427 w 7748"/>
                <a:gd name="T1" fmla="*/ 0 h 5908"/>
                <a:gd name="T2" fmla="*/ 320 w 7748"/>
                <a:gd name="T3" fmla="*/ 0 h 5908"/>
                <a:gd name="T4" fmla="*/ 0 w 7748"/>
                <a:gd name="T5" fmla="*/ 321 h 5908"/>
                <a:gd name="T6" fmla="*/ 0 w 7748"/>
                <a:gd name="T7" fmla="*/ 2819 h 5908"/>
                <a:gd name="T8" fmla="*/ 355 w 7748"/>
                <a:gd name="T9" fmla="*/ 2599 h 5908"/>
                <a:gd name="T10" fmla="*/ 641 w 7748"/>
                <a:gd name="T11" fmla="*/ 2484 h 5908"/>
                <a:gd name="T12" fmla="*/ 641 w 7748"/>
                <a:gd name="T13" fmla="*/ 641 h 5908"/>
                <a:gd name="T14" fmla="*/ 7106 w 7748"/>
                <a:gd name="T15" fmla="*/ 641 h 5908"/>
                <a:gd name="T16" fmla="*/ 7106 w 7748"/>
                <a:gd name="T17" fmla="*/ 5267 h 5908"/>
                <a:gd name="T18" fmla="*/ 641 w 7748"/>
                <a:gd name="T19" fmla="*/ 5267 h 5908"/>
                <a:gd name="T20" fmla="*/ 641 w 7748"/>
                <a:gd name="T21" fmla="*/ 4518 h 5908"/>
                <a:gd name="T22" fmla="*/ 0 w 7748"/>
                <a:gd name="T23" fmla="*/ 4917 h 5908"/>
                <a:gd name="T24" fmla="*/ 0 w 7748"/>
                <a:gd name="T25" fmla="*/ 5587 h 5908"/>
                <a:gd name="T26" fmla="*/ 320 w 7748"/>
                <a:gd name="T27" fmla="*/ 5908 h 5908"/>
                <a:gd name="T28" fmla="*/ 7427 w 7748"/>
                <a:gd name="T29" fmla="*/ 5908 h 5908"/>
                <a:gd name="T30" fmla="*/ 7748 w 7748"/>
                <a:gd name="T31" fmla="*/ 5587 h 5908"/>
                <a:gd name="T32" fmla="*/ 7748 w 7748"/>
                <a:gd name="T33" fmla="*/ 321 h 5908"/>
                <a:gd name="T34" fmla="*/ 7427 w 7748"/>
                <a:gd name="T35" fmla="*/ 0 h 5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48" h="5908">
                  <a:moveTo>
                    <a:pt x="7427" y="0"/>
                  </a:moveTo>
                  <a:lnTo>
                    <a:pt x="320" y="0"/>
                  </a:lnTo>
                  <a:cubicBezTo>
                    <a:pt x="143" y="0"/>
                    <a:pt x="0" y="143"/>
                    <a:pt x="0" y="321"/>
                  </a:cubicBezTo>
                  <a:lnTo>
                    <a:pt x="0" y="2819"/>
                  </a:lnTo>
                  <a:lnTo>
                    <a:pt x="355" y="2599"/>
                  </a:lnTo>
                  <a:cubicBezTo>
                    <a:pt x="446" y="2542"/>
                    <a:pt x="543" y="2504"/>
                    <a:pt x="641" y="2484"/>
                  </a:cubicBezTo>
                  <a:lnTo>
                    <a:pt x="641" y="641"/>
                  </a:lnTo>
                  <a:lnTo>
                    <a:pt x="7106" y="641"/>
                  </a:lnTo>
                  <a:lnTo>
                    <a:pt x="7106" y="5267"/>
                  </a:lnTo>
                  <a:lnTo>
                    <a:pt x="641" y="5267"/>
                  </a:lnTo>
                  <a:lnTo>
                    <a:pt x="641" y="4518"/>
                  </a:lnTo>
                  <a:lnTo>
                    <a:pt x="0" y="4917"/>
                  </a:lnTo>
                  <a:lnTo>
                    <a:pt x="0" y="5587"/>
                  </a:lnTo>
                  <a:cubicBezTo>
                    <a:pt x="0" y="5765"/>
                    <a:pt x="143" y="5908"/>
                    <a:pt x="320" y="5908"/>
                  </a:cubicBezTo>
                  <a:lnTo>
                    <a:pt x="7427" y="5908"/>
                  </a:lnTo>
                  <a:cubicBezTo>
                    <a:pt x="7604" y="5908"/>
                    <a:pt x="7748" y="5765"/>
                    <a:pt x="7748" y="5587"/>
                  </a:cubicBezTo>
                  <a:lnTo>
                    <a:pt x="7748" y="321"/>
                  </a:lnTo>
                  <a:cubicBezTo>
                    <a:pt x="7748" y="143"/>
                    <a:pt x="7604" y="0"/>
                    <a:pt x="7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5991225" y="1911351"/>
              <a:ext cx="109538" cy="93663"/>
            </a:xfrm>
            <a:custGeom>
              <a:avLst/>
              <a:gdLst>
                <a:gd name="T0" fmla="*/ 1451 w 1536"/>
                <a:gd name="T1" fmla="*/ 125 h 1330"/>
                <a:gd name="T2" fmla="*/ 1105 w 1536"/>
                <a:gd name="T3" fmla="*/ 84 h 1330"/>
                <a:gd name="T4" fmla="*/ 0 w 1536"/>
                <a:gd name="T5" fmla="*/ 955 h 1330"/>
                <a:gd name="T6" fmla="*/ 269 w 1536"/>
                <a:gd name="T7" fmla="*/ 1231 h 1330"/>
                <a:gd name="T8" fmla="*/ 322 w 1536"/>
                <a:gd name="T9" fmla="*/ 1330 h 1330"/>
                <a:gd name="T10" fmla="*/ 1410 w 1536"/>
                <a:gd name="T11" fmla="*/ 472 h 1330"/>
                <a:gd name="T12" fmla="*/ 1451 w 1536"/>
                <a:gd name="T13" fmla="*/ 12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1330">
                  <a:moveTo>
                    <a:pt x="1451" y="125"/>
                  </a:moveTo>
                  <a:cubicBezTo>
                    <a:pt x="1367" y="18"/>
                    <a:pt x="1212" y="0"/>
                    <a:pt x="1105" y="84"/>
                  </a:cubicBezTo>
                  <a:lnTo>
                    <a:pt x="0" y="955"/>
                  </a:lnTo>
                  <a:cubicBezTo>
                    <a:pt x="106" y="1024"/>
                    <a:pt x="198" y="1116"/>
                    <a:pt x="269" y="1231"/>
                  </a:cubicBezTo>
                  <a:cubicBezTo>
                    <a:pt x="289" y="1263"/>
                    <a:pt x="307" y="1296"/>
                    <a:pt x="322" y="1330"/>
                  </a:cubicBezTo>
                  <a:lnTo>
                    <a:pt x="1410" y="472"/>
                  </a:lnTo>
                  <a:cubicBezTo>
                    <a:pt x="1517" y="387"/>
                    <a:pt x="1536" y="232"/>
                    <a:pt x="1451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5649913" y="1760538"/>
              <a:ext cx="130175" cy="130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5553075" y="1884363"/>
              <a:ext cx="439738" cy="593725"/>
            </a:xfrm>
            <a:custGeom>
              <a:avLst/>
              <a:gdLst>
                <a:gd name="T0" fmla="*/ 6042 w 6171"/>
                <a:gd name="T1" fmla="*/ 1855 h 8397"/>
                <a:gd name="T2" fmla="*/ 5428 w 6171"/>
                <a:gd name="T3" fmla="*/ 1711 h 8397"/>
                <a:gd name="T4" fmla="*/ 4526 w 6171"/>
                <a:gd name="T5" fmla="*/ 2271 h 8397"/>
                <a:gd name="T6" fmla="*/ 4522 w 6171"/>
                <a:gd name="T7" fmla="*/ 1438 h 8397"/>
                <a:gd name="T8" fmla="*/ 3468 w 6171"/>
                <a:gd name="T9" fmla="*/ 390 h 8397"/>
                <a:gd name="T10" fmla="*/ 3030 w 6171"/>
                <a:gd name="T11" fmla="*/ 390 h 8397"/>
                <a:gd name="T12" fmla="*/ 2458 w 6171"/>
                <a:gd name="T13" fmla="*/ 1824 h 8397"/>
                <a:gd name="T14" fmla="*/ 2592 w 6171"/>
                <a:gd name="T15" fmla="*/ 1242 h 8397"/>
                <a:gd name="T16" fmla="*/ 2573 w 6171"/>
                <a:gd name="T17" fmla="*/ 1114 h 8397"/>
                <a:gd name="T18" fmla="*/ 2392 w 6171"/>
                <a:gd name="T19" fmla="*/ 785 h 8397"/>
                <a:gd name="T20" fmla="*/ 2553 w 6171"/>
                <a:gd name="T21" fmla="*/ 493 h 8397"/>
                <a:gd name="T22" fmla="*/ 2495 w 6171"/>
                <a:gd name="T23" fmla="*/ 396 h 8397"/>
                <a:gd name="T24" fmla="*/ 2054 w 6171"/>
                <a:gd name="T25" fmla="*/ 396 h 8397"/>
                <a:gd name="T26" fmla="*/ 1996 w 6171"/>
                <a:gd name="T27" fmla="*/ 493 h 8397"/>
                <a:gd name="T28" fmla="*/ 2158 w 6171"/>
                <a:gd name="T29" fmla="*/ 785 h 8397"/>
                <a:gd name="T30" fmla="*/ 1976 w 6171"/>
                <a:gd name="T31" fmla="*/ 1115 h 8397"/>
                <a:gd name="T32" fmla="*/ 1957 w 6171"/>
                <a:gd name="T33" fmla="*/ 1241 h 8397"/>
                <a:gd name="T34" fmla="*/ 2072 w 6171"/>
                <a:gd name="T35" fmla="*/ 1824 h 8397"/>
                <a:gd name="T36" fmla="*/ 1519 w 6171"/>
                <a:gd name="T37" fmla="*/ 390 h 8397"/>
                <a:gd name="T38" fmla="*/ 1072 w 6171"/>
                <a:gd name="T39" fmla="*/ 390 h 8397"/>
                <a:gd name="T40" fmla="*/ 18 w 6171"/>
                <a:gd name="T41" fmla="*/ 1438 h 8397"/>
                <a:gd name="T42" fmla="*/ 2 w 6171"/>
                <a:gd name="T43" fmla="*/ 4710 h 8397"/>
                <a:gd name="T44" fmla="*/ 445 w 6171"/>
                <a:gd name="T45" fmla="*/ 5158 h 8397"/>
                <a:gd name="T46" fmla="*/ 447 w 6171"/>
                <a:gd name="T47" fmla="*/ 5158 h 8397"/>
                <a:gd name="T48" fmla="*/ 892 w 6171"/>
                <a:gd name="T49" fmla="*/ 4715 h 8397"/>
                <a:gd name="T50" fmla="*/ 909 w 6171"/>
                <a:gd name="T51" fmla="*/ 1443 h 8397"/>
                <a:gd name="T52" fmla="*/ 909 w 6171"/>
                <a:gd name="T53" fmla="*/ 1441 h 8397"/>
                <a:gd name="T54" fmla="*/ 998 w 6171"/>
                <a:gd name="T55" fmla="*/ 1354 h 8397"/>
                <a:gd name="T56" fmla="*/ 1086 w 6171"/>
                <a:gd name="T57" fmla="*/ 1443 h 8397"/>
                <a:gd name="T58" fmla="*/ 1086 w 6171"/>
                <a:gd name="T59" fmla="*/ 6079 h 8397"/>
                <a:gd name="T60" fmla="*/ 2155 w 6171"/>
                <a:gd name="T61" fmla="*/ 6467 h 8397"/>
                <a:gd name="T62" fmla="*/ 2155 w 6171"/>
                <a:gd name="T63" fmla="*/ 4658 h 8397"/>
                <a:gd name="T64" fmla="*/ 2386 w 6171"/>
                <a:gd name="T65" fmla="*/ 4658 h 8397"/>
                <a:gd name="T66" fmla="*/ 2386 w 6171"/>
                <a:gd name="T67" fmla="*/ 6733 h 8397"/>
                <a:gd name="T68" fmla="*/ 2643 w 6171"/>
                <a:gd name="T69" fmla="*/ 7570 h 8397"/>
                <a:gd name="T70" fmla="*/ 2427 w 6171"/>
                <a:gd name="T71" fmla="*/ 8343 h 8397"/>
                <a:gd name="T72" fmla="*/ 2835 w 6171"/>
                <a:gd name="T73" fmla="*/ 8397 h 8397"/>
                <a:gd name="T74" fmla="*/ 3455 w 6171"/>
                <a:gd name="T75" fmla="*/ 8075 h 8397"/>
                <a:gd name="T76" fmla="*/ 3445 w 6171"/>
                <a:gd name="T77" fmla="*/ 1443 h 8397"/>
                <a:gd name="T78" fmla="*/ 3538 w 6171"/>
                <a:gd name="T79" fmla="*/ 1350 h 8397"/>
                <a:gd name="T80" fmla="*/ 3631 w 6171"/>
                <a:gd name="T81" fmla="*/ 1443 h 8397"/>
                <a:gd name="T82" fmla="*/ 3639 w 6171"/>
                <a:gd name="T83" fmla="*/ 3072 h 8397"/>
                <a:gd name="T84" fmla="*/ 3869 w 6171"/>
                <a:gd name="T85" fmla="*/ 3459 h 8397"/>
                <a:gd name="T86" fmla="*/ 4320 w 6171"/>
                <a:gd name="T87" fmla="*/ 3448 h 8397"/>
                <a:gd name="T88" fmla="*/ 5898 w 6171"/>
                <a:gd name="T89" fmla="*/ 2468 h 8397"/>
                <a:gd name="T90" fmla="*/ 6042 w 6171"/>
                <a:gd name="T91" fmla="*/ 1855 h 8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171" h="8397">
                  <a:moveTo>
                    <a:pt x="6042" y="1855"/>
                  </a:moveTo>
                  <a:cubicBezTo>
                    <a:pt x="5912" y="1646"/>
                    <a:pt x="5637" y="1581"/>
                    <a:pt x="5428" y="1711"/>
                  </a:cubicBezTo>
                  <a:lnTo>
                    <a:pt x="4526" y="2271"/>
                  </a:lnTo>
                  <a:cubicBezTo>
                    <a:pt x="4523" y="1523"/>
                    <a:pt x="4525" y="1920"/>
                    <a:pt x="4522" y="1438"/>
                  </a:cubicBezTo>
                  <a:cubicBezTo>
                    <a:pt x="4519" y="860"/>
                    <a:pt x="4046" y="390"/>
                    <a:pt x="3468" y="390"/>
                  </a:cubicBezTo>
                  <a:lnTo>
                    <a:pt x="3030" y="390"/>
                  </a:lnTo>
                  <a:cubicBezTo>
                    <a:pt x="2656" y="1360"/>
                    <a:pt x="2776" y="1000"/>
                    <a:pt x="2458" y="1824"/>
                  </a:cubicBezTo>
                  <a:lnTo>
                    <a:pt x="2592" y="1242"/>
                  </a:lnTo>
                  <a:cubicBezTo>
                    <a:pt x="2601" y="1199"/>
                    <a:pt x="2595" y="1153"/>
                    <a:pt x="2573" y="1114"/>
                  </a:cubicBezTo>
                  <a:lnTo>
                    <a:pt x="2392" y="785"/>
                  </a:lnTo>
                  <a:lnTo>
                    <a:pt x="2553" y="493"/>
                  </a:lnTo>
                  <a:cubicBezTo>
                    <a:pt x="2577" y="449"/>
                    <a:pt x="2545" y="396"/>
                    <a:pt x="2495" y="396"/>
                  </a:cubicBezTo>
                  <a:lnTo>
                    <a:pt x="2054" y="396"/>
                  </a:lnTo>
                  <a:cubicBezTo>
                    <a:pt x="2004" y="396"/>
                    <a:pt x="1973" y="449"/>
                    <a:pt x="1996" y="493"/>
                  </a:cubicBezTo>
                  <a:lnTo>
                    <a:pt x="2158" y="785"/>
                  </a:lnTo>
                  <a:lnTo>
                    <a:pt x="1976" y="1115"/>
                  </a:lnTo>
                  <a:cubicBezTo>
                    <a:pt x="1955" y="1154"/>
                    <a:pt x="1948" y="1198"/>
                    <a:pt x="1957" y="1241"/>
                  </a:cubicBezTo>
                  <a:lnTo>
                    <a:pt x="2072" y="1824"/>
                  </a:lnTo>
                  <a:cubicBezTo>
                    <a:pt x="2010" y="1662"/>
                    <a:pt x="1579" y="543"/>
                    <a:pt x="1519" y="390"/>
                  </a:cubicBezTo>
                  <a:lnTo>
                    <a:pt x="1072" y="390"/>
                  </a:lnTo>
                  <a:cubicBezTo>
                    <a:pt x="494" y="390"/>
                    <a:pt x="21" y="860"/>
                    <a:pt x="18" y="1438"/>
                  </a:cubicBezTo>
                  <a:lnTo>
                    <a:pt x="2" y="4710"/>
                  </a:lnTo>
                  <a:cubicBezTo>
                    <a:pt x="0" y="4956"/>
                    <a:pt x="199" y="5157"/>
                    <a:pt x="445" y="5158"/>
                  </a:cubicBezTo>
                  <a:cubicBezTo>
                    <a:pt x="446" y="5158"/>
                    <a:pt x="446" y="5158"/>
                    <a:pt x="447" y="5158"/>
                  </a:cubicBezTo>
                  <a:cubicBezTo>
                    <a:pt x="692" y="5158"/>
                    <a:pt x="891" y="4960"/>
                    <a:pt x="892" y="4715"/>
                  </a:cubicBezTo>
                  <a:lnTo>
                    <a:pt x="909" y="1443"/>
                  </a:lnTo>
                  <a:cubicBezTo>
                    <a:pt x="909" y="1442"/>
                    <a:pt x="909" y="1442"/>
                    <a:pt x="909" y="1441"/>
                  </a:cubicBezTo>
                  <a:cubicBezTo>
                    <a:pt x="910" y="1393"/>
                    <a:pt x="949" y="1354"/>
                    <a:pt x="998" y="1354"/>
                  </a:cubicBezTo>
                  <a:cubicBezTo>
                    <a:pt x="1046" y="1355"/>
                    <a:pt x="1086" y="1394"/>
                    <a:pt x="1086" y="1443"/>
                  </a:cubicBezTo>
                  <a:lnTo>
                    <a:pt x="1086" y="6079"/>
                  </a:lnTo>
                  <a:cubicBezTo>
                    <a:pt x="1494" y="6061"/>
                    <a:pt x="1871" y="6208"/>
                    <a:pt x="2155" y="6467"/>
                  </a:cubicBezTo>
                  <a:lnTo>
                    <a:pt x="2155" y="4658"/>
                  </a:lnTo>
                  <a:lnTo>
                    <a:pt x="2386" y="4658"/>
                  </a:lnTo>
                  <a:lnTo>
                    <a:pt x="2386" y="6733"/>
                  </a:lnTo>
                  <a:cubicBezTo>
                    <a:pt x="2548" y="6972"/>
                    <a:pt x="2643" y="7260"/>
                    <a:pt x="2643" y="7570"/>
                  </a:cubicBezTo>
                  <a:cubicBezTo>
                    <a:pt x="2643" y="7853"/>
                    <a:pt x="2564" y="8117"/>
                    <a:pt x="2427" y="8343"/>
                  </a:cubicBezTo>
                  <a:cubicBezTo>
                    <a:pt x="2568" y="8344"/>
                    <a:pt x="2705" y="8362"/>
                    <a:pt x="2835" y="8397"/>
                  </a:cubicBezTo>
                  <a:cubicBezTo>
                    <a:pt x="3011" y="8244"/>
                    <a:pt x="3222" y="8132"/>
                    <a:pt x="3455" y="8075"/>
                  </a:cubicBezTo>
                  <a:cubicBezTo>
                    <a:pt x="3455" y="0"/>
                    <a:pt x="3445" y="4993"/>
                    <a:pt x="3445" y="1443"/>
                  </a:cubicBezTo>
                  <a:cubicBezTo>
                    <a:pt x="3445" y="1392"/>
                    <a:pt x="3486" y="1350"/>
                    <a:pt x="3538" y="1350"/>
                  </a:cubicBezTo>
                  <a:cubicBezTo>
                    <a:pt x="3589" y="1350"/>
                    <a:pt x="3631" y="1391"/>
                    <a:pt x="3631" y="1443"/>
                  </a:cubicBezTo>
                  <a:cubicBezTo>
                    <a:pt x="3633" y="1755"/>
                    <a:pt x="3638" y="2732"/>
                    <a:pt x="3639" y="3072"/>
                  </a:cubicBezTo>
                  <a:cubicBezTo>
                    <a:pt x="3640" y="3233"/>
                    <a:pt x="3728" y="3381"/>
                    <a:pt x="3869" y="3459"/>
                  </a:cubicBezTo>
                  <a:cubicBezTo>
                    <a:pt x="4010" y="3537"/>
                    <a:pt x="4183" y="3533"/>
                    <a:pt x="4320" y="3448"/>
                  </a:cubicBezTo>
                  <a:lnTo>
                    <a:pt x="5898" y="2468"/>
                  </a:lnTo>
                  <a:cubicBezTo>
                    <a:pt x="6107" y="2338"/>
                    <a:pt x="6171" y="2063"/>
                    <a:pt x="6042" y="18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6278563" y="2351088"/>
              <a:ext cx="139700" cy="138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6259513" y="2511426"/>
              <a:ext cx="258763" cy="157163"/>
            </a:xfrm>
            <a:custGeom>
              <a:avLst/>
              <a:gdLst>
                <a:gd name="T0" fmla="*/ 3618 w 3624"/>
                <a:gd name="T1" fmla="*/ 1111 h 2204"/>
                <a:gd name="T2" fmla="*/ 2503 w 3624"/>
                <a:gd name="T3" fmla="*/ 0 h 2204"/>
                <a:gd name="T4" fmla="*/ 52 w 3624"/>
                <a:gd name="T5" fmla="*/ 0 h 2204"/>
                <a:gd name="T6" fmla="*/ 217 w 3624"/>
                <a:gd name="T7" fmla="*/ 681 h 2204"/>
                <a:gd name="T8" fmla="*/ 0 w 3624"/>
                <a:gd name="T9" fmla="*/ 1455 h 2204"/>
                <a:gd name="T10" fmla="*/ 1305 w 3624"/>
                <a:gd name="T11" fmla="*/ 2204 h 2204"/>
                <a:gd name="T12" fmla="*/ 2478 w 3624"/>
                <a:gd name="T13" fmla="*/ 2204 h 2204"/>
                <a:gd name="T14" fmla="*/ 2478 w 3624"/>
                <a:gd name="T15" fmla="*/ 1122 h 2204"/>
                <a:gd name="T16" fmla="*/ 2573 w 3624"/>
                <a:gd name="T17" fmla="*/ 1023 h 2204"/>
                <a:gd name="T18" fmla="*/ 2675 w 3624"/>
                <a:gd name="T19" fmla="*/ 1115 h 2204"/>
                <a:gd name="T20" fmla="*/ 2675 w 3624"/>
                <a:gd name="T21" fmla="*/ 1115 h 2204"/>
                <a:gd name="T22" fmla="*/ 2681 w 3624"/>
                <a:gd name="T23" fmla="*/ 2204 h 2204"/>
                <a:gd name="T24" fmla="*/ 3624 w 3624"/>
                <a:gd name="T25" fmla="*/ 2204 h 2204"/>
                <a:gd name="T26" fmla="*/ 3618 w 3624"/>
                <a:gd name="T27" fmla="*/ 1111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4" h="2204">
                  <a:moveTo>
                    <a:pt x="3618" y="1111"/>
                  </a:moveTo>
                  <a:cubicBezTo>
                    <a:pt x="3615" y="498"/>
                    <a:pt x="3115" y="0"/>
                    <a:pt x="2503" y="0"/>
                  </a:cubicBezTo>
                  <a:cubicBezTo>
                    <a:pt x="2238" y="0"/>
                    <a:pt x="289" y="0"/>
                    <a:pt x="52" y="0"/>
                  </a:cubicBezTo>
                  <a:cubicBezTo>
                    <a:pt x="157" y="205"/>
                    <a:pt x="217" y="436"/>
                    <a:pt x="217" y="681"/>
                  </a:cubicBezTo>
                  <a:cubicBezTo>
                    <a:pt x="217" y="941"/>
                    <a:pt x="147" y="1213"/>
                    <a:pt x="0" y="1455"/>
                  </a:cubicBezTo>
                  <a:cubicBezTo>
                    <a:pt x="546" y="1477"/>
                    <a:pt x="1025" y="1771"/>
                    <a:pt x="1305" y="2204"/>
                  </a:cubicBezTo>
                  <a:lnTo>
                    <a:pt x="2478" y="2204"/>
                  </a:lnTo>
                  <a:lnTo>
                    <a:pt x="2478" y="1122"/>
                  </a:lnTo>
                  <a:cubicBezTo>
                    <a:pt x="2478" y="1069"/>
                    <a:pt x="2520" y="1025"/>
                    <a:pt x="2573" y="1023"/>
                  </a:cubicBezTo>
                  <a:cubicBezTo>
                    <a:pt x="2627" y="1021"/>
                    <a:pt x="2672" y="1062"/>
                    <a:pt x="2675" y="1115"/>
                  </a:cubicBezTo>
                  <a:cubicBezTo>
                    <a:pt x="2675" y="1115"/>
                    <a:pt x="2675" y="1115"/>
                    <a:pt x="2675" y="1115"/>
                  </a:cubicBezTo>
                  <a:lnTo>
                    <a:pt x="2681" y="2204"/>
                  </a:lnTo>
                  <a:lnTo>
                    <a:pt x="3624" y="2204"/>
                  </a:lnTo>
                  <a:lnTo>
                    <a:pt x="3618" y="1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5915025" y="2511426"/>
              <a:ext cx="163513" cy="136525"/>
            </a:xfrm>
            <a:custGeom>
              <a:avLst/>
              <a:gdLst>
                <a:gd name="T0" fmla="*/ 2064 w 2287"/>
                <a:gd name="T1" fmla="*/ 691 h 1937"/>
                <a:gd name="T2" fmla="*/ 2235 w 2287"/>
                <a:gd name="T3" fmla="*/ 0 h 1937"/>
                <a:gd name="T4" fmla="*/ 59 w 2287"/>
                <a:gd name="T5" fmla="*/ 0 h 1937"/>
                <a:gd name="T6" fmla="*/ 216 w 2287"/>
                <a:gd name="T7" fmla="*/ 665 h 1937"/>
                <a:gd name="T8" fmla="*/ 0 w 2287"/>
                <a:gd name="T9" fmla="*/ 1438 h 1937"/>
                <a:gd name="T10" fmla="*/ 1165 w 2287"/>
                <a:gd name="T11" fmla="*/ 1937 h 1937"/>
                <a:gd name="T12" fmla="*/ 2287 w 2287"/>
                <a:gd name="T13" fmla="*/ 1475 h 1937"/>
                <a:gd name="T14" fmla="*/ 2064 w 2287"/>
                <a:gd name="T15" fmla="*/ 691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7" h="1937">
                  <a:moveTo>
                    <a:pt x="2064" y="691"/>
                  </a:moveTo>
                  <a:cubicBezTo>
                    <a:pt x="2064" y="442"/>
                    <a:pt x="2126" y="207"/>
                    <a:pt x="2235" y="0"/>
                  </a:cubicBezTo>
                  <a:cubicBezTo>
                    <a:pt x="1599" y="0"/>
                    <a:pt x="852" y="0"/>
                    <a:pt x="59" y="0"/>
                  </a:cubicBezTo>
                  <a:cubicBezTo>
                    <a:pt x="159" y="200"/>
                    <a:pt x="216" y="426"/>
                    <a:pt x="216" y="665"/>
                  </a:cubicBezTo>
                  <a:cubicBezTo>
                    <a:pt x="216" y="946"/>
                    <a:pt x="137" y="1212"/>
                    <a:pt x="0" y="1438"/>
                  </a:cubicBezTo>
                  <a:cubicBezTo>
                    <a:pt x="450" y="1440"/>
                    <a:pt x="865" y="1627"/>
                    <a:pt x="1165" y="1937"/>
                  </a:cubicBezTo>
                  <a:cubicBezTo>
                    <a:pt x="1455" y="1653"/>
                    <a:pt x="1852" y="1477"/>
                    <a:pt x="2287" y="1475"/>
                  </a:cubicBezTo>
                  <a:cubicBezTo>
                    <a:pt x="2136" y="1231"/>
                    <a:pt x="2064" y="956"/>
                    <a:pt x="2064" y="6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5940425" y="2351088"/>
              <a:ext cx="139700" cy="138113"/>
            </a:xfrm>
            <a:custGeom>
              <a:avLst/>
              <a:gdLst>
                <a:gd name="T0" fmla="*/ 977 w 1954"/>
                <a:gd name="T1" fmla="*/ 0 h 1954"/>
                <a:gd name="T2" fmla="*/ 0 w 1954"/>
                <a:gd name="T3" fmla="*/ 977 h 1954"/>
                <a:gd name="T4" fmla="*/ 977 w 1954"/>
                <a:gd name="T5" fmla="*/ 1954 h 1954"/>
                <a:gd name="T6" fmla="*/ 1954 w 1954"/>
                <a:gd name="T7" fmla="*/ 977 h 1954"/>
                <a:gd name="T8" fmla="*/ 977 w 1954"/>
                <a:gd name="T9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4" h="1954">
                  <a:moveTo>
                    <a:pt x="977" y="0"/>
                  </a:moveTo>
                  <a:cubicBezTo>
                    <a:pt x="437" y="0"/>
                    <a:pt x="0" y="437"/>
                    <a:pt x="0" y="977"/>
                  </a:cubicBezTo>
                  <a:cubicBezTo>
                    <a:pt x="0" y="1516"/>
                    <a:pt x="436" y="1954"/>
                    <a:pt x="977" y="1954"/>
                  </a:cubicBezTo>
                  <a:cubicBezTo>
                    <a:pt x="1512" y="1954"/>
                    <a:pt x="1954" y="1522"/>
                    <a:pt x="1954" y="977"/>
                  </a:cubicBezTo>
                  <a:cubicBezTo>
                    <a:pt x="1954" y="438"/>
                    <a:pt x="1517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5465763" y="2511426"/>
              <a:ext cx="273050" cy="157163"/>
            </a:xfrm>
            <a:custGeom>
              <a:avLst/>
              <a:gdLst>
                <a:gd name="T0" fmla="*/ 3552 w 3843"/>
                <a:gd name="T1" fmla="*/ 666 h 2215"/>
                <a:gd name="T2" fmla="*/ 3708 w 3843"/>
                <a:gd name="T3" fmla="*/ 2 h 2215"/>
                <a:gd name="T4" fmla="*/ 1121 w 3843"/>
                <a:gd name="T5" fmla="*/ 1 h 2215"/>
                <a:gd name="T6" fmla="*/ 6 w 3843"/>
                <a:gd name="T7" fmla="*/ 1111 h 2215"/>
                <a:gd name="T8" fmla="*/ 0 w 3843"/>
                <a:gd name="T9" fmla="*/ 2215 h 2215"/>
                <a:gd name="T10" fmla="*/ 943 w 3843"/>
                <a:gd name="T11" fmla="*/ 2215 h 2215"/>
                <a:gd name="T12" fmla="*/ 949 w 3843"/>
                <a:gd name="T13" fmla="*/ 1116 h 2215"/>
                <a:gd name="T14" fmla="*/ 1048 w 3843"/>
                <a:gd name="T15" fmla="*/ 1017 h 2215"/>
                <a:gd name="T16" fmla="*/ 1146 w 3843"/>
                <a:gd name="T17" fmla="*/ 1116 h 2215"/>
                <a:gd name="T18" fmla="*/ 1146 w 3843"/>
                <a:gd name="T19" fmla="*/ 2215 h 2215"/>
                <a:gd name="T20" fmla="*/ 2468 w 3843"/>
                <a:gd name="T21" fmla="*/ 2215 h 2215"/>
                <a:gd name="T22" fmla="*/ 3776 w 3843"/>
                <a:gd name="T23" fmla="*/ 1452 h 2215"/>
                <a:gd name="T24" fmla="*/ 3552 w 3843"/>
                <a:gd name="T25" fmla="*/ 666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3" h="2215">
                  <a:moveTo>
                    <a:pt x="3552" y="666"/>
                  </a:moveTo>
                  <a:cubicBezTo>
                    <a:pt x="3552" y="428"/>
                    <a:pt x="3608" y="202"/>
                    <a:pt x="3708" y="2"/>
                  </a:cubicBezTo>
                  <a:cubicBezTo>
                    <a:pt x="3666" y="0"/>
                    <a:pt x="3843" y="1"/>
                    <a:pt x="1121" y="1"/>
                  </a:cubicBezTo>
                  <a:cubicBezTo>
                    <a:pt x="512" y="1"/>
                    <a:pt x="9" y="496"/>
                    <a:pt x="6" y="1111"/>
                  </a:cubicBezTo>
                  <a:lnTo>
                    <a:pt x="0" y="2215"/>
                  </a:lnTo>
                  <a:cubicBezTo>
                    <a:pt x="431" y="2215"/>
                    <a:pt x="518" y="2215"/>
                    <a:pt x="943" y="2215"/>
                  </a:cubicBezTo>
                  <a:lnTo>
                    <a:pt x="949" y="1116"/>
                  </a:lnTo>
                  <a:cubicBezTo>
                    <a:pt x="949" y="1061"/>
                    <a:pt x="993" y="1017"/>
                    <a:pt x="1048" y="1017"/>
                  </a:cubicBezTo>
                  <a:cubicBezTo>
                    <a:pt x="1102" y="1018"/>
                    <a:pt x="1146" y="1062"/>
                    <a:pt x="1146" y="1116"/>
                  </a:cubicBezTo>
                  <a:lnTo>
                    <a:pt x="1146" y="2215"/>
                  </a:lnTo>
                  <a:lnTo>
                    <a:pt x="2468" y="2215"/>
                  </a:lnTo>
                  <a:cubicBezTo>
                    <a:pt x="2753" y="1760"/>
                    <a:pt x="3243" y="1474"/>
                    <a:pt x="3776" y="1452"/>
                  </a:cubicBezTo>
                  <a:cubicBezTo>
                    <a:pt x="3631" y="1219"/>
                    <a:pt x="3552" y="950"/>
                    <a:pt x="3552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5565775" y="2351088"/>
              <a:ext cx="139700" cy="138113"/>
            </a:xfrm>
            <a:custGeom>
              <a:avLst/>
              <a:gdLst>
                <a:gd name="T0" fmla="*/ 977 w 1954"/>
                <a:gd name="T1" fmla="*/ 0 h 1954"/>
                <a:gd name="T2" fmla="*/ 0 w 1954"/>
                <a:gd name="T3" fmla="*/ 977 h 1954"/>
                <a:gd name="T4" fmla="*/ 977 w 1954"/>
                <a:gd name="T5" fmla="*/ 1954 h 1954"/>
                <a:gd name="T6" fmla="*/ 1954 w 1954"/>
                <a:gd name="T7" fmla="*/ 977 h 1954"/>
                <a:gd name="T8" fmla="*/ 977 w 1954"/>
                <a:gd name="T9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4" h="1954">
                  <a:moveTo>
                    <a:pt x="977" y="0"/>
                  </a:moveTo>
                  <a:cubicBezTo>
                    <a:pt x="437" y="0"/>
                    <a:pt x="0" y="437"/>
                    <a:pt x="0" y="977"/>
                  </a:cubicBezTo>
                  <a:cubicBezTo>
                    <a:pt x="0" y="1514"/>
                    <a:pt x="435" y="1954"/>
                    <a:pt x="977" y="1954"/>
                  </a:cubicBezTo>
                  <a:cubicBezTo>
                    <a:pt x="1513" y="1954"/>
                    <a:pt x="1954" y="1520"/>
                    <a:pt x="1954" y="977"/>
                  </a:cubicBezTo>
                  <a:cubicBezTo>
                    <a:pt x="1954" y="437"/>
                    <a:pt x="1517" y="0"/>
                    <a:pt x="9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5659438" y="2649538"/>
              <a:ext cx="676275" cy="158750"/>
            </a:xfrm>
            <a:custGeom>
              <a:avLst/>
              <a:gdLst>
                <a:gd name="T0" fmla="*/ 9484 w 9489"/>
                <a:gd name="T1" fmla="*/ 1136 h 2240"/>
                <a:gd name="T2" fmla="*/ 8368 w 9489"/>
                <a:gd name="T3" fmla="*/ 26 h 2240"/>
                <a:gd name="T4" fmla="*/ 5896 w 9489"/>
                <a:gd name="T5" fmla="*/ 26 h 2240"/>
                <a:gd name="T6" fmla="*/ 4749 w 9489"/>
                <a:gd name="T7" fmla="*/ 1136 h 2240"/>
                <a:gd name="T8" fmla="*/ 4741 w 9489"/>
                <a:gd name="T9" fmla="*/ 1110 h 2240"/>
                <a:gd name="T10" fmla="*/ 3625 w 9489"/>
                <a:gd name="T11" fmla="*/ 0 h 2240"/>
                <a:gd name="T12" fmla="*/ 1153 w 9489"/>
                <a:gd name="T13" fmla="*/ 0 h 2240"/>
                <a:gd name="T14" fmla="*/ 6 w 9489"/>
                <a:gd name="T15" fmla="*/ 1110 h 2240"/>
                <a:gd name="T16" fmla="*/ 0 w 9489"/>
                <a:gd name="T17" fmla="*/ 2240 h 2240"/>
                <a:gd name="T18" fmla="*/ 943 w 9489"/>
                <a:gd name="T19" fmla="*/ 2240 h 2240"/>
                <a:gd name="T20" fmla="*/ 948 w 9489"/>
                <a:gd name="T21" fmla="*/ 1115 h 2240"/>
                <a:gd name="T22" fmla="*/ 1034 w 9489"/>
                <a:gd name="T23" fmla="*/ 1030 h 2240"/>
                <a:gd name="T24" fmla="*/ 1118 w 9489"/>
                <a:gd name="T25" fmla="*/ 1115 h 2240"/>
                <a:gd name="T26" fmla="*/ 1118 w 9489"/>
                <a:gd name="T27" fmla="*/ 2240 h 2240"/>
                <a:gd name="T28" fmla="*/ 3616 w 9489"/>
                <a:gd name="T29" fmla="*/ 2240 h 2240"/>
                <a:gd name="T30" fmla="*/ 3616 w 9489"/>
                <a:gd name="T31" fmla="*/ 1115 h 2240"/>
                <a:gd name="T32" fmla="*/ 3706 w 9489"/>
                <a:gd name="T33" fmla="*/ 1024 h 2240"/>
                <a:gd name="T34" fmla="*/ 3798 w 9489"/>
                <a:gd name="T35" fmla="*/ 1115 h 2240"/>
                <a:gd name="T36" fmla="*/ 3803 w 9489"/>
                <a:gd name="T37" fmla="*/ 2240 h 2240"/>
                <a:gd name="T38" fmla="*/ 5686 w 9489"/>
                <a:gd name="T39" fmla="*/ 2240 h 2240"/>
                <a:gd name="T40" fmla="*/ 5692 w 9489"/>
                <a:gd name="T41" fmla="*/ 1141 h 2240"/>
                <a:gd name="T42" fmla="*/ 5692 w 9489"/>
                <a:gd name="T43" fmla="*/ 1141 h 2240"/>
                <a:gd name="T44" fmla="*/ 5777 w 9489"/>
                <a:gd name="T45" fmla="*/ 1056 h 2240"/>
                <a:gd name="T46" fmla="*/ 5862 w 9489"/>
                <a:gd name="T47" fmla="*/ 1141 h 2240"/>
                <a:gd name="T48" fmla="*/ 5862 w 9489"/>
                <a:gd name="T49" fmla="*/ 2240 h 2240"/>
                <a:gd name="T50" fmla="*/ 8359 w 9489"/>
                <a:gd name="T51" fmla="*/ 2240 h 2240"/>
                <a:gd name="T52" fmla="*/ 8359 w 9489"/>
                <a:gd name="T53" fmla="*/ 1141 h 2240"/>
                <a:gd name="T54" fmla="*/ 8450 w 9489"/>
                <a:gd name="T55" fmla="*/ 1050 h 2240"/>
                <a:gd name="T56" fmla="*/ 8541 w 9489"/>
                <a:gd name="T57" fmla="*/ 1141 h 2240"/>
                <a:gd name="T58" fmla="*/ 8546 w 9489"/>
                <a:gd name="T59" fmla="*/ 2240 h 2240"/>
                <a:gd name="T60" fmla="*/ 9489 w 9489"/>
                <a:gd name="T61" fmla="*/ 2240 h 2240"/>
                <a:gd name="T62" fmla="*/ 9484 w 9489"/>
                <a:gd name="T63" fmla="*/ 1136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89" h="2240">
                  <a:moveTo>
                    <a:pt x="9484" y="1136"/>
                  </a:moveTo>
                  <a:cubicBezTo>
                    <a:pt x="9481" y="524"/>
                    <a:pt x="8980" y="26"/>
                    <a:pt x="8368" y="26"/>
                  </a:cubicBezTo>
                  <a:cubicBezTo>
                    <a:pt x="8303" y="26"/>
                    <a:pt x="5970" y="26"/>
                    <a:pt x="5896" y="26"/>
                  </a:cubicBezTo>
                  <a:cubicBezTo>
                    <a:pt x="5284" y="26"/>
                    <a:pt x="4752" y="524"/>
                    <a:pt x="4749" y="1136"/>
                  </a:cubicBezTo>
                  <a:lnTo>
                    <a:pt x="4741" y="1110"/>
                  </a:lnTo>
                  <a:cubicBezTo>
                    <a:pt x="4738" y="501"/>
                    <a:pt x="4239" y="0"/>
                    <a:pt x="3625" y="0"/>
                  </a:cubicBezTo>
                  <a:cubicBezTo>
                    <a:pt x="2916" y="0"/>
                    <a:pt x="1897" y="0"/>
                    <a:pt x="1153" y="0"/>
                  </a:cubicBezTo>
                  <a:cubicBezTo>
                    <a:pt x="541" y="0"/>
                    <a:pt x="9" y="498"/>
                    <a:pt x="6" y="1110"/>
                  </a:cubicBezTo>
                  <a:lnTo>
                    <a:pt x="0" y="2240"/>
                  </a:lnTo>
                  <a:lnTo>
                    <a:pt x="943" y="2240"/>
                  </a:lnTo>
                  <a:lnTo>
                    <a:pt x="948" y="1115"/>
                  </a:lnTo>
                  <a:cubicBezTo>
                    <a:pt x="949" y="1068"/>
                    <a:pt x="987" y="1030"/>
                    <a:pt x="1034" y="1030"/>
                  </a:cubicBezTo>
                  <a:cubicBezTo>
                    <a:pt x="1081" y="1031"/>
                    <a:pt x="1118" y="1069"/>
                    <a:pt x="1118" y="1115"/>
                  </a:cubicBezTo>
                  <a:lnTo>
                    <a:pt x="1118" y="2240"/>
                  </a:lnTo>
                  <a:cubicBezTo>
                    <a:pt x="1671" y="2240"/>
                    <a:pt x="3098" y="2240"/>
                    <a:pt x="3616" y="2240"/>
                  </a:cubicBezTo>
                  <a:lnTo>
                    <a:pt x="3616" y="1115"/>
                  </a:lnTo>
                  <a:cubicBezTo>
                    <a:pt x="3616" y="1065"/>
                    <a:pt x="3656" y="1025"/>
                    <a:pt x="3706" y="1024"/>
                  </a:cubicBezTo>
                  <a:cubicBezTo>
                    <a:pt x="3757" y="1024"/>
                    <a:pt x="3797" y="1065"/>
                    <a:pt x="3798" y="1115"/>
                  </a:cubicBezTo>
                  <a:lnTo>
                    <a:pt x="3803" y="2240"/>
                  </a:lnTo>
                  <a:cubicBezTo>
                    <a:pt x="3996" y="2240"/>
                    <a:pt x="5487" y="2240"/>
                    <a:pt x="5686" y="2240"/>
                  </a:cubicBezTo>
                  <a:lnTo>
                    <a:pt x="5692" y="1141"/>
                  </a:lnTo>
                  <a:cubicBezTo>
                    <a:pt x="5692" y="1141"/>
                    <a:pt x="5692" y="1141"/>
                    <a:pt x="5692" y="1141"/>
                  </a:cubicBezTo>
                  <a:cubicBezTo>
                    <a:pt x="5692" y="1094"/>
                    <a:pt x="5730" y="1056"/>
                    <a:pt x="5777" y="1056"/>
                  </a:cubicBezTo>
                  <a:cubicBezTo>
                    <a:pt x="5824" y="1056"/>
                    <a:pt x="5862" y="1094"/>
                    <a:pt x="5862" y="1141"/>
                  </a:cubicBezTo>
                  <a:lnTo>
                    <a:pt x="5862" y="2240"/>
                  </a:lnTo>
                  <a:cubicBezTo>
                    <a:pt x="6414" y="2240"/>
                    <a:pt x="7841" y="2240"/>
                    <a:pt x="8359" y="2240"/>
                  </a:cubicBezTo>
                  <a:lnTo>
                    <a:pt x="8359" y="1141"/>
                  </a:lnTo>
                  <a:cubicBezTo>
                    <a:pt x="8359" y="1091"/>
                    <a:pt x="8399" y="1050"/>
                    <a:pt x="8450" y="1050"/>
                  </a:cubicBezTo>
                  <a:cubicBezTo>
                    <a:pt x="8500" y="1050"/>
                    <a:pt x="8541" y="1091"/>
                    <a:pt x="8541" y="1141"/>
                  </a:cubicBezTo>
                  <a:lnTo>
                    <a:pt x="8546" y="2240"/>
                  </a:lnTo>
                  <a:lnTo>
                    <a:pt x="9489" y="2240"/>
                  </a:lnTo>
                  <a:lnTo>
                    <a:pt x="9484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5756275" y="2487613"/>
              <a:ext cx="141288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6099175" y="2489201"/>
              <a:ext cx="139700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Freeform 19"/>
          <p:cNvSpPr>
            <a:spLocks noEditPoints="1"/>
          </p:cNvSpPr>
          <p:nvPr/>
        </p:nvSpPr>
        <p:spPr bwMode="auto">
          <a:xfrm>
            <a:off x="3804537" y="3976899"/>
            <a:ext cx="380191" cy="393918"/>
          </a:xfrm>
          <a:custGeom>
            <a:avLst/>
            <a:gdLst>
              <a:gd name="T0" fmla="*/ 8789 w 14203"/>
              <a:gd name="T1" fmla="*/ 13365 h 14800"/>
              <a:gd name="T2" fmla="*/ 8101 w 14203"/>
              <a:gd name="T3" fmla="*/ 14437 h 14800"/>
              <a:gd name="T4" fmla="*/ 6572 w 14203"/>
              <a:gd name="T5" fmla="*/ 14800 h 14800"/>
              <a:gd name="T6" fmla="*/ 5996 w 14203"/>
              <a:gd name="T7" fmla="*/ 14045 h 14800"/>
              <a:gd name="T8" fmla="*/ 5412 w 14203"/>
              <a:gd name="T9" fmla="*/ 12930 h 14800"/>
              <a:gd name="T10" fmla="*/ 8372 w 14203"/>
              <a:gd name="T11" fmla="*/ 12513 h 14800"/>
              <a:gd name="T12" fmla="*/ 10747 w 14203"/>
              <a:gd name="T13" fmla="*/ 7104 h 14800"/>
              <a:gd name="T14" fmla="*/ 8828 w 14203"/>
              <a:gd name="T15" fmla="*/ 11450 h 14800"/>
              <a:gd name="T16" fmla="*/ 5969 w 14203"/>
              <a:gd name="T17" fmla="*/ 11959 h 14800"/>
              <a:gd name="T18" fmla="*/ 4474 w 14203"/>
              <a:gd name="T19" fmla="*/ 9632 h 14800"/>
              <a:gd name="T20" fmla="*/ 7077 w 14203"/>
              <a:gd name="T21" fmla="*/ 3459 h 14800"/>
              <a:gd name="T22" fmla="*/ 7513 w 14203"/>
              <a:gd name="T23" fmla="*/ 4897 h 14800"/>
              <a:gd name="T24" fmla="*/ 4471 w 14203"/>
              <a:gd name="T25" fmla="*/ 7117 h 14800"/>
              <a:gd name="T26" fmla="*/ 5293 w 14203"/>
              <a:gd name="T27" fmla="*/ 7117 h 14800"/>
              <a:gd name="T28" fmla="*/ 7513 w 14203"/>
              <a:gd name="T29" fmla="*/ 4897 h 14800"/>
              <a:gd name="T30" fmla="*/ 7513 w 14203"/>
              <a:gd name="T31" fmla="*/ 1851 h 14800"/>
              <a:gd name="T32" fmla="*/ 7102 w 14203"/>
              <a:gd name="T33" fmla="*/ 0 h 14800"/>
              <a:gd name="T34" fmla="*/ 6691 w 14203"/>
              <a:gd name="T35" fmla="*/ 1851 h 14800"/>
              <a:gd name="T36" fmla="*/ 2263 w 14203"/>
              <a:gd name="T37" fmla="*/ 7101 h 14800"/>
              <a:gd name="T38" fmla="*/ 411 w 14203"/>
              <a:gd name="T39" fmla="*/ 6690 h 14800"/>
              <a:gd name="T40" fmla="*/ 411 w 14203"/>
              <a:gd name="T41" fmla="*/ 7512 h 14800"/>
              <a:gd name="T42" fmla="*/ 2263 w 14203"/>
              <a:gd name="T43" fmla="*/ 7101 h 14800"/>
              <a:gd name="T44" fmla="*/ 12352 w 14203"/>
              <a:gd name="T45" fmla="*/ 6690 h 14800"/>
              <a:gd name="T46" fmla="*/ 12352 w 14203"/>
              <a:gd name="T47" fmla="*/ 7512 h 14800"/>
              <a:gd name="T48" fmla="*/ 14203 w 14203"/>
              <a:gd name="T49" fmla="*/ 7101 h 14800"/>
              <a:gd name="T50" fmla="*/ 3100 w 14203"/>
              <a:gd name="T51" fmla="*/ 10524 h 14800"/>
              <a:gd name="T52" fmla="*/ 2080 w 14203"/>
              <a:gd name="T53" fmla="*/ 12126 h 14800"/>
              <a:gd name="T54" fmla="*/ 2659 w 14203"/>
              <a:gd name="T55" fmla="*/ 12126 h 14800"/>
              <a:gd name="T56" fmla="*/ 3679 w 14203"/>
              <a:gd name="T57" fmla="*/ 10524 h 14800"/>
              <a:gd name="T58" fmla="*/ 10814 w 14203"/>
              <a:gd name="T59" fmla="*/ 3800 h 14800"/>
              <a:gd name="T60" fmla="*/ 12123 w 14203"/>
              <a:gd name="T61" fmla="*/ 2661 h 14800"/>
              <a:gd name="T62" fmla="*/ 11542 w 14203"/>
              <a:gd name="T63" fmla="*/ 2080 h 14800"/>
              <a:gd name="T64" fmla="*/ 10522 w 14203"/>
              <a:gd name="T65" fmla="*/ 3681 h 14800"/>
              <a:gd name="T66" fmla="*/ 3100 w 14203"/>
              <a:gd name="T67" fmla="*/ 3678 h 14800"/>
              <a:gd name="T68" fmla="*/ 3679 w 14203"/>
              <a:gd name="T69" fmla="*/ 3678 h 14800"/>
              <a:gd name="T70" fmla="*/ 2659 w 14203"/>
              <a:gd name="T71" fmla="*/ 2077 h 14800"/>
              <a:gd name="T72" fmla="*/ 2077 w 14203"/>
              <a:gd name="T73" fmla="*/ 2658 h 14800"/>
              <a:gd name="T74" fmla="*/ 11103 w 14203"/>
              <a:gd name="T75" fmla="*/ 10524 h 14800"/>
              <a:gd name="T76" fmla="*/ 10522 w 14203"/>
              <a:gd name="T77" fmla="*/ 11106 h 14800"/>
              <a:gd name="T78" fmla="*/ 11831 w 14203"/>
              <a:gd name="T79" fmla="*/ 12245 h 14800"/>
              <a:gd name="T80" fmla="*/ 12120 w 14203"/>
              <a:gd name="T81" fmla="*/ 11544 h 14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03" h="14800">
                <a:moveTo>
                  <a:pt x="8789" y="12933"/>
                </a:moveTo>
                <a:lnTo>
                  <a:pt x="8789" y="13365"/>
                </a:lnTo>
                <a:cubicBezTo>
                  <a:pt x="8789" y="13710"/>
                  <a:pt x="8536" y="13996"/>
                  <a:pt x="8207" y="14045"/>
                </a:cubicBezTo>
                <a:lnTo>
                  <a:pt x="8101" y="14437"/>
                </a:lnTo>
                <a:cubicBezTo>
                  <a:pt x="8043" y="14651"/>
                  <a:pt x="7851" y="14800"/>
                  <a:pt x="7629" y="14800"/>
                </a:cubicBezTo>
                <a:lnTo>
                  <a:pt x="6572" y="14800"/>
                </a:lnTo>
                <a:cubicBezTo>
                  <a:pt x="6350" y="14800"/>
                  <a:pt x="6158" y="14651"/>
                  <a:pt x="6100" y="14437"/>
                </a:cubicBezTo>
                <a:lnTo>
                  <a:pt x="5996" y="14045"/>
                </a:lnTo>
                <a:cubicBezTo>
                  <a:pt x="5664" y="13993"/>
                  <a:pt x="5412" y="13710"/>
                  <a:pt x="5412" y="13362"/>
                </a:cubicBezTo>
                <a:lnTo>
                  <a:pt x="5412" y="12930"/>
                </a:lnTo>
                <a:cubicBezTo>
                  <a:pt x="5412" y="12699"/>
                  <a:pt x="5597" y="12513"/>
                  <a:pt x="5829" y="12513"/>
                </a:cubicBezTo>
                <a:lnTo>
                  <a:pt x="8372" y="12513"/>
                </a:lnTo>
                <a:cubicBezTo>
                  <a:pt x="8603" y="12516"/>
                  <a:pt x="8789" y="12702"/>
                  <a:pt x="8789" y="12933"/>
                </a:cubicBezTo>
                <a:close/>
                <a:moveTo>
                  <a:pt x="10747" y="7104"/>
                </a:moveTo>
                <a:cubicBezTo>
                  <a:pt x="10747" y="8088"/>
                  <a:pt x="10357" y="8980"/>
                  <a:pt x="9724" y="9635"/>
                </a:cubicBezTo>
                <a:cubicBezTo>
                  <a:pt x="9243" y="10134"/>
                  <a:pt x="8932" y="10771"/>
                  <a:pt x="8828" y="11450"/>
                </a:cubicBezTo>
                <a:cubicBezTo>
                  <a:pt x="8783" y="11742"/>
                  <a:pt x="8530" y="11959"/>
                  <a:pt x="8232" y="11959"/>
                </a:cubicBezTo>
                <a:lnTo>
                  <a:pt x="5969" y="11959"/>
                </a:lnTo>
                <a:cubicBezTo>
                  <a:pt x="5673" y="11959"/>
                  <a:pt x="5418" y="11745"/>
                  <a:pt x="5375" y="11453"/>
                </a:cubicBezTo>
                <a:cubicBezTo>
                  <a:pt x="5268" y="10774"/>
                  <a:pt x="4955" y="10128"/>
                  <a:pt x="4474" y="9632"/>
                </a:cubicBezTo>
                <a:cubicBezTo>
                  <a:pt x="3852" y="8986"/>
                  <a:pt x="3466" y="8109"/>
                  <a:pt x="3457" y="7144"/>
                </a:cubicBezTo>
                <a:cubicBezTo>
                  <a:pt x="3435" y="5116"/>
                  <a:pt x="5049" y="3474"/>
                  <a:pt x="7077" y="3459"/>
                </a:cubicBezTo>
                <a:cubicBezTo>
                  <a:pt x="9102" y="3444"/>
                  <a:pt x="10747" y="5082"/>
                  <a:pt x="10747" y="7104"/>
                </a:cubicBezTo>
                <a:close/>
                <a:moveTo>
                  <a:pt x="7513" y="4897"/>
                </a:moveTo>
                <a:cubicBezTo>
                  <a:pt x="7513" y="4671"/>
                  <a:pt x="7330" y="4485"/>
                  <a:pt x="7102" y="4485"/>
                </a:cubicBezTo>
                <a:cubicBezTo>
                  <a:pt x="5652" y="4485"/>
                  <a:pt x="4471" y="5664"/>
                  <a:pt x="4471" y="7117"/>
                </a:cubicBezTo>
                <a:cubicBezTo>
                  <a:pt x="4471" y="7342"/>
                  <a:pt x="4653" y="7528"/>
                  <a:pt x="4882" y="7528"/>
                </a:cubicBezTo>
                <a:cubicBezTo>
                  <a:pt x="5107" y="7528"/>
                  <a:pt x="5293" y="7345"/>
                  <a:pt x="5293" y="7117"/>
                </a:cubicBezTo>
                <a:cubicBezTo>
                  <a:pt x="5293" y="6118"/>
                  <a:pt x="6106" y="5308"/>
                  <a:pt x="7102" y="5308"/>
                </a:cubicBezTo>
                <a:cubicBezTo>
                  <a:pt x="7330" y="5308"/>
                  <a:pt x="7513" y="5125"/>
                  <a:pt x="7513" y="4897"/>
                </a:cubicBezTo>
                <a:close/>
                <a:moveTo>
                  <a:pt x="7102" y="2262"/>
                </a:moveTo>
                <a:cubicBezTo>
                  <a:pt x="7327" y="2262"/>
                  <a:pt x="7513" y="2080"/>
                  <a:pt x="7513" y="1851"/>
                </a:cubicBezTo>
                <a:lnTo>
                  <a:pt x="7513" y="411"/>
                </a:lnTo>
                <a:cubicBezTo>
                  <a:pt x="7513" y="186"/>
                  <a:pt x="7330" y="0"/>
                  <a:pt x="7102" y="0"/>
                </a:cubicBezTo>
                <a:cubicBezTo>
                  <a:pt x="6873" y="0"/>
                  <a:pt x="6691" y="182"/>
                  <a:pt x="6691" y="411"/>
                </a:cubicBezTo>
                <a:lnTo>
                  <a:pt x="6691" y="1851"/>
                </a:lnTo>
                <a:cubicBezTo>
                  <a:pt x="6691" y="2080"/>
                  <a:pt x="6876" y="2262"/>
                  <a:pt x="7102" y="2262"/>
                </a:cubicBezTo>
                <a:close/>
                <a:moveTo>
                  <a:pt x="2263" y="7101"/>
                </a:moveTo>
                <a:cubicBezTo>
                  <a:pt x="2263" y="6876"/>
                  <a:pt x="2080" y="6690"/>
                  <a:pt x="1852" y="6690"/>
                </a:cubicBezTo>
                <a:lnTo>
                  <a:pt x="411" y="6690"/>
                </a:lnTo>
                <a:cubicBezTo>
                  <a:pt x="186" y="6690"/>
                  <a:pt x="0" y="6873"/>
                  <a:pt x="0" y="7101"/>
                </a:cubicBezTo>
                <a:cubicBezTo>
                  <a:pt x="0" y="7327"/>
                  <a:pt x="183" y="7512"/>
                  <a:pt x="411" y="7512"/>
                </a:cubicBezTo>
                <a:lnTo>
                  <a:pt x="1852" y="7512"/>
                </a:lnTo>
                <a:cubicBezTo>
                  <a:pt x="2080" y="7512"/>
                  <a:pt x="2263" y="7330"/>
                  <a:pt x="2263" y="7101"/>
                </a:cubicBezTo>
                <a:close/>
                <a:moveTo>
                  <a:pt x="13792" y="6690"/>
                </a:moveTo>
                <a:lnTo>
                  <a:pt x="12352" y="6690"/>
                </a:lnTo>
                <a:cubicBezTo>
                  <a:pt x="12126" y="6690"/>
                  <a:pt x="11941" y="6873"/>
                  <a:pt x="11941" y="7101"/>
                </a:cubicBezTo>
                <a:cubicBezTo>
                  <a:pt x="11941" y="7327"/>
                  <a:pt x="12123" y="7512"/>
                  <a:pt x="12352" y="7512"/>
                </a:cubicBezTo>
                <a:lnTo>
                  <a:pt x="13792" y="7512"/>
                </a:lnTo>
                <a:cubicBezTo>
                  <a:pt x="14018" y="7512"/>
                  <a:pt x="14203" y="7330"/>
                  <a:pt x="14203" y="7101"/>
                </a:cubicBezTo>
                <a:cubicBezTo>
                  <a:pt x="14203" y="6876"/>
                  <a:pt x="14021" y="6690"/>
                  <a:pt x="13792" y="6690"/>
                </a:cubicBezTo>
                <a:close/>
                <a:moveTo>
                  <a:pt x="3100" y="10524"/>
                </a:moveTo>
                <a:lnTo>
                  <a:pt x="2080" y="11544"/>
                </a:lnTo>
                <a:cubicBezTo>
                  <a:pt x="1919" y="11706"/>
                  <a:pt x="1919" y="11965"/>
                  <a:pt x="2080" y="12126"/>
                </a:cubicBezTo>
                <a:cubicBezTo>
                  <a:pt x="2159" y="12205"/>
                  <a:pt x="2266" y="12245"/>
                  <a:pt x="2369" y="12245"/>
                </a:cubicBezTo>
                <a:cubicBezTo>
                  <a:pt x="2473" y="12245"/>
                  <a:pt x="2579" y="12205"/>
                  <a:pt x="2659" y="12126"/>
                </a:cubicBezTo>
                <a:lnTo>
                  <a:pt x="3679" y="11106"/>
                </a:lnTo>
                <a:cubicBezTo>
                  <a:pt x="3840" y="10944"/>
                  <a:pt x="3840" y="10686"/>
                  <a:pt x="3679" y="10524"/>
                </a:cubicBezTo>
                <a:cubicBezTo>
                  <a:pt x="3520" y="10363"/>
                  <a:pt x="3259" y="10363"/>
                  <a:pt x="3100" y="10524"/>
                </a:cubicBezTo>
                <a:close/>
                <a:moveTo>
                  <a:pt x="10814" y="3800"/>
                </a:moveTo>
                <a:cubicBezTo>
                  <a:pt x="10917" y="3800"/>
                  <a:pt x="11024" y="3761"/>
                  <a:pt x="11103" y="3681"/>
                </a:cubicBezTo>
                <a:lnTo>
                  <a:pt x="12123" y="2661"/>
                </a:lnTo>
                <a:cubicBezTo>
                  <a:pt x="12285" y="2500"/>
                  <a:pt x="12285" y="2241"/>
                  <a:pt x="12123" y="2080"/>
                </a:cubicBezTo>
                <a:cubicBezTo>
                  <a:pt x="11962" y="1918"/>
                  <a:pt x="11703" y="1918"/>
                  <a:pt x="11542" y="2080"/>
                </a:cubicBezTo>
                <a:lnTo>
                  <a:pt x="10522" y="3100"/>
                </a:lnTo>
                <a:cubicBezTo>
                  <a:pt x="10360" y="3261"/>
                  <a:pt x="10360" y="3520"/>
                  <a:pt x="10522" y="3681"/>
                </a:cubicBezTo>
                <a:cubicBezTo>
                  <a:pt x="10604" y="3761"/>
                  <a:pt x="10707" y="3800"/>
                  <a:pt x="10814" y="3800"/>
                </a:cubicBezTo>
                <a:close/>
                <a:moveTo>
                  <a:pt x="3100" y="3678"/>
                </a:moveTo>
                <a:cubicBezTo>
                  <a:pt x="3179" y="3758"/>
                  <a:pt x="3286" y="3797"/>
                  <a:pt x="3390" y="3797"/>
                </a:cubicBezTo>
                <a:cubicBezTo>
                  <a:pt x="3493" y="3797"/>
                  <a:pt x="3600" y="3758"/>
                  <a:pt x="3679" y="3678"/>
                </a:cubicBezTo>
                <a:cubicBezTo>
                  <a:pt x="3840" y="3517"/>
                  <a:pt x="3840" y="3258"/>
                  <a:pt x="3679" y="3097"/>
                </a:cubicBezTo>
                <a:lnTo>
                  <a:pt x="2659" y="2077"/>
                </a:lnTo>
                <a:cubicBezTo>
                  <a:pt x="2497" y="1915"/>
                  <a:pt x="2238" y="1915"/>
                  <a:pt x="2077" y="2077"/>
                </a:cubicBezTo>
                <a:cubicBezTo>
                  <a:pt x="1916" y="2238"/>
                  <a:pt x="1916" y="2497"/>
                  <a:pt x="2077" y="2658"/>
                </a:cubicBezTo>
                <a:lnTo>
                  <a:pt x="3100" y="3678"/>
                </a:lnTo>
                <a:close/>
                <a:moveTo>
                  <a:pt x="11103" y="10524"/>
                </a:moveTo>
                <a:cubicBezTo>
                  <a:pt x="10942" y="10363"/>
                  <a:pt x="10683" y="10363"/>
                  <a:pt x="10522" y="10524"/>
                </a:cubicBezTo>
                <a:cubicBezTo>
                  <a:pt x="10360" y="10686"/>
                  <a:pt x="10360" y="10944"/>
                  <a:pt x="10522" y="11106"/>
                </a:cubicBezTo>
                <a:lnTo>
                  <a:pt x="11542" y="12126"/>
                </a:lnTo>
                <a:cubicBezTo>
                  <a:pt x="11621" y="12205"/>
                  <a:pt x="11727" y="12245"/>
                  <a:pt x="11831" y="12245"/>
                </a:cubicBezTo>
                <a:cubicBezTo>
                  <a:pt x="11935" y="12245"/>
                  <a:pt x="12041" y="12205"/>
                  <a:pt x="12120" y="12126"/>
                </a:cubicBezTo>
                <a:cubicBezTo>
                  <a:pt x="12282" y="11965"/>
                  <a:pt x="12282" y="11706"/>
                  <a:pt x="12120" y="11544"/>
                </a:cubicBezTo>
                <a:lnTo>
                  <a:pt x="11103" y="10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5974275" y="3680730"/>
            <a:ext cx="323385" cy="200361"/>
            <a:chOff x="3327400" y="3995738"/>
            <a:chExt cx="1057275" cy="919163"/>
          </a:xfrm>
          <a:solidFill>
            <a:schemeClr val="bg1"/>
          </a:solidFill>
        </p:grpSpPr>
        <p:sp>
          <p:nvSpPr>
            <p:cNvPr id="57" name="Freeform 37"/>
            <p:cNvSpPr>
              <a:spLocks noEditPoints="1"/>
            </p:cNvSpPr>
            <p:nvPr/>
          </p:nvSpPr>
          <p:spPr bwMode="auto">
            <a:xfrm>
              <a:off x="3327400" y="3995738"/>
              <a:ext cx="1057275" cy="919163"/>
            </a:xfrm>
            <a:custGeom>
              <a:avLst/>
              <a:gdLst>
                <a:gd name="T0" fmla="*/ 2876 w 14834"/>
                <a:gd name="T1" fmla="*/ 12456 h 12974"/>
                <a:gd name="T2" fmla="*/ 10290 w 14834"/>
                <a:gd name="T3" fmla="*/ 12320 h 12974"/>
                <a:gd name="T4" fmla="*/ 14273 w 14834"/>
                <a:gd name="T5" fmla="*/ 8702 h 12974"/>
                <a:gd name="T6" fmla="*/ 11240 w 14834"/>
                <a:gd name="T7" fmla="*/ 10255 h 12974"/>
                <a:gd name="T8" fmla="*/ 6636 w 14834"/>
                <a:gd name="T9" fmla="*/ 10927 h 12974"/>
                <a:gd name="T10" fmla="*/ 9886 w 14834"/>
                <a:gd name="T11" fmla="*/ 10252 h 12974"/>
                <a:gd name="T12" fmla="*/ 6829 w 14834"/>
                <a:gd name="T13" fmla="*/ 8841 h 12974"/>
                <a:gd name="T14" fmla="*/ 1990 w 14834"/>
                <a:gd name="T15" fmla="*/ 8611 h 12974"/>
                <a:gd name="T16" fmla="*/ 229 w 14834"/>
                <a:gd name="T17" fmla="*/ 12269 h 12974"/>
                <a:gd name="T18" fmla="*/ 1933 w 14834"/>
                <a:gd name="T19" fmla="*/ 11871 h 12974"/>
                <a:gd name="T20" fmla="*/ 1505 w 14834"/>
                <a:gd name="T21" fmla="*/ 11458 h 12974"/>
                <a:gd name="T22" fmla="*/ 13568 w 14834"/>
                <a:gd name="T23" fmla="*/ 8343 h 12974"/>
                <a:gd name="T24" fmla="*/ 11174 w 14834"/>
                <a:gd name="T25" fmla="*/ 9661 h 12974"/>
                <a:gd name="T26" fmla="*/ 11114 w 14834"/>
                <a:gd name="T27" fmla="*/ 9127 h 12974"/>
                <a:gd name="T28" fmla="*/ 10915 w 14834"/>
                <a:gd name="T29" fmla="*/ 8672 h 12974"/>
                <a:gd name="T30" fmla="*/ 11756 w 14834"/>
                <a:gd name="T31" fmla="*/ 7954 h 12974"/>
                <a:gd name="T32" fmla="*/ 3811 w 14834"/>
                <a:gd name="T33" fmla="*/ 5783 h 12974"/>
                <a:gd name="T34" fmla="*/ 11702 w 14834"/>
                <a:gd name="T35" fmla="*/ 6417 h 12974"/>
                <a:gd name="T36" fmla="*/ 3495 w 14834"/>
                <a:gd name="T37" fmla="*/ 7246 h 12974"/>
                <a:gd name="T38" fmla="*/ 12018 w 14834"/>
                <a:gd name="T39" fmla="*/ 7246 h 12974"/>
                <a:gd name="T40" fmla="*/ 3495 w 14834"/>
                <a:gd name="T41" fmla="*/ 7246 h 12974"/>
                <a:gd name="T42" fmla="*/ 10562 w 14834"/>
                <a:gd name="T43" fmla="*/ 2642 h 12974"/>
                <a:gd name="T44" fmla="*/ 4951 w 14834"/>
                <a:gd name="T45" fmla="*/ 2642 h 12974"/>
                <a:gd name="T46" fmla="*/ 5400 w 14834"/>
                <a:gd name="T47" fmla="*/ 3091 h 12974"/>
                <a:gd name="T48" fmla="*/ 11282 w 14834"/>
                <a:gd name="T49" fmla="*/ 5283 h 12974"/>
                <a:gd name="T50" fmla="*/ 11282 w 14834"/>
                <a:gd name="T51" fmla="*/ 0 h 12974"/>
                <a:gd name="T52" fmla="*/ 3488 w 14834"/>
                <a:gd name="T53" fmla="*/ 4544 h 12974"/>
                <a:gd name="T54" fmla="*/ 4251 w 14834"/>
                <a:gd name="T55" fmla="*/ 1517 h 12974"/>
                <a:gd name="T56" fmla="*/ 10480 w 14834"/>
                <a:gd name="T57" fmla="*/ 631 h 12974"/>
                <a:gd name="T58" fmla="*/ 11388 w 14834"/>
                <a:gd name="T59" fmla="*/ 1538 h 12974"/>
                <a:gd name="T60" fmla="*/ 10456 w 14834"/>
                <a:gd name="T61" fmla="*/ 4556 h 12974"/>
                <a:gd name="T62" fmla="*/ 4999 w 14834"/>
                <a:gd name="T63" fmla="*/ 4511 h 12974"/>
                <a:gd name="T64" fmla="*/ 4119 w 14834"/>
                <a:gd name="T65" fmla="*/ 1505 h 12974"/>
                <a:gd name="T66" fmla="*/ 7755 w 14834"/>
                <a:gd name="T67" fmla="*/ 1023 h 12974"/>
                <a:gd name="T68" fmla="*/ 6808 w 14834"/>
                <a:gd name="T69" fmla="*/ 2729 h 12974"/>
                <a:gd name="T70" fmla="*/ 7019 w 14834"/>
                <a:gd name="T71" fmla="*/ 2569 h 12974"/>
                <a:gd name="T72" fmla="*/ 6808 w 14834"/>
                <a:gd name="T73" fmla="*/ 2385 h 12974"/>
                <a:gd name="T74" fmla="*/ 7067 w 14834"/>
                <a:gd name="T75" fmla="*/ 2310 h 12974"/>
                <a:gd name="T76" fmla="*/ 8291 w 14834"/>
                <a:gd name="T77" fmla="*/ 1803 h 12974"/>
                <a:gd name="T78" fmla="*/ 8298 w 14834"/>
                <a:gd name="T79" fmla="*/ 2072 h 12974"/>
                <a:gd name="T80" fmla="*/ 7637 w 14834"/>
                <a:gd name="T81" fmla="*/ 2093 h 12974"/>
                <a:gd name="T82" fmla="*/ 7791 w 14834"/>
                <a:gd name="T83" fmla="*/ 2325 h 12974"/>
                <a:gd name="T84" fmla="*/ 7791 w 14834"/>
                <a:gd name="T85" fmla="*/ 2566 h 12974"/>
                <a:gd name="T86" fmla="*/ 7791 w 14834"/>
                <a:gd name="T87" fmla="*/ 2669 h 12974"/>
                <a:gd name="T88" fmla="*/ 7791 w 14834"/>
                <a:gd name="T89" fmla="*/ 2910 h 12974"/>
                <a:gd name="T90" fmla="*/ 8020 w 14834"/>
                <a:gd name="T91" fmla="*/ 3208 h 12974"/>
                <a:gd name="T92" fmla="*/ 8358 w 14834"/>
                <a:gd name="T93" fmla="*/ 3359 h 12974"/>
                <a:gd name="T94" fmla="*/ 7580 w 14834"/>
                <a:gd name="T95" fmla="*/ 3510 h 12974"/>
                <a:gd name="T96" fmla="*/ 6865 w 14834"/>
                <a:gd name="T97" fmla="*/ 2910 h 1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34" h="12974">
                  <a:moveTo>
                    <a:pt x="1043" y="12944"/>
                  </a:moveTo>
                  <a:lnTo>
                    <a:pt x="2301" y="12860"/>
                  </a:lnTo>
                  <a:cubicBezTo>
                    <a:pt x="2566" y="12842"/>
                    <a:pt x="2783" y="12679"/>
                    <a:pt x="2876" y="12456"/>
                  </a:cubicBezTo>
                  <a:lnTo>
                    <a:pt x="8400" y="12694"/>
                  </a:lnTo>
                  <a:cubicBezTo>
                    <a:pt x="9015" y="12760"/>
                    <a:pt x="9591" y="12685"/>
                    <a:pt x="10134" y="12401"/>
                  </a:cubicBezTo>
                  <a:lnTo>
                    <a:pt x="10290" y="12320"/>
                  </a:lnTo>
                  <a:lnTo>
                    <a:pt x="14466" y="9878"/>
                  </a:lnTo>
                  <a:cubicBezTo>
                    <a:pt x="14671" y="9757"/>
                    <a:pt x="14816" y="9549"/>
                    <a:pt x="14825" y="9320"/>
                  </a:cubicBezTo>
                  <a:cubicBezTo>
                    <a:pt x="14834" y="9040"/>
                    <a:pt x="14671" y="8729"/>
                    <a:pt x="14273" y="8702"/>
                  </a:cubicBezTo>
                  <a:cubicBezTo>
                    <a:pt x="13990" y="8681"/>
                    <a:pt x="13405" y="8997"/>
                    <a:pt x="13245" y="9079"/>
                  </a:cubicBezTo>
                  <a:cubicBezTo>
                    <a:pt x="12675" y="9365"/>
                    <a:pt x="11882" y="9814"/>
                    <a:pt x="11361" y="10173"/>
                  </a:cubicBezTo>
                  <a:cubicBezTo>
                    <a:pt x="11325" y="10197"/>
                    <a:pt x="11276" y="10231"/>
                    <a:pt x="11240" y="10255"/>
                  </a:cubicBezTo>
                  <a:cubicBezTo>
                    <a:pt x="11005" y="10405"/>
                    <a:pt x="10758" y="10505"/>
                    <a:pt x="10483" y="10565"/>
                  </a:cubicBezTo>
                  <a:cubicBezTo>
                    <a:pt x="8970" y="10888"/>
                    <a:pt x="6766" y="10921"/>
                    <a:pt x="6766" y="10921"/>
                  </a:cubicBezTo>
                  <a:lnTo>
                    <a:pt x="6636" y="10927"/>
                  </a:lnTo>
                  <a:cubicBezTo>
                    <a:pt x="6540" y="10933"/>
                    <a:pt x="6452" y="10864"/>
                    <a:pt x="6440" y="10770"/>
                  </a:cubicBezTo>
                  <a:cubicBezTo>
                    <a:pt x="6425" y="10668"/>
                    <a:pt x="6501" y="10571"/>
                    <a:pt x="6609" y="10562"/>
                  </a:cubicBezTo>
                  <a:lnTo>
                    <a:pt x="9886" y="10252"/>
                  </a:lnTo>
                  <a:cubicBezTo>
                    <a:pt x="10248" y="10212"/>
                    <a:pt x="10535" y="9875"/>
                    <a:pt x="10496" y="9495"/>
                  </a:cubicBezTo>
                  <a:cubicBezTo>
                    <a:pt x="10456" y="9115"/>
                    <a:pt x="10107" y="8838"/>
                    <a:pt x="9745" y="8877"/>
                  </a:cubicBezTo>
                  <a:lnTo>
                    <a:pt x="6829" y="8841"/>
                  </a:lnTo>
                  <a:cubicBezTo>
                    <a:pt x="6630" y="8838"/>
                    <a:pt x="6314" y="8789"/>
                    <a:pt x="6124" y="8732"/>
                  </a:cubicBezTo>
                  <a:cubicBezTo>
                    <a:pt x="4245" y="8183"/>
                    <a:pt x="3184" y="8696"/>
                    <a:pt x="2620" y="8937"/>
                  </a:cubicBezTo>
                  <a:cubicBezTo>
                    <a:pt x="2494" y="8729"/>
                    <a:pt x="2255" y="8593"/>
                    <a:pt x="1990" y="8611"/>
                  </a:cubicBezTo>
                  <a:lnTo>
                    <a:pt x="733" y="8696"/>
                  </a:lnTo>
                  <a:cubicBezTo>
                    <a:pt x="314" y="8723"/>
                    <a:pt x="0" y="9073"/>
                    <a:pt x="27" y="9477"/>
                  </a:cubicBezTo>
                  <a:lnTo>
                    <a:pt x="229" y="12269"/>
                  </a:lnTo>
                  <a:cubicBezTo>
                    <a:pt x="262" y="12670"/>
                    <a:pt x="627" y="12974"/>
                    <a:pt x="1043" y="12944"/>
                  </a:cubicBezTo>
                  <a:close/>
                  <a:moveTo>
                    <a:pt x="1505" y="11458"/>
                  </a:moveTo>
                  <a:cubicBezTo>
                    <a:pt x="1740" y="11458"/>
                    <a:pt x="1933" y="11642"/>
                    <a:pt x="1933" y="11871"/>
                  </a:cubicBezTo>
                  <a:cubicBezTo>
                    <a:pt x="1933" y="12100"/>
                    <a:pt x="1740" y="12284"/>
                    <a:pt x="1505" y="12284"/>
                  </a:cubicBezTo>
                  <a:cubicBezTo>
                    <a:pt x="1269" y="12284"/>
                    <a:pt x="1076" y="12100"/>
                    <a:pt x="1076" y="11871"/>
                  </a:cubicBezTo>
                  <a:cubicBezTo>
                    <a:pt x="1076" y="11645"/>
                    <a:pt x="1266" y="11458"/>
                    <a:pt x="1505" y="11458"/>
                  </a:cubicBezTo>
                  <a:close/>
                  <a:moveTo>
                    <a:pt x="11114" y="9127"/>
                  </a:moveTo>
                  <a:cubicBezTo>
                    <a:pt x="11554" y="8886"/>
                    <a:pt x="12416" y="8470"/>
                    <a:pt x="12886" y="8286"/>
                  </a:cubicBezTo>
                  <a:cubicBezTo>
                    <a:pt x="13122" y="8192"/>
                    <a:pt x="13354" y="8198"/>
                    <a:pt x="13568" y="8343"/>
                  </a:cubicBezTo>
                  <a:cubicBezTo>
                    <a:pt x="13399" y="8403"/>
                    <a:pt x="13242" y="8479"/>
                    <a:pt x="13095" y="8551"/>
                  </a:cubicBezTo>
                  <a:cubicBezTo>
                    <a:pt x="12600" y="8798"/>
                    <a:pt x="11729" y="9272"/>
                    <a:pt x="11304" y="9570"/>
                  </a:cubicBezTo>
                  <a:cubicBezTo>
                    <a:pt x="11261" y="9600"/>
                    <a:pt x="11216" y="9631"/>
                    <a:pt x="11174" y="9661"/>
                  </a:cubicBezTo>
                  <a:cubicBezTo>
                    <a:pt x="11180" y="9585"/>
                    <a:pt x="11180" y="9507"/>
                    <a:pt x="11171" y="9429"/>
                  </a:cubicBezTo>
                  <a:cubicBezTo>
                    <a:pt x="11162" y="9329"/>
                    <a:pt x="11138" y="9236"/>
                    <a:pt x="11108" y="9145"/>
                  </a:cubicBezTo>
                  <a:cubicBezTo>
                    <a:pt x="11108" y="9139"/>
                    <a:pt x="11111" y="9133"/>
                    <a:pt x="11114" y="9127"/>
                  </a:cubicBezTo>
                  <a:close/>
                  <a:moveTo>
                    <a:pt x="12431" y="8005"/>
                  </a:moveTo>
                  <a:cubicBezTo>
                    <a:pt x="12090" y="8156"/>
                    <a:pt x="11436" y="8385"/>
                    <a:pt x="11126" y="8557"/>
                  </a:cubicBezTo>
                  <a:lnTo>
                    <a:pt x="10915" y="8672"/>
                  </a:lnTo>
                  <a:cubicBezTo>
                    <a:pt x="10893" y="8684"/>
                    <a:pt x="10875" y="8696"/>
                    <a:pt x="10857" y="8711"/>
                  </a:cubicBezTo>
                  <a:cubicBezTo>
                    <a:pt x="10764" y="8599"/>
                    <a:pt x="10652" y="8506"/>
                    <a:pt x="10529" y="8431"/>
                  </a:cubicBezTo>
                  <a:cubicBezTo>
                    <a:pt x="10818" y="8277"/>
                    <a:pt x="11463" y="8069"/>
                    <a:pt x="11756" y="7954"/>
                  </a:cubicBezTo>
                  <a:cubicBezTo>
                    <a:pt x="11991" y="7861"/>
                    <a:pt x="12217" y="7867"/>
                    <a:pt x="12431" y="8005"/>
                  </a:cubicBezTo>
                  <a:close/>
                  <a:moveTo>
                    <a:pt x="3495" y="6100"/>
                  </a:moveTo>
                  <a:cubicBezTo>
                    <a:pt x="3495" y="5925"/>
                    <a:pt x="3636" y="5783"/>
                    <a:pt x="3811" y="5783"/>
                  </a:cubicBezTo>
                  <a:lnTo>
                    <a:pt x="11702" y="5783"/>
                  </a:lnTo>
                  <a:cubicBezTo>
                    <a:pt x="11876" y="5783"/>
                    <a:pt x="12018" y="5925"/>
                    <a:pt x="12018" y="6100"/>
                  </a:cubicBezTo>
                  <a:cubicBezTo>
                    <a:pt x="12018" y="6275"/>
                    <a:pt x="11876" y="6417"/>
                    <a:pt x="11702" y="6417"/>
                  </a:cubicBezTo>
                  <a:lnTo>
                    <a:pt x="3808" y="6417"/>
                  </a:lnTo>
                  <a:cubicBezTo>
                    <a:pt x="3636" y="6417"/>
                    <a:pt x="3495" y="6275"/>
                    <a:pt x="3495" y="6100"/>
                  </a:cubicBezTo>
                  <a:close/>
                  <a:moveTo>
                    <a:pt x="3495" y="7246"/>
                  </a:moveTo>
                  <a:cubicBezTo>
                    <a:pt x="3495" y="7071"/>
                    <a:pt x="3636" y="6929"/>
                    <a:pt x="3811" y="6929"/>
                  </a:cubicBezTo>
                  <a:lnTo>
                    <a:pt x="11702" y="6929"/>
                  </a:lnTo>
                  <a:cubicBezTo>
                    <a:pt x="11876" y="6929"/>
                    <a:pt x="12018" y="7071"/>
                    <a:pt x="12018" y="7246"/>
                  </a:cubicBezTo>
                  <a:cubicBezTo>
                    <a:pt x="12018" y="7421"/>
                    <a:pt x="11876" y="7562"/>
                    <a:pt x="11702" y="7562"/>
                  </a:cubicBezTo>
                  <a:lnTo>
                    <a:pt x="3808" y="7562"/>
                  </a:lnTo>
                  <a:cubicBezTo>
                    <a:pt x="3636" y="7562"/>
                    <a:pt x="3495" y="7421"/>
                    <a:pt x="3495" y="7246"/>
                  </a:cubicBezTo>
                  <a:close/>
                  <a:moveTo>
                    <a:pt x="9663" y="2642"/>
                  </a:moveTo>
                  <a:cubicBezTo>
                    <a:pt x="9663" y="2394"/>
                    <a:pt x="9865" y="2192"/>
                    <a:pt x="10113" y="2192"/>
                  </a:cubicBezTo>
                  <a:cubicBezTo>
                    <a:pt x="10360" y="2192"/>
                    <a:pt x="10562" y="2394"/>
                    <a:pt x="10562" y="2642"/>
                  </a:cubicBezTo>
                  <a:cubicBezTo>
                    <a:pt x="10562" y="2889"/>
                    <a:pt x="10360" y="3091"/>
                    <a:pt x="10113" y="3091"/>
                  </a:cubicBezTo>
                  <a:cubicBezTo>
                    <a:pt x="9862" y="3091"/>
                    <a:pt x="9663" y="2889"/>
                    <a:pt x="9663" y="2642"/>
                  </a:cubicBezTo>
                  <a:close/>
                  <a:moveTo>
                    <a:pt x="4951" y="2642"/>
                  </a:moveTo>
                  <a:cubicBezTo>
                    <a:pt x="4951" y="2394"/>
                    <a:pt x="5153" y="2192"/>
                    <a:pt x="5400" y="2192"/>
                  </a:cubicBezTo>
                  <a:cubicBezTo>
                    <a:pt x="5647" y="2192"/>
                    <a:pt x="5849" y="2394"/>
                    <a:pt x="5849" y="2642"/>
                  </a:cubicBezTo>
                  <a:cubicBezTo>
                    <a:pt x="5849" y="2889"/>
                    <a:pt x="5647" y="3091"/>
                    <a:pt x="5400" y="3091"/>
                  </a:cubicBezTo>
                  <a:cubicBezTo>
                    <a:pt x="5150" y="3091"/>
                    <a:pt x="4951" y="2889"/>
                    <a:pt x="4951" y="2642"/>
                  </a:cubicBezTo>
                  <a:close/>
                  <a:moveTo>
                    <a:pt x="4227" y="5283"/>
                  </a:moveTo>
                  <a:lnTo>
                    <a:pt x="11282" y="5283"/>
                  </a:lnTo>
                  <a:cubicBezTo>
                    <a:pt x="11689" y="5283"/>
                    <a:pt x="12021" y="4951"/>
                    <a:pt x="12021" y="4544"/>
                  </a:cubicBezTo>
                  <a:lnTo>
                    <a:pt x="12021" y="739"/>
                  </a:lnTo>
                  <a:cubicBezTo>
                    <a:pt x="12021" y="332"/>
                    <a:pt x="11689" y="0"/>
                    <a:pt x="11282" y="0"/>
                  </a:cubicBezTo>
                  <a:lnTo>
                    <a:pt x="4227" y="0"/>
                  </a:lnTo>
                  <a:cubicBezTo>
                    <a:pt x="3820" y="0"/>
                    <a:pt x="3488" y="332"/>
                    <a:pt x="3488" y="739"/>
                  </a:cubicBezTo>
                  <a:lnTo>
                    <a:pt x="3488" y="4544"/>
                  </a:lnTo>
                  <a:cubicBezTo>
                    <a:pt x="3488" y="4951"/>
                    <a:pt x="3820" y="5283"/>
                    <a:pt x="4227" y="5283"/>
                  </a:cubicBezTo>
                  <a:close/>
                  <a:moveTo>
                    <a:pt x="4119" y="1505"/>
                  </a:moveTo>
                  <a:cubicBezTo>
                    <a:pt x="4161" y="1514"/>
                    <a:pt x="4206" y="1517"/>
                    <a:pt x="4251" y="1517"/>
                  </a:cubicBezTo>
                  <a:cubicBezTo>
                    <a:pt x="4664" y="1517"/>
                    <a:pt x="4999" y="1182"/>
                    <a:pt x="4999" y="769"/>
                  </a:cubicBezTo>
                  <a:cubicBezTo>
                    <a:pt x="4999" y="721"/>
                    <a:pt x="4993" y="676"/>
                    <a:pt x="4987" y="631"/>
                  </a:cubicBezTo>
                  <a:lnTo>
                    <a:pt x="10480" y="631"/>
                  </a:lnTo>
                  <a:cubicBezTo>
                    <a:pt x="10465" y="688"/>
                    <a:pt x="10456" y="751"/>
                    <a:pt x="10456" y="814"/>
                  </a:cubicBezTo>
                  <a:cubicBezTo>
                    <a:pt x="10456" y="1228"/>
                    <a:pt x="10791" y="1562"/>
                    <a:pt x="11204" y="1562"/>
                  </a:cubicBezTo>
                  <a:cubicBezTo>
                    <a:pt x="11267" y="1562"/>
                    <a:pt x="11331" y="1553"/>
                    <a:pt x="11388" y="1538"/>
                  </a:cubicBezTo>
                  <a:lnTo>
                    <a:pt x="11388" y="3833"/>
                  </a:lnTo>
                  <a:cubicBezTo>
                    <a:pt x="11328" y="3818"/>
                    <a:pt x="11267" y="3808"/>
                    <a:pt x="11204" y="3808"/>
                  </a:cubicBezTo>
                  <a:cubicBezTo>
                    <a:pt x="10791" y="3808"/>
                    <a:pt x="10456" y="4143"/>
                    <a:pt x="10456" y="4556"/>
                  </a:cubicBezTo>
                  <a:cubicBezTo>
                    <a:pt x="10456" y="4586"/>
                    <a:pt x="10459" y="4620"/>
                    <a:pt x="10462" y="4650"/>
                  </a:cubicBezTo>
                  <a:lnTo>
                    <a:pt x="4987" y="4650"/>
                  </a:lnTo>
                  <a:cubicBezTo>
                    <a:pt x="4996" y="4604"/>
                    <a:pt x="4999" y="4559"/>
                    <a:pt x="4999" y="4511"/>
                  </a:cubicBezTo>
                  <a:cubicBezTo>
                    <a:pt x="4999" y="4098"/>
                    <a:pt x="4664" y="3763"/>
                    <a:pt x="4251" y="3763"/>
                  </a:cubicBezTo>
                  <a:cubicBezTo>
                    <a:pt x="4206" y="3763"/>
                    <a:pt x="4164" y="3766"/>
                    <a:pt x="4119" y="3775"/>
                  </a:cubicBezTo>
                  <a:lnTo>
                    <a:pt x="4119" y="1505"/>
                  </a:lnTo>
                  <a:close/>
                  <a:moveTo>
                    <a:pt x="7755" y="4261"/>
                  </a:moveTo>
                  <a:cubicBezTo>
                    <a:pt x="8647" y="4261"/>
                    <a:pt x="9368" y="3537"/>
                    <a:pt x="9368" y="2642"/>
                  </a:cubicBezTo>
                  <a:cubicBezTo>
                    <a:pt x="9368" y="1746"/>
                    <a:pt x="8644" y="1023"/>
                    <a:pt x="7755" y="1023"/>
                  </a:cubicBezTo>
                  <a:cubicBezTo>
                    <a:pt x="6862" y="1023"/>
                    <a:pt x="6142" y="1746"/>
                    <a:pt x="6142" y="2642"/>
                  </a:cubicBezTo>
                  <a:cubicBezTo>
                    <a:pt x="6142" y="3537"/>
                    <a:pt x="6862" y="4261"/>
                    <a:pt x="7755" y="4261"/>
                  </a:cubicBezTo>
                  <a:close/>
                  <a:moveTo>
                    <a:pt x="6808" y="2729"/>
                  </a:moveTo>
                  <a:cubicBezTo>
                    <a:pt x="6808" y="2699"/>
                    <a:pt x="6832" y="2672"/>
                    <a:pt x="6865" y="2672"/>
                  </a:cubicBezTo>
                  <a:lnTo>
                    <a:pt x="7019" y="2672"/>
                  </a:lnTo>
                  <a:cubicBezTo>
                    <a:pt x="7019" y="2639"/>
                    <a:pt x="7019" y="2605"/>
                    <a:pt x="7019" y="2569"/>
                  </a:cubicBezTo>
                  <a:lnTo>
                    <a:pt x="6865" y="2569"/>
                  </a:lnTo>
                  <a:cubicBezTo>
                    <a:pt x="6835" y="2569"/>
                    <a:pt x="6808" y="2545"/>
                    <a:pt x="6808" y="2512"/>
                  </a:cubicBezTo>
                  <a:lnTo>
                    <a:pt x="6808" y="2385"/>
                  </a:lnTo>
                  <a:cubicBezTo>
                    <a:pt x="6808" y="2355"/>
                    <a:pt x="6832" y="2328"/>
                    <a:pt x="6865" y="2328"/>
                  </a:cubicBezTo>
                  <a:lnTo>
                    <a:pt x="7061" y="2328"/>
                  </a:lnTo>
                  <a:lnTo>
                    <a:pt x="7067" y="2310"/>
                  </a:lnTo>
                  <a:cubicBezTo>
                    <a:pt x="7119" y="2141"/>
                    <a:pt x="7209" y="1999"/>
                    <a:pt x="7351" y="1891"/>
                  </a:cubicBezTo>
                  <a:cubicBezTo>
                    <a:pt x="7462" y="1806"/>
                    <a:pt x="7589" y="1758"/>
                    <a:pt x="7725" y="1737"/>
                  </a:cubicBezTo>
                  <a:cubicBezTo>
                    <a:pt x="7921" y="1707"/>
                    <a:pt x="8108" y="1734"/>
                    <a:pt x="8291" y="1803"/>
                  </a:cubicBezTo>
                  <a:cubicBezTo>
                    <a:pt x="8304" y="1809"/>
                    <a:pt x="8316" y="1812"/>
                    <a:pt x="8325" y="1819"/>
                  </a:cubicBezTo>
                  <a:cubicBezTo>
                    <a:pt x="8370" y="1846"/>
                    <a:pt x="8379" y="1879"/>
                    <a:pt x="8361" y="1924"/>
                  </a:cubicBezTo>
                  <a:cubicBezTo>
                    <a:pt x="8340" y="1972"/>
                    <a:pt x="8319" y="2024"/>
                    <a:pt x="8298" y="2072"/>
                  </a:cubicBezTo>
                  <a:cubicBezTo>
                    <a:pt x="8279" y="2114"/>
                    <a:pt x="8252" y="2126"/>
                    <a:pt x="8207" y="2117"/>
                  </a:cubicBezTo>
                  <a:cubicBezTo>
                    <a:pt x="8147" y="2102"/>
                    <a:pt x="8083" y="2084"/>
                    <a:pt x="8023" y="2072"/>
                  </a:cubicBezTo>
                  <a:cubicBezTo>
                    <a:pt x="7893" y="2045"/>
                    <a:pt x="7764" y="2045"/>
                    <a:pt x="7637" y="2093"/>
                  </a:cubicBezTo>
                  <a:cubicBezTo>
                    <a:pt x="7529" y="2135"/>
                    <a:pt x="7462" y="2220"/>
                    <a:pt x="7417" y="2322"/>
                  </a:cubicBezTo>
                  <a:lnTo>
                    <a:pt x="7417" y="2325"/>
                  </a:lnTo>
                  <a:lnTo>
                    <a:pt x="7791" y="2325"/>
                  </a:lnTo>
                  <a:cubicBezTo>
                    <a:pt x="7821" y="2325"/>
                    <a:pt x="7848" y="2349"/>
                    <a:pt x="7848" y="2382"/>
                  </a:cubicBezTo>
                  <a:lnTo>
                    <a:pt x="7848" y="2509"/>
                  </a:lnTo>
                  <a:cubicBezTo>
                    <a:pt x="7848" y="2539"/>
                    <a:pt x="7824" y="2566"/>
                    <a:pt x="7791" y="2566"/>
                  </a:cubicBezTo>
                  <a:lnTo>
                    <a:pt x="7357" y="2566"/>
                  </a:lnTo>
                  <a:cubicBezTo>
                    <a:pt x="7357" y="2599"/>
                    <a:pt x="7357" y="2633"/>
                    <a:pt x="7357" y="2669"/>
                  </a:cubicBezTo>
                  <a:lnTo>
                    <a:pt x="7791" y="2669"/>
                  </a:lnTo>
                  <a:cubicBezTo>
                    <a:pt x="7821" y="2669"/>
                    <a:pt x="7848" y="2693"/>
                    <a:pt x="7848" y="2726"/>
                  </a:cubicBezTo>
                  <a:lnTo>
                    <a:pt x="7848" y="2853"/>
                  </a:lnTo>
                  <a:cubicBezTo>
                    <a:pt x="7848" y="2883"/>
                    <a:pt x="7824" y="2910"/>
                    <a:pt x="7791" y="2910"/>
                  </a:cubicBezTo>
                  <a:lnTo>
                    <a:pt x="7396" y="2910"/>
                  </a:lnTo>
                  <a:cubicBezTo>
                    <a:pt x="7444" y="3046"/>
                    <a:pt x="7523" y="3154"/>
                    <a:pt x="7667" y="3199"/>
                  </a:cubicBezTo>
                  <a:cubicBezTo>
                    <a:pt x="7785" y="3236"/>
                    <a:pt x="7903" y="3233"/>
                    <a:pt x="8020" y="3208"/>
                  </a:cubicBezTo>
                  <a:cubicBezTo>
                    <a:pt x="8080" y="3196"/>
                    <a:pt x="8141" y="3178"/>
                    <a:pt x="8201" y="3163"/>
                  </a:cubicBezTo>
                  <a:cubicBezTo>
                    <a:pt x="8249" y="3151"/>
                    <a:pt x="8273" y="3166"/>
                    <a:pt x="8294" y="3208"/>
                  </a:cubicBezTo>
                  <a:cubicBezTo>
                    <a:pt x="8316" y="3257"/>
                    <a:pt x="8337" y="3308"/>
                    <a:pt x="8358" y="3359"/>
                  </a:cubicBezTo>
                  <a:cubicBezTo>
                    <a:pt x="8376" y="3404"/>
                    <a:pt x="8364" y="3441"/>
                    <a:pt x="8319" y="3462"/>
                  </a:cubicBezTo>
                  <a:cubicBezTo>
                    <a:pt x="8270" y="3483"/>
                    <a:pt x="8219" y="3501"/>
                    <a:pt x="8168" y="3516"/>
                  </a:cubicBezTo>
                  <a:cubicBezTo>
                    <a:pt x="7972" y="3570"/>
                    <a:pt x="7773" y="3573"/>
                    <a:pt x="7580" y="3510"/>
                  </a:cubicBezTo>
                  <a:cubicBezTo>
                    <a:pt x="7345" y="3432"/>
                    <a:pt x="7188" y="3272"/>
                    <a:pt x="7091" y="3046"/>
                  </a:cubicBezTo>
                  <a:cubicBezTo>
                    <a:pt x="7073" y="3000"/>
                    <a:pt x="7061" y="2955"/>
                    <a:pt x="7049" y="2910"/>
                  </a:cubicBezTo>
                  <a:lnTo>
                    <a:pt x="6865" y="2910"/>
                  </a:lnTo>
                  <a:cubicBezTo>
                    <a:pt x="6835" y="2910"/>
                    <a:pt x="6808" y="2886"/>
                    <a:pt x="6808" y="2853"/>
                  </a:cubicBezTo>
                  <a:lnTo>
                    <a:pt x="6808" y="27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784600" y="4092574"/>
              <a:ext cx="180181" cy="1801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64376" y="2621330"/>
            <a:ext cx="2290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EE800E"/>
                </a:solidFill>
              </a:defRPr>
            </a:lvl1pPr>
          </a:lstStyle>
          <a:p>
            <a:r>
              <a:rPr lang="en-US" dirty="0"/>
              <a:t>Focus on Innovation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4376" y="1064825"/>
            <a:ext cx="272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EE800E"/>
                </a:solidFill>
              </a:defRPr>
            </a:lvl1pPr>
          </a:lstStyle>
          <a:p>
            <a:r>
              <a:rPr lang="en-US" dirty="0"/>
              <a:t>Functional Experience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82610" y="1074050"/>
            <a:ext cx="4088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EE800E"/>
                </a:solidFill>
              </a:defRPr>
            </a:lvl1pPr>
          </a:lstStyle>
          <a:p>
            <a:r>
              <a:rPr lang="en-US" dirty="0"/>
              <a:t>Proficiency with Tools, Environment &amp; other Dealer Daily QA Elements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61315" y="4621036"/>
            <a:ext cx="3109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C000"/>
                </a:solidFill>
              </a:defRPr>
            </a:lvl1pPr>
          </a:lstStyle>
          <a:p>
            <a:r>
              <a:rPr lang="en-US" dirty="0">
                <a:solidFill>
                  <a:srgbClr val="EE800E"/>
                </a:solidFill>
              </a:rPr>
              <a:t>QA Partnership Model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4376" y="4612289"/>
            <a:ext cx="272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EE800E"/>
                </a:solidFill>
              </a:defRPr>
            </a:lvl1pPr>
          </a:lstStyle>
          <a:p>
            <a:r>
              <a:rPr lang="en-US" dirty="0"/>
              <a:t>Long term QA Vision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7174901" y="4626809"/>
            <a:ext cx="396399" cy="419100"/>
            <a:chOff x="1109663" y="2738438"/>
            <a:chExt cx="360363" cy="381000"/>
          </a:xfrm>
          <a:solidFill>
            <a:schemeClr val="bg1"/>
          </a:solidFill>
        </p:grpSpPr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1149351" y="2776538"/>
              <a:ext cx="58738" cy="650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"/>
            <p:cNvSpPr>
              <a:spLocks noChangeArrowheads="1"/>
            </p:cNvSpPr>
            <p:nvPr/>
          </p:nvSpPr>
          <p:spPr bwMode="auto">
            <a:xfrm>
              <a:off x="1371601" y="2776538"/>
              <a:ext cx="58738" cy="650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/>
            <p:cNvSpPr>
              <a:spLocks/>
            </p:cNvSpPr>
            <p:nvPr/>
          </p:nvSpPr>
          <p:spPr bwMode="auto">
            <a:xfrm>
              <a:off x="1109663" y="2843213"/>
              <a:ext cx="111125" cy="238125"/>
            </a:xfrm>
            <a:custGeom>
              <a:avLst/>
              <a:gdLst>
                <a:gd name="T0" fmla="*/ 3233 w 4043"/>
                <a:gd name="T1" fmla="*/ 4602 h 8717"/>
                <a:gd name="T2" fmla="*/ 3029 w 4043"/>
                <a:gd name="T3" fmla="*/ 3898 h 8717"/>
                <a:gd name="T4" fmla="*/ 3449 w 4043"/>
                <a:gd name="T5" fmla="*/ 117 h 8717"/>
                <a:gd name="T6" fmla="*/ 2490 w 4043"/>
                <a:gd name="T7" fmla="*/ 0 h 8717"/>
                <a:gd name="T8" fmla="*/ 675 w 4043"/>
                <a:gd name="T9" fmla="*/ 355 h 8717"/>
                <a:gd name="T10" fmla="*/ 655 w 4043"/>
                <a:gd name="T11" fmla="*/ 362 h 8717"/>
                <a:gd name="T12" fmla="*/ 644 w 4043"/>
                <a:gd name="T13" fmla="*/ 366 h 8717"/>
                <a:gd name="T14" fmla="*/ 622 w 4043"/>
                <a:gd name="T15" fmla="*/ 380 h 8717"/>
                <a:gd name="T16" fmla="*/ 509 w 4043"/>
                <a:gd name="T17" fmla="*/ 448 h 8717"/>
                <a:gd name="T18" fmla="*/ 470 w 4043"/>
                <a:gd name="T19" fmla="*/ 495 h 8717"/>
                <a:gd name="T20" fmla="*/ 412 w 4043"/>
                <a:gd name="T21" fmla="*/ 574 h 8717"/>
                <a:gd name="T22" fmla="*/ 386 w 4043"/>
                <a:gd name="T23" fmla="*/ 658 h 8717"/>
                <a:gd name="T24" fmla="*/ 366 w 4043"/>
                <a:gd name="T25" fmla="*/ 719 h 8717"/>
                <a:gd name="T26" fmla="*/ 26 w 4043"/>
                <a:gd name="T27" fmla="*/ 3782 h 8717"/>
                <a:gd name="T28" fmla="*/ 402 w 4043"/>
                <a:gd name="T29" fmla="*/ 4252 h 8717"/>
                <a:gd name="T30" fmla="*/ 449 w 4043"/>
                <a:gd name="T31" fmla="*/ 4255 h 8717"/>
                <a:gd name="T32" fmla="*/ 871 w 4043"/>
                <a:gd name="T33" fmla="*/ 3876 h 8717"/>
                <a:gd name="T34" fmla="*/ 1181 w 4043"/>
                <a:gd name="T35" fmla="*/ 1086 h 8717"/>
                <a:gd name="T36" fmla="*/ 1299 w 4043"/>
                <a:gd name="T37" fmla="*/ 1052 h 8717"/>
                <a:gd name="T38" fmla="*/ 1299 w 4043"/>
                <a:gd name="T39" fmla="*/ 3955 h 8717"/>
                <a:gd name="T40" fmla="*/ 961 w 4043"/>
                <a:gd name="T41" fmla="*/ 8166 h 8717"/>
                <a:gd name="T42" fmla="*/ 1429 w 4043"/>
                <a:gd name="T43" fmla="*/ 8715 h 8717"/>
                <a:gd name="T44" fmla="*/ 1470 w 4043"/>
                <a:gd name="T45" fmla="*/ 8717 h 8717"/>
                <a:gd name="T46" fmla="*/ 1979 w 4043"/>
                <a:gd name="T47" fmla="*/ 8248 h 8717"/>
                <a:gd name="T48" fmla="*/ 2285 w 4043"/>
                <a:gd name="T49" fmla="*/ 4442 h 8717"/>
                <a:gd name="T50" fmla="*/ 2491 w 4043"/>
                <a:gd name="T51" fmla="*/ 4486 h 8717"/>
                <a:gd name="T52" fmla="*/ 2697 w 4043"/>
                <a:gd name="T53" fmla="*/ 4442 h 8717"/>
                <a:gd name="T54" fmla="*/ 3003 w 4043"/>
                <a:gd name="T55" fmla="*/ 8248 h 8717"/>
                <a:gd name="T56" fmla="*/ 3511 w 4043"/>
                <a:gd name="T57" fmla="*/ 8717 h 8717"/>
                <a:gd name="T58" fmla="*/ 3552 w 4043"/>
                <a:gd name="T59" fmla="*/ 8715 h 8717"/>
                <a:gd name="T60" fmla="*/ 4020 w 4043"/>
                <a:gd name="T61" fmla="*/ 8166 h 8717"/>
                <a:gd name="T62" fmla="*/ 3760 w 4043"/>
                <a:gd name="T63" fmla="*/ 4932 h 8717"/>
                <a:gd name="T64" fmla="*/ 3233 w 4043"/>
                <a:gd name="T65" fmla="*/ 4602 h 8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3" h="8717">
                  <a:moveTo>
                    <a:pt x="3233" y="4602"/>
                  </a:moveTo>
                  <a:cubicBezTo>
                    <a:pt x="3073" y="4402"/>
                    <a:pt x="3001" y="4152"/>
                    <a:pt x="3029" y="3898"/>
                  </a:cubicBezTo>
                  <a:lnTo>
                    <a:pt x="3449" y="117"/>
                  </a:lnTo>
                  <a:cubicBezTo>
                    <a:pt x="3147" y="52"/>
                    <a:pt x="2808" y="0"/>
                    <a:pt x="2490" y="0"/>
                  </a:cubicBezTo>
                  <a:cubicBezTo>
                    <a:pt x="1732" y="0"/>
                    <a:pt x="849" y="295"/>
                    <a:pt x="675" y="355"/>
                  </a:cubicBezTo>
                  <a:cubicBezTo>
                    <a:pt x="668" y="357"/>
                    <a:pt x="661" y="360"/>
                    <a:pt x="655" y="362"/>
                  </a:cubicBezTo>
                  <a:cubicBezTo>
                    <a:pt x="651" y="364"/>
                    <a:pt x="645" y="366"/>
                    <a:pt x="644" y="366"/>
                  </a:cubicBezTo>
                  <a:cubicBezTo>
                    <a:pt x="635" y="370"/>
                    <a:pt x="630" y="376"/>
                    <a:pt x="622" y="380"/>
                  </a:cubicBezTo>
                  <a:cubicBezTo>
                    <a:pt x="581" y="398"/>
                    <a:pt x="542" y="419"/>
                    <a:pt x="509" y="448"/>
                  </a:cubicBezTo>
                  <a:cubicBezTo>
                    <a:pt x="493" y="462"/>
                    <a:pt x="483" y="479"/>
                    <a:pt x="470" y="495"/>
                  </a:cubicBezTo>
                  <a:cubicBezTo>
                    <a:pt x="448" y="520"/>
                    <a:pt x="427" y="544"/>
                    <a:pt x="412" y="574"/>
                  </a:cubicBezTo>
                  <a:cubicBezTo>
                    <a:pt x="399" y="600"/>
                    <a:pt x="394" y="630"/>
                    <a:pt x="386" y="658"/>
                  </a:cubicBezTo>
                  <a:cubicBezTo>
                    <a:pt x="380" y="679"/>
                    <a:pt x="369" y="697"/>
                    <a:pt x="366" y="719"/>
                  </a:cubicBezTo>
                  <a:lnTo>
                    <a:pt x="26" y="3782"/>
                  </a:lnTo>
                  <a:cubicBezTo>
                    <a:pt x="0" y="4016"/>
                    <a:pt x="168" y="4226"/>
                    <a:pt x="402" y="4252"/>
                  </a:cubicBezTo>
                  <a:cubicBezTo>
                    <a:pt x="418" y="4254"/>
                    <a:pt x="433" y="4255"/>
                    <a:pt x="449" y="4255"/>
                  </a:cubicBezTo>
                  <a:cubicBezTo>
                    <a:pt x="663" y="4255"/>
                    <a:pt x="847" y="4094"/>
                    <a:pt x="871" y="3876"/>
                  </a:cubicBezTo>
                  <a:lnTo>
                    <a:pt x="1181" y="1086"/>
                  </a:lnTo>
                  <a:cubicBezTo>
                    <a:pt x="1218" y="1076"/>
                    <a:pt x="1257" y="1063"/>
                    <a:pt x="1299" y="1052"/>
                  </a:cubicBezTo>
                  <a:lnTo>
                    <a:pt x="1299" y="3955"/>
                  </a:lnTo>
                  <a:lnTo>
                    <a:pt x="961" y="8166"/>
                  </a:lnTo>
                  <a:cubicBezTo>
                    <a:pt x="938" y="8447"/>
                    <a:pt x="1148" y="8693"/>
                    <a:pt x="1429" y="8715"/>
                  </a:cubicBezTo>
                  <a:cubicBezTo>
                    <a:pt x="1443" y="8717"/>
                    <a:pt x="1457" y="8717"/>
                    <a:pt x="1470" y="8717"/>
                  </a:cubicBezTo>
                  <a:cubicBezTo>
                    <a:pt x="1734" y="8717"/>
                    <a:pt x="1957" y="8515"/>
                    <a:pt x="1979" y="8248"/>
                  </a:cubicBezTo>
                  <a:lnTo>
                    <a:pt x="2285" y="4442"/>
                  </a:lnTo>
                  <a:cubicBezTo>
                    <a:pt x="2348" y="4469"/>
                    <a:pt x="2417" y="4486"/>
                    <a:pt x="2491" y="4486"/>
                  </a:cubicBezTo>
                  <a:cubicBezTo>
                    <a:pt x="2564" y="4486"/>
                    <a:pt x="2634" y="4470"/>
                    <a:pt x="2697" y="4442"/>
                  </a:cubicBezTo>
                  <a:lnTo>
                    <a:pt x="3003" y="8248"/>
                  </a:lnTo>
                  <a:cubicBezTo>
                    <a:pt x="3024" y="8515"/>
                    <a:pt x="3248" y="8717"/>
                    <a:pt x="3511" y="8717"/>
                  </a:cubicBezTo>
                  <a:cubicBezTo>
                    <a:pt x="3525" y="8717"/>
                    <a:pt x="3539" y="8717"/>
                    <a:pt x="3552" y="8715"/>
                  </a:cubicBezTo>
                  <a:cubicBezTo>
                    <a:pt x="3833" y="8693"/>
                    <a:pt x="4043" y="8447"/>
                    <a:pt x="4020" y="8166"/>
                  </a:cubicBezTo>
                  <a:lnTo>
                    <a:pt x="3760" y="4932"/>
                  </a:lnTo>
                  <a:cubicBezTo>
                    <a:pt x="3555" y="4884"/>
                    <a:pt x="3369" y="4772"/>
                    <a:pt x="3233" y="46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/>
            <p:cNvSpPr>
              <a:spLocks/>
            </p:cNvSpPr>
            <p:nvPr/>
          </p:nvSpPr>
          <p:spPr bwMode="auto">
            <a:xfrm>
              <a:off x="1358901" y="2843213"/>
              <a:ext cx="111125" cy="238125"/>
            </a:xfrm>
            <a:custGeom>
              <a:avLst/>
              <a:gdLst>
                <a:gd name="T0" fmla="*/ 3677 w 4044"/>
                <a:gd name="T1" fmla="*/ 718 h 8716"/>
                <a:gd name="T2" fmla="*/ 3659 w 4044"/>
                <a:gd name="T3" fmla="*/ 659 h 8716"/>
                <a:gd name="T4" fmla="*/ 3630 w 4044"/>
                <a:gd name="T5" fmla="*/ 571 h 8716"/>
                <a:gd name="T6" fmla="*/ 3583 w 4044"/>
                <a:gd name="T7" fmla="*/ 506 h 8716"/>
                <a:gd name="T8" fmla="*/ 3531 w 4044"/>
                <a:gd name="T9" fmla="*/ 445 h 8716"/>
                <a:gd name="T10" fmla="*/ 3450 w 4044"/>
                <a:gd name="T11" fmla="*/ 396 h 8716"/>
                <a:gd name="T12" fmla="*/ 3400 w 4044"/>
                <a:gd name="T13" fmla="*/ 365 h 8716"/>
                <a:gd name="T14" fmla="*/ 1553 w 4044"/>
                <a:gd name="T15" fmla="*/ 0 h 8716"/>
                <a:gd name="T16" fmla="*/ 594 w 4044"/>
                <a:gd name="T17" fmla="*/ 117 h 8716"/>
                <a:gd name="T18" fmla="*/ 1014 w 4044"/>
                <a:gd name="T19" fmla="*/ 3897 h 8716"/>
                <a:gd name="T20" fmla="*/ 810 w 4044"/>
                <a:gd name="T21" fmla="*/ 4601 h 8716"/>
                <a:gd name="T22" fmla="*/ 283 w 4044"/>
                <a:gd name="T23" fmla="*/ 4930 h 8716"/>
                <a:gd name="T24" fmla="*/ 23 w 4044"/>
                <a:gd name="T25" fmla="*/ 8165 h 8716"/>
                <a:gd name="T26" fmla="*/ 491 w 4044"/>
                <a:gd name="T27" fmla="*/ 8714 h 8716"/>
                <a:gd name="T28" fmla="*/ 532 w 4044"/>
                <a:gd name="T29" fmla="*/ 8716 h 8716"/>
                <a:gd name="T30" fmla="*/ 1041 w 4044"/>
                <a:gd name="T31" fmla="*/ 8246 h 8716"/>
                <a:gd name="T32" fmla="*/ 1347 w 4044"/>
                <a:gd name="T33" fmla="*/ 4441 h 8716"/>
                <a:gd name="T34" fmla="*/ 1553 w 4044"/>
                <a:gd name="T35" fmla="*/ 4485 h 8716"/>
                <a:gd name="T36" fmla="*/ 1759 w 4044"/>
                <a:gd name="T37" fmla="*/ 4441 h 8716"/>
                <a:gd name="T38" fmla="*/ 2065 w 4044"/>
                <a:gd name="T39" fmla="*/ 8246 h 8716"/>
                <a:gd name="T40" fmla="*/ 2573 w 4044"/>
                <a:gd name="T41" fmla="*/ 8716 h 8716"/>
                <a:gd name="T42" fmla="*/ 2615 w 4044"/>
                <a:gd name="T43" fmla="*/ 8714 h 8716"/>
                <a:gd name="T44" fmla="*/ 3083 w 4044"/>
                <a:gd name="T45" fmla="*/ 8165 h 8716"/>
                <a:gd name="T46" fmla="*/ 2744 w 4044"/>
                <a:gd name="T47" fmla="*/ 3954 h 8716"/>
                <a:gd name="T48" fmla="*/ 2744 w 4044"/>
                <a:gd name="T49" fmla="*/ 1050 h 8716"/>
                <a:gd name="T50" fmla="*/ 2862 w 4044"/>
                <a:gd name="T51" fmla="*/ 1085 h 8716"/>
                <a:gd name="T52" fmla="*/ 3172 w 4044"/>
                <a:gd name="T53" fmla="*/ 3875 h 8716"/>
                <a:gd name="T54" fmla="*/ 3595 w 4044"/>
                <a:gd name="T55" fmla="*/ 4254 h 8716"/>
                <a:gd name="T56" fmla="*/ 3642 w 4044"/>
                <a:gd name="T57" fmla="*/ 4250 h 8716"/>
                <a:gd name="T58" fmla="*/ 4018 w 4044"/>
                <a:gd name="T59" fmla="*/ 3781 h 8716"/>
                <a:gd name="T60" fmla="*/ 3677 w 4044"/>
                <a:gd name="T61" fmla="*/ 718 h 8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44" h="8716">
                  <a:moveTo>
                    <a:pt x="3677" y="718"/>
                  </a:moveTo>
                  <a:cubicBezTo>
                    <a:pt x="3675" y="697"/>
                    <a:pt x="3664" y="679"/>
                    <a:pt x="3659" y="659"/>
                  </a:cubicBezTo>
                  <a:cubicBezTo>
                    <a:pt x="3650" y="629"/>
                    <a:pt x="3645" y="599"/>
                    <a:pt x="3630" y="571"/>
                  </a:cubicBezTo>
                  <a:cubicBezTo>
                    <a:pt x="3618" y="547"/>
                    <a:pt x="3600" y="527"/>
                    <a:pt x="3583" y="506"/>
                  </a:cubicBezTo>
                  <a:cubicBezTo>
                    <a:pt x="3566" y="484"/>
                    <a:pt x="3551" y="462"/>
                    <a:pt x="3531" y="445"/>
                  </a:cubicBezTo>
                  <a:cubicBezTo>
                    <a:pt x="3506" y="424"/>
                    <a:pt x="3478" y="411"/>
                    <a:pt x="3450" y="396"/>
                  </a:cubicBezTo>
                  <a:cubicBezTo>
                    <a:pt x="3432" y="387"/>
                    <a:pt x="3419" y="372"/>
                    <a:pt x="3400" y="365"/>
                  </a:cubicBezTo>
                  <a:cubicBezTo>
                    <a:pt x="3358" y="350"/>
                    <a:pt x="2380" y="0"/>
                    <a:pt x="1553" y="0"/>
                  </a:cubicBezTo>
                  <a:cubicBezTo>
                    <a:pt x="1234" y="0"/>
                    <a:pt x="896" y="52"/>
                    <a:pt x="594" y="117"/>
                  </a:cubicBezTo>
                  <a:lnTo>
                    <a:pt x="1014" y="3897"/>
                  </a:lnTo>
                  <a:cubicBezTo>
                    <a:pt x="1042" y="4151"/>
                    <a:pt x="970" y="4402"/>
                    <a:pt x="810" y="4601"/>
                  </a:cubicBezTo>
                  <a:cubicBezTo>
                    <a:pt x="676" y="4770"/>
                    <a:pt x="490" y="4881"/>
                    <a:pt x="283" y="4930"/>
                  </a:cubicBezTo>
                  <a:lnTo>
                    <a:pt x="23" y="8165"/>
                  </a:lnTo>
                  <a:cubicBezTo>
                    <a:pt x="0" y="8445"/>
                    <a:pt x="210" y="8691"/>
                    <a:pt x="491" y="8714"/>
                  </a:cubicBezTo>
                  <a:cubicBezTo>
                    <a:pt x="505" y="8715"/>
                    <a:pt x="519" y="8716"/>
                    <a:pt x="532" y="8716"/>
                  </a:cubicBezTo>
                  <a:cubicBezTo>
                    <a:pt x="796" y="8716"/>
                    <a:pt x="1019" y="8513"/>
                    <a:pt x="1041" y="8246"/>
                  </a:cubicBezTo>
                  <a:lnTo>
                    <a:pt x="1347" y="4441"/>
                  </a:lnTo>
                  <a:cubicBezTo>
                    <a:pt x="1410" y="4469"/>
                    <a:pt x="1480" y="4485"/>
                    <a:pt x="1553" y="4485"/>
                  </a:cubicBezTo>
                  <a:cubicBezTo>
                    <a:pt x="1626" y="4485"/>
                    <a:pt x="1696" y="4468"/>
                    <a:pt x="1759" y="4441"/>
                  </a:cubicBezTo>
                  <a:lnTo>
                    <a:pt x="2065" y="8246"/>
                  </a:lnTo>
                  <a:cubicBezTo>
                    <a:pt x="2086" y="8513"/>
                    <a:pt x="2310" y="8716"/>
                    <a:pt x="2573" y="8716"/>
                  </a:cubicBezTo>
                  <a:cubicBezTo>
                    <a:pt x="2587" y="8716"/>
                    <a:pt x="2601" y="8715"/>
                    <a:pt x="2615" y="8714"/>
                  </a:cubicBezTo>
                  <a:cubicBezTo>
                    <a:pt x="2896" y="8691"/>
                    <a:pt x="3105" y="8445"/>
                    <a:pt x="3083" y="8165"/>
                  </a:cubicBezTo>
                  <a:lnTo>
                    <a:pt x="2744" y="3954"/>
                  </a:lnTo>
                  <a:lnTo>
                    <a:pt x="2744" y="1050"/>
                  </a:lnTo>
                  <a:cubicBezTo>
                    <a:pt x="2786" y="1062"/>
                    <a:pt x="2826" y="1074"/>
                    <a:pt x="2862" y="1085"/>
                  </a:cubicBezTo>
                  <a:lnTo>
                    <a:pt x="3172" y="3875"/>
                  </a:lnTo>
                  <a:cubicBezTo>
                    <a:pt x="3197" y="4092"/>
                    <a:pt x="3380" y="4254"/>
                    <a:pt x="3595" y="4254"/>
                  </a:cubicBezTo>
                  <a:cubicBezTo>
                    <a:pt x="3610" y="4254"/>
                    <a:pt x="3626" y="4252"/>
                    <a:pt x="3642" y="4250"/>
                  </a:cubicBezTo>
                  <a:cubicBezTo>
                    <a:pt x="3875" y="4225"/>
                    <a:pt x="4044" y="4014"/>
                    <a:pt x="4018" y="3781"/>
                  </a:cubicBezTo>
                  <a:lnTo>
                    <a:pt x="3677" y="7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"/>
            <p:cNvSpPr>
              <a:spLocks/>
            </p:cNvSpPr>
            <p:nvPr/>
          </p:nvSpPr>
          <p:spPr bwMode="auto">
            <a:xfrm>
              <a:off x="1252538" y="2738438"/>
              <a:ext cx="74613" cy="80963"/>
            </a:xfrm>
            <a:custGeom>
              <a:avLst/>
              <a:gdLst>
                <a:gd name="T0" fmla="*/ 1347 w 2692"/>
                <a:gd name="T1" fmla="*/ 2952 h 2952"/>
                <a:gd name="T2" fmla="*/ 2692 w 2692"/>
                <a:gd name="T3" fmla="*/ 1346 h 2952"/>
                <a:gd name="T4" fmla="*/ 1347 w 2692"/>
                <a:gd name="T5" fmla="*/ 0 h 2952"/>
                <a:gd name="T6" fmla="*/ 0 w 2692"/>
                <a:gd name="T7" fmla="*/ 1346 h 2952"/>
                <a:gd name="T8" fmla="*/ 1347 w 2692"/>
                <a:gd name="T9" fmla="*/ 2952 h 2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2" h="2952">
                  <a:moveTo>
                    <a:pt x="1347" y="2952"/>
                  </a:moveTo>
                  <a:cubicBezTo>
                    <a:pt x="2089" y="2952"/>
                    <a:pt x="2692" y="2089"/>
                    <a:pt x="2692" y="1346"/>
                  </a:cubicBezTo>
                  <a:cubicBezTo>
                    <a:pt x="2692" y="602"/>
                    <a:pt x="2089" y="0"/>
                    <a:pt x="1347" y="0"/>
                  </a:cubicBezTo>
                  <a:cubicBezTo>
                    <a:pt x="603" y="0"/>
                    <a:pt x="0" y="602"/>
                    <a:pt x="0" y="1346"/>
                  </a:cubicBezTo>
                  <a:cubicBezTo>
                    <a:pt x="0" y="2089"/>
                    <a:pt x="603" y="2952"/>
                    <a:pt x="1347" y="29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1203326" y="2822575"/>
              <a:ext cx="171450" cy="296863"/>
            </a:xfrm>
            <a:custGeom>
              <a:avLst/>
              <a:gdLst>
                <a:gd name="T0" fmla="*/ 5731 w 6233"/>
                <a:gd name="T1" fmla="*/ 5315 h 10904"/>
                <a:gd name="T2" fmla="*/ 6201 w 6233"/>
                <a:gd name="T3" fmla="*/ 4727 h 10904"/>
                <a:gd name="T4" fmla="*/ 5775 w 6233"/>
                <a:gd name="T5" fmla="*/ 894 h 10904"/>
                <a:gd name="T6" fmla="*/ 5752 w 6233"/>
                <a:gd name="T7" fmla="*/ 820 h 10904"/>
                <a:gd name="T8" fmla="*/ 5716 w 6233"/>
                <a:gd name="T9" fmla="*/ 711 h 10904"/>
                <a:gd name="T10" fmla="*/ 5657 w 6233"/>
                <a:gd name="T11" fmla="*/ 629 h 10904"/>
                <a:gd name="T12" fmla="*/ 5592 w 6233"/>
                <a:gd name="T13" fmla="*/ 552 h 10904"/>
                <a:gd name="T14" fmla="*/ 5491 w 6233"/>
                <a:gd name="T15" fmla="*/ 491 h 10904"/>
                <a:gd name="T16" fmla="*/ 5427 w 6233"/>
                <a:gd name="T17" fmla="*/ 452 h 10904"/>
                <a:gd name="T18" fmla="*/ 3323 w 6233"/>
                <a:gd name="T19" fmla="*/ 0 h 10904"/>
                <a:gd name="T20" fmla="*/ 3187 w 6233"/>
                <a:gd name="T21" fmla="*/ 270 h 10904"/>
                <a:gd name="T22" fmla="*/ 3184 w 6233"/>
                <a:gd name="T23" fmla="*/ 270 h 10904"/>
                <a:gd name="T24" fmla="*/ 3542 w 6233"/>
                <a:gd name="T25" fmla="*/ 3064 h 10904"/>
                <a:gd name="T26" fmla="*/ 3116 w 6233"/>
                <a:gd name="T27" fmla="*/ 3807 h 10904"/>
                <a:gd name="T28" fmla="*/ 2691 w 6233"/>
                <a:gd name="T29" fmla="*/ 3064 h 10904"/>
                <a:gd name="T30" fmla="*/ 3049 w 6233"/>
                <a:gd name="T31" fmla="*/ 271 h 10904"/>
                <a:gd name="T32" fmla="*/ 3045 w 6233"/>
                <a:gd name="T33" fmla="*/ 271 h 10904"/>
                <a:gd name="T34" fmla="*/ 2912 w 6233"/>
                <a:gd name="T35" fmla="*/ 4 h 10904"/>
                <a:gd name="T36" fmla="*/ 845 w 6233"/>
                <a:gd name="T37" fmla="*/ 439 h 10904"/>
                <a:gd name="T38" fmla="*/ 819 w 6233"/>
                <a:gd name="T39" fmla="*/ 447 h 10904"/>
                <a:gd name="T40" fmla="*/ 805 w 6233"/>
                <a:gd name="T41" fmla="*/ 452 h 10904"/>
                <a:gd name="T42" fmla="*/ 778 w 6233"/>
                <a:gd name="T43" fmla="*/ 470 h 10904"/>
                <a:gd name="T44" fmla="*/ 636 w 6233"/>
                <a:gd name="T45" fmla="*/ 555 h 10904"/>
                <a:gd name="T46" fmla="*/ 587 w 6233"/>
                <a:gd name="T47" fmla="*/ 614 h 10904"/>
                <a:gd name="T48" fmla="*/ 515 w 6233"/>
                <a:gd name="T49" fmla="*/ 712 h 10904"/>
                <a:gd name="T50" fmla="*/ 482 w 6233"/>
                <a:gd name="T51" fmla="*/ 817 h 10904"/>
                <a:gd name="T52" fmla="*/ 458 w 6233"/>
                <a:gd name="T53" fmla="*/ 894 h 10904"/>
                <a:gd name="T54" fmla="*/ 32 w 6233"/>
                <a:gd name="T55" fmla="*/ 4728 h 10904"/>
                <a:gd name="T56" fmla="*/ 502 w 6233"/>
                <a:gd name="T57" fmla="*/ 5315 h 10904"/>
                <a:gd name="T58" fmla="*/ 562 w 6233"/>
                <a:gd name="T59" fmla="*/ 5319 h 10904"/>
                <a:gd name="T60" fmla="*/ 1090 w 6233"/>
                <a:gd name="T61" fmla="*/ 4845 h 10904"/>
                <a:gd name="T62" fmla="*/ 1478 w 6233"/>
                <a:gd name="T63" fmla="*/ 1354 h 10904"/>
                <a:gd name="T64" fmla="*/ 1626 w 6233"/>
                <a:gd name="T65" fmla="*/ 1310 h 10904"/>
                <a:gd name="T66" fmla="*/ 1626 w 6233"/>
                <a:gd name="T67" fmla="*/ 4945 h 10904"/>
                <a:gd name="T68" fmla="*/ 1202 w 6233"/>
                <a:gd name="T69" fmla="*/ 10213 h 10904"/>
                <a:gd name="T70" fmla="*/ 1788 w 6233"/>
                <a:gd name="T71" fmla="*/ 10901 h 10904"/>
                <a:gd name="T72" fmla="*/ 1840 w 6233"/>
                <a:gd name="T73" fmla="*/ 10904 h 10904"/>
                <a:gd name="T74" fmla="*/ 2476 w 6233"/>
                <a:gd name="T75" fmla="*/ 10316 h 10904"/>
                <a:gd name="T76" fmla="*/ 2859 w 6233"/>
                <a:gd name="T77" fmla="*/ 5554 h 10904"/>
                <a:gd name="T78" fmla="*/ 3117 w 6233"/>
                <a:gd name="T79" fmla="*/ 5609 h 10904"/>
                <a:gd name="T80" fmla="*/ 3374 w 6233"/>
                <a:gd name="T81" fmla="*/ 5554 h 10904"/>
                <a:gd name="T82" fmla="*/ 3757 w 6233"/>
                <a:gd name="T83" fmla="*/ 10316 h 10904"/>
                <a:gd name="T84" fmla="*/ 4394 w 6233"/>
                <a:gd name="T85" fmla="*/ 10904 h 10904"/>
                <a:gd name="T86" fmla="*/ 4446 w 6233"/>
                <a:gd name="T87" fmla="*/ 10901 h 10904"/>
                <a:gd name="T88" fmla="*/ 5031 w 6233"/>
                <a:gd name="T89" fmla="*/ 10213 h 10904"/>
                <a:gd name="T90" fmla="*/ 4607 w 6233"/>
                <a:gd name="T91" fmla="*/ 4945 h 10904"/>
                <a:gd name="T92" fmla="*/ 4607 w 6233"/>
                <a:gd name="T93" fmla="*/ 1310 h 10904"/>
                <a:gd name="T94" fmla="*/ 4755 w 6233"/>
                <a:gd name="T95" fmla="*/ 1354 h 10904"/>
                <a:gd name="T96" fmla="*/ 5143 w 6233"/>
                <a:gd name="T97" fmla="*/ 4845 h 10904"/>
                <a:gd name="T98" fmla="*/ 5671 w 6233"/>
                <a:gd name="T99" fmla="*/ 5319 h 10904"/>
                <a:gd name="T100" fmla="*/ 5731 w 6233"/>
                <a:gd name="T101" fmla="*/ 5315 h 10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33" h="10904">
                  <a:moveTo>
                    <a:pt x="5731" y="5315"/>
                  </a:moveTo>
                  <a:cubicBezTo>
                    <a:pt x="6023" y="5283"/>
                    <a:pt x="6233" y="5019"/>
                    <a:pt x="6201" y="4727"/>
                  </a:cubicBezTo>
                  <a:lnTo>
                    <a:pt x="5775" y="894"/>
                  </a:lnTo>
                  <a:cubicBezTo>
                    <a:pt x="5772" y="868"/>
                    <a:pt x="5758" y="846"/>
                    <a:pt x="5752" y="820"/>
                  </a:cubicBezTo>
                  <a:cubicBezTo>
                    <a:pt x="5742" y="783"/>
                    <a:pt x="5734" y="745"/>
                    <a:pt x="5716" y="711"/>
                  </a:cubicBezTo>
                  <a:cubicBezTo>
                    <a:pt x="5701" y="680"/>
                    <a:pt x="5678" y="656"/>
                    <a:pt x="5657" y="629"/>
                  </a:cubicBezTo>
                  <a:cubicBezTo>
                    <a:pt x="5636" y="602"/>
                    <a:pt x="5617" y="575"/>
                    <a:pt x="5592" y="552"/>
                  </a:cubicBezTo>
                  <a:cubicBezTo>
                    <a:pt x="5561" y="526"/>
                    <a:pt x="5526" y="510"/>
                    <a:pt x="5491" y="491"/>
                  </a:cubicBezTo>
                  <a:cubicBezTo>
                    <a:pt x="5469" y="479"/>
                    <a:pt x="5452" y="461"/>
                    <a:pt x="5427" y="452"/>
                  </a:cubicBezTo>
                  <a:cubicBezTo>
                    <a:pt x="5379" y="435"/>
                    <a:pt x="4308" y="50"/>
                    <a:pt x="3323" y="0"/>
                  </a:cubicBezTo>
                  <a:lnTo>
                    <a:pt x="3187" y="270"/>
                  </a:lnTo>
                  <a:lnTo>
                    <a:pt x="3184" y="270"/>
                  </a:lnTo>
                  <a:lnTo>
                    <a:pt x="3542" y="3064"/>
                  </a:lnTo>
                  <a:lnTo>
                    <a:pt x="3116" y="3807"/>
                  </a:lnTo>
                  <a:lnTo>
                    <a:pt x="2691" y="3064"/>
                  </a:lnTo>
                  <a:lnTo>
                    <a:pt x="3049" y="271"/>
                  </a:lnTo>
                  <a:lnTo>
                    <a:pt x="3045" y="271"/>
                  </a:lnTo>
                  <a:lnTo>
                    <a:pt x="2912" y="4"/>
                  </a:lnTo>
                  <a:cubicBezTo>
                    <a:pt x="2014" y="49"/>
                    <a:pt x="1047" y="368"/>
                    <a:pt x="845" y="439"/>
                  </a:cubicBezTo>
                  <a:cubicBezTo>
                    <a:pt x="836" y="441"/>
                    <a:pt x="828" y="444"/>
                    <a:pt x="819" y="447"/>
                  </a:cubicBezTo>
                  <a:cubicBezTo>
                    <a:pt x="814" y="450"/>
                    <a:pt x="808" y="452"/>
                    <a:pt x="805" y="452"/>
                  </a:cubicBezTo>
                  <a:cubicBezTo>
                    <a:pt x="795" y="456"/>
                    <a:pt x="788" y="465"/>
                    <a:pt x="778" y="470"/>
                  </a:cubicBezTo>
                  <a:cubicBezTo>
                    <a:pt x="726" y="492"/>
                    <a:pt x="678" y="518"/>
                    <a:pt x="636" y="555"/>
                  </a:cubicBezTo>
                  <a:cubicBezTo>
                    <a:pt x="617" y="573"/>
                    <a:pt x="604" y="594"/>
                    <a:pt x="587" y="614"/>
                  </a:cubicBezTo>
                  <a:cubicBezTo>
                    <a:pt x="561" y="645"/>
                    <a:pt x="534" y="675"/>
                    <a:pt x="515" y="712"/>
                  </a:cubicBezTo>
                  <a:cubicBezTo>
                    <a:pt x="498" y="745"/>
                    <a:pt x="492" y="781"/>
                    <a:pt x="482" y="817"/>
                  </a:cubicBezTo>
                  <a:cubicBezTo>
                    <a:pt x="475" y="844"/>
                    <a:pt x="461" y="866"/>
                    <a:pt x="458" y="894"/>
                  </a:cubicBezTo>
                  <a:lnTo>
                    <a:pt x="32" y="4728"/>
                  </a:lnTo>
                  <a:cubicBezTo>
                    <a:pt x="0" y="5019"/>
                    <a:pt x="210" y="5283"/>
                    <a:pt x="502" y="5315"/>
                  </a:cubicBezTo>
                  <a:cubicBezTo>
                    <a:pt x="522" y="5318"/>
                    <a:pt x="542" y="5319"/>
                    <a:pt x="562" y="5319"/>
                  </a:cubicBezTo>
                  <a:cubicBezTo>
                    <a:pt x="829" y="5319"/>
                    <a:pt x="1060" y="5117"/>
                    <a:pt x="1090" y="4845"/>
                  </a:cubicBezTo>
                  <a:lnTo>
                    <a:pt x="1478" y="1354"/>
                  </a:lnTo>
                  <a:cubicBezTo>
                    <a:pt x="1523" y="1340"/>
                    <a:pt x="1573" y="1326"/>
                    <a:pt x="1626" y="1310"/>
                  </a:cubicBezTo>
                  <a:lnTo>
                    <a:pt x="1626" y="4945"/>
                  </a:lnTo>
                  <a:lnTo>
                    <a:pt x="1202" y="10213"/>
                  </a:lnTo>
                  <a:cubicBezTo>
                    <a:pt x="1174" y="10565"/>
                    <a:pt x="1436" y="10874"/>
                    <a:pt x="1788" y="10901"/>
                  </a:cubicBezTo>
                  <a:cubicBezTo>
                    <a:pt x="1805" y="10903"/>
                    <a:pt x="1823" y="10904"/>
                    <a:pt x="1840" y="10904"/>
                  </a:cubicBezTo>
                  <a:cubicBezTo>
                    <a:pt x="2170" y="10904"/>
                    <a:pt x="2449" y="10650"/>
                    <a:pt x="2476" y="10316"/>
                  </a:cubicBezTo>
                  <a:lnTo>
                    <a:pt x="2859" y="5554"/>
                  </a:lnTo>
                  <a:cubicBezTo>
                    <a:pt x="2938" y="5589"/>
                    <a:pt x="3025" y="5609"/>
                    <a:pt x="3117" y="5609"/>
                  </a:cubicBezTo>
                  <a:cubicBezTo>
                    <a:pt x="3208" y="5609"/>
                    <a:pt x="3296" y="5589"/>
                    <a:pt x="3374" y="5554"/>
                  </a:cubicBezTo>
                  <a:lnTo>
                    <a:pt x="3757" y="10316"/>
                  </a:lnTo>
                  <a:cubicBezTo>
                    <a:pt x="3784" y="10650"/>
                    <a:pt x="4064" y="10904"/>
                    <a:pt x="4394" y="10904"/>
                  </a:cubicBezTo>
                  <a:cubicBezTo>
                    <a:pt x="4411" y="10904"/>
                    <a:pt x="4428" y="10903"/>
                    <a:pt x="4446" y="10901"/>
                  </a:cubicBezTo>
                  <a:cubicBezTo>
                    <a:pt x="4797" y="10874"/>
                    <a:pt x="5059" y="10565"/>
                    <a:pt x="5031" y="10213"/>
                  </a:cubicBezTo>
                  <a:lnTo>
                    <a:pt x="4607" y="4945"/>
                  </a:lnTo>
                  <a:lnTo>
                    <a:pt x="4607" y="1310"/>
                  </a:lnTo>
                  <a:cubicBezTo>
                    <a:pt x="4660" y="1325"/>
                    <a:pt x="4710" y="1340"/>
                    <a:pt x="4755" y="1354"/>
                  </a:cubicBezTo>
                  <a:lnTo>
                    <a:pt x="5143" y="4845"/>
                  </a:lnTo>
                  <a:cubicBezTo>
                    <a:pt x="5173" y="5118"/>
                    <a:pt x="5404" y="5319"/>
                    <a:pt x="5671" y="5319"/>
                  </a:cubicBezTo>
                  <a:cubicBezTo>
                    <a:pt x="5691" y="5319"/>
                    <a:pt x="5711" y="5317"/>
                    <a:pt x="5731" y="53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885923" y="3931550"/>
            <a:ext cx="336262" cy="366568"/>
            <a:chOff x="1865313" y="3279775"/>
            <a:chExt cx="369888" cy="403225"/>
          </a:xfrm>
          <a:solidFill>
            <a:schemeClr val="bg1"/>
          </a:solidFill>
        </p:grpSpPr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1966913" y="3279775"/>
              <a:ext cx="168275" cy="55563"/>
            </a:xfrm>
            <a:custGeom>
              <a:avLst/>
              <a:gdLst>
                <a:gd name="T0" fmla="*/ 195 w 6079"/>
                <a:gd name="T1" fmla="*/ 1955 h 2079"/>
                <a:gd name="T2" fmla="*/ 715 w 6079"/>
                <a:gd name="T3" fmla="*/ 1885 h 2079"/>
                <a:gd name="T4" fmla="*/ 3020 w 6079"/>
                <a:gd name="T5" fmla="*/ 743 h 2079"/>
                <a:gd name="T6" fmla="*/ 4783 w 6079"/>
                <a:gd name="T7" fmla="*/ 1341 h 2079"/>
                <a:gd name="T8" fmla="*/ 4519 w 6079"/>
                <a:gd name="T9" fmla="*/ 1696 h 2079"/>
                <a:gd name="T10" fmla="*/ 4890 w 6079"/>
                <a:gd name="T11" fmla="*/ 2068 h 2079"/>
                <a:gd name="T12" fmla="*/ 5708 w 6079"/>
                <a:gd name="T13" fmla="*/ 2068 h 2079"/>
                <a:gd name="T14" fmla="*/ 6079 w 6079"/>
                <a:gd name="T15" fmla="*/ 1696 h 2079"/>
                <a:gd name="T16" fmla="*/ 6079 w 6079"/>
                <a:gd name="T17" fmla="*/ 879 h 2079"/>
                <a:gd name="T18" fmla="*/ 5708 w 6079"/>
                <a:gd name="T19" fmla="*/ 507 h 2079"/>
                <a:gd name="T20" fmla="*/ 5339 w 6079"/>
                <a:gd name="T21" fmla="*/ 832 h 2079"/>
                <a:gd name="T22" fmla="*/ 3020 w 6079"/>
                <a:gd name="T23" fmla="*/ 0 h 2079"/>
                <a:gd name="T24" fmla="*/ 125 w 6079"/>
                <a:gd name="T25" fmla="*/ 1434 h 2079"/>
                <a:gd name="T26" fmla="*/ 195 w 6079"/>
                <a:gd name="T27" fmla="*/ 1955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79" h="2079">
                  <a:moveTo>
                    <a:pt x="195" y="1955"/>
                  </a:moveTo>
                  <a:cubicBezTo>
                    <a:pt x="358" y="2079"/>
                    <a:pt x="591" y="2048"/>
                    <a:pt x="715" y="1885"/>
                  </a:cubicBezTo>
                  <a:cubicBezTo>
                    <a:pt x="1269" y="1159"/>
                    <a:pt x="2109" y="743"/>
                    <a:pt x="3020" y="743"/>
                  </a:cubicBezTo>
                  <a:cubicBezTo>
                    <a:pt x="3670" y="743"/>
                    <a:pt x="4283" y="956"/>
                    <a:pt x="4783" y="1341"/>
                  </a:cubicBezTo>
                  <a:cubicBezTo>
                    <a:pt x="4630" y="1387"/>
                    <a:pt x="4519" y="1528"/>
                    <a:pt x="4519" y="1696"/>
                  </a:cubicBezTo>
                  <a:cubicBezTo>
                    <a:pt x="4519" y="1902"/>
                    <a:pt x="4685" y="2068"/>
                    <a:pt x="4890" y="2068"/>
                  </a:cubicBezTo>
                  <a:lnTo>
                    <a:pt x="5708" y="2068"/>
                  </a:lnTo>
                  <a:cubicBezTo>
                    <a:pt x="5913" y="2068"/>
                    <a:pt x="6079" y="1902"/>
                    <a:pt x="6079" y="1696"/>
                  </a:cubicBezTo>
                  <a:lnTo>
                    <a:pt x="6079" y="879"/>
                  </a:lnTo>
                  <a:cubicBezTo>
                    <a:pt x="6079" y="674"/>
                    <a:pt x="5913" y="507"/>
                    <a:pt x="5708" y="507"/>
                  </a:cubicBezTo>
                  <a:cubicBezTo>
                    <a:pt x="5518" y="507"/>
                    <a:pt x="5362" y="649"/>
                    <a:pt x="5339" y="832"/>
                  </a:cubicBezTo>
                  <a:cubicBezTo>
                    <a:pt x="4694" y="296"/>
                    <a:pt x="3882" y="0"/>
                    <a:pt x="3020" y="0"/>
                  </a:cubicBezTo>
                  <a:cubicBezTo>
                    <a:pt x="1876" y="0"/>
                    <a:pt x="820" y="522"/>
                    <a:pt x="125" y="1434"/>
                  </a:cubicBezTo>
                  <a:cubicBezTo>
                    <a:pt x="0" y="1597"/>
                    <a:pt x="31" y="1830"/>
                    <a:pt x="195" y="19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12"/>
            <p:cNvSpPr>
              <a:spLocks noChangeArrowheads="1"/>
            </p:cNvSpPr>
            <p:nvPr/>
          </p:nvSpPr>
          <p:spPr bwMode="auto">
            <a:xfrm>
              <a:off x="2112963" y="3368675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3"/>
            <p:cNvSpPr>
              <a:spLocks/>
            </p:cNvSpPr>
            <p:nvPr/>
          </p:nvSpPr>
          <p:spPr bwMode="auto">
            <a:xfrm>
              <a:off x="2073276" y="3468688"/>
              <a:ext cx="161925" cy="111125"/>
            </a:xfrm>
            <a:custGeom>
              <a:avLst/>
              <a:gdLst>
                <a:gd name="T0" fmla="*/ 4996 w 5917"/>
                <a:gd name="T1" fmla="*/ 155 h 4077"/>
                <a:gd name="T2" fmla="*/ 4993 w 5917"/>
                <a:gd name="T3" fmla="*/ 154 h 4077"/>
                <a:gd name="T4" fmla="*/ 4190 w 5917"/>
                <a:gd name="T5" fmla="*/ 21 h 4077"/>
                <a:gd name="T6" fmla="*/ 4024 w 5917"/>
                <a:gd name="T7" fmla="*/ 104 h 4077"/>
                <a:gd name="T8" fmla="*/ 3113 w 5917"/>
                <a:gd name="T9" fmla="*/ 2604 h 4077"/>
                <a:gd name="T10" fmla="*/ 2804 w 5917"/>
                <a:gd name="T11" fmla="*/ 2604 h 4077"/>
                <a:gd name="T12" fmla="*/ 1892 w 5917"/>
                <a:gd name="T13" fmla="*/ 104 h 4077"/>
                <a:gd name="T14" fmla="*/ 1766 w 5917"/>
                <a:gd name="T15" fmla="*/ 15 h 4077"/>
                <a:gd name="T16" fmla="*/ 923 w 5917"/>
                <a:gd name="T17" fmla="*/ 154 h 4077"/>
                <a:gd name="T18" fmla="*/ 0 w 5917"/>
                <a:gd name="T19" fmla="*/ 1432 h 4077"/>
                <a:gd name="T20" fmla="*/ 0 w 5917"/>
                <a:gd name="T21" fmla="*/ 3513 h 4077"/>
                <a:gd name="T22" fmla="*/ 564 w 5917"/>
                <a:gd name="T23" fmla="*/ 4077 h 4077"/>
                <a:gd name="T24" fmla="*/ 5352 w 5917"/>
                <a:gd name="T25" fmla="*/ 4077 h 4077"/>
                <a:gd name="T26" fmla="*/ 5917 w 5917"/>
                <a:gd name="T27" fmla="*/ 3513 h 4077"/>
                <a:gd name="T28" fmla="*/ 5917 w 5917"/>
                <a:gd name="T29" fmla="*/ 1425 h 4077"/>
                <a:gd name="T30" fmla="*/ 4996 w 5917"/>
                <a:gd name="T31" fmla="*/ 155 h 4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17" h="4077">
                  <a:moveTo>
                    <a:pt x="4996" y="155"/>
                  </a:moveTo>
                  <a:lnTo>
                    <a:pt x="4993" y="154"/>
                  </a:lnTo>
                  <a:lnTo>
                    <a:pt x="4190" y="21"/>
                  </a:lnTo>
                  <a:cubicBezTo>
                    <a:pt x="4122" y="0"/>
                    <a:pt x="4049" y="36"/>
                    <a:pt x="4024" y="104"/>
                  </a:cubicBezTo>
                  <a:lnTo>
                    <a:pt x="3113" y="2604"/>
                  </a:lnTo>
                  <a:cubicBezTo>
                    <a:pt x="3060" y="2749"/>
                    <a:pt x="2856" y="2749"/>
                    <a:pt x="2804" y="2604"/>
                  </a:cubicBezTo>
                  <a:lnTo>
                    <a:pt x="1892" y="104"/>
                  </a:lnTo>
                  <a:cubicBezTo>
                    <a:pt x="1873" y="49"/>
                    <a:pt x="1821" y="15"/>
                    <a:pt x="1766" y="15"/>
                  </a:cubicBezTo>
                  <a:cubicBezTo>
                    <a:pt x="1753" y="15"/>
                    <a:pt x="923" y="154"/>
                    <a:pt x="923" y="154"/>
                  </a:cubicBezTo>
                  <a:cubicBezTo>
                    <a:pt x="369" y="339"/>
                    <a:pt x="0" y="852"/>
                    <a:pt x="0" y="1432"/>
                  </a:cubicBezTo>
                  <a:lnTo>
                    <a:pt x="0" y="3513"/>
                  </a:lnTo>
                  <a:cubicBezTo>
                    <a:pt x="0" y="3825"/>
                    <a:pt x="252" y="4077"/>
                    <a:pt x="564" y="4077"/>
                  </a:cubicBezTo>
                  <a:lnTo>
                    <a:pt x="5352" y="4077"/>
                  </a:lnTo>
                  <a:cubicBezTo>
                    <a:pt x="5664" y="4077"/>
                    <a:pt x="5917" y="3825"/>
                    <a:pt x="5917" y="3513"/>
                  </a:cubicBezTo>
                  <a:lnTo>
                    <a:pt x="5917" y="1425"/>
                  </a:lnTo>
                  <a:cubicBezTo>
                    <a:pt x="5917" y="847"/>
                    <a:pt x="5545" y="335"/>
                    <a:pt x="49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14"/>
            <p:cNvSpPr>
              <a:spLocks noChangeArrowheads="1"/>
            </p:cNvSpPr>
            <p:nvPr/>
          </p:nvSpPr>
          <p:spPr bwMode="auto">
            <a:xfrm>
              <a:off x="1905001" y="3368675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"/>
            <p:cNvSpPr>
              <a:spLocks/>
            </p:cNvSpPr>
            <p:nvPr/>
          </p:nvSpPr>
          <p:spPr bwMode="auto">
            <a:xfrm>
              <a:off x="1865313" y="3468688"/>
              <a:ext cx="161925" cy="111125"/>
            </a:xfrm>
            <a:custGeom>
              <a:avLst/>
              <a:gdLst>
                <a:gd name="T0" fmla="*/ 5917 w 5917"/>
                <a:gd name="T1" fmla="*/ 3513 h 4077"/>
                <a:gd name="T2" fmla="*/ 5917 w 5917"/>
                <a:gd name="T3" fmla="*/ 1425 h 4077"/>
                <a:gd name="T4" fmla="*/ 4996 w 5917"/>
                <a:gd name="T5" fmla="*/ 155 h 4077"/>
                <a:gd name="T6" fmla="*/ 4994 w 5917"/>
                <a:gd name="T7" fmla="*/ 154 h 4077"/>
                <a:gd name="T8" fmla="*/ 4190 w 5917"/>
                <a:gd name="T9" fmla="*/ 21 h 4077"/>
                <a:gd name="T10" fmla="*/ 4024 w 5917"/>
                <a:gd name="T11" fmla="*/ 104 h 4077"/>
                <a:gd name="T12" fmla="*/ 3113 w 5917"/>
                <a:gd name="T13" fmla="*/ 2604 h 4077"/>
                <a:gd name="T14" fmla="*/ 2804 w 5917"/>
                <a:gd name="T15" fmla="*/ 2604 h 4077"/>
                <a:gd name="T16" fmla="*/ 1892 w 5917"/>
                <a:gd name="T17" fmla="*/ 104 h 4077"/>
                <a:gd name="T18" fmla="*/ 1766 w 5917"/>
                <a:gd name="T19" fmla="*/ 15 h 4077"/>
                <a:gd name="T20" fmla="*/ 923 w 5917"/>
                <a:gd name="T21" fmla="*/ 154 h 4077"/>
                <a:gd name="T22" fmla="*/ 0 w 5917"/>
                <a:gd name="T23" fmla="*/ 1432 h 4077"/>
                <a:gd name="T24" fmla="*/ 0 w 5917"/>
                <a:gd name="T25" fmla="*/ 3513 h 4077"/>
                <a:gd name="T26" fmla="*/ 564 w 5917"/>
                <a:gd name="T27" fmla="*/ 4077 h 4077"/>
                <a:gd name="T28" fmla="*/ 5352 w 5917"/>
                <a:gd name="T29" fmla="*/ 4077 h 4077"/>
                <a:gd name="T30" fmla="*/ 5917 w 5917"/>
                <a:gd name="T31" fmla="*/ 3513 h 4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17" h="4077">
                  <a:moveTo>
                    <a:pt x="5917" y="3513"/>
                  </a:moveTo>
                  <a:lnTo>
                    <a:pt x="5917" y="1425"/>
                  </a:lnTo>
                  <a:cubicBezTo>
                    <a:pt x="5917" y="847"/>
                    <a:pt x="5545" y="335"/>
                    <a:pt x="4996" y="155"/>
                  </a:cubicBezTo>
                  <a:lnTo>
                    <a:pt x="4994" y="154"/>
                  </a:lnTo>
                  <a:lnTo>
                    <a:pt x="4190" y="21"/>
                  </a:lnTo>
                  <a:cubicBezTo>
                    <a:pt x="4122" y="0"/>
                    <a:pt x="4049" y="36"/>
                    <a:pt x="4024" y="104"/>
                  </a:cubicBezTo>
                  <a:lnTo>
                    <a:pt x="3113" y="2604"/>
                  </a:lnTo>
                  <a:cubicBezTo>
                    <a:pt x="3060" y="2749"/>
                    <a:pt x="2856" y="2749"/>
                    <a:pt x="2804" y="2604"/>
                  </a:cubicBezTo>
                  <a:lnTo>
                    <a:pt x="1892" y="104"/>
                  </a:lnTo>
                  <a:cubicBezTo>
                    <a:pt x="1873" y="49"/>
                    <a:pt x="1821" y="15"/>
                    <a:pt x="1766" y="15"/>
                  </a:cubicBezTo>
                  <a:cubicBezTo>
                    <a:pt x="1753" y="15"/>
                    <a:pt x="923" y="154"/>
                    <a:pt x="923" y="154"/>
                  </a:cubicBezTo>
                  <a:cubicBezTo>
                    <a:pt x="370" y="339"/>
                    <a:pt x="0" y="852"/>
                    <a:pt x="0" y="1432"/>
                  </a:cubicBezTo>
                  <a:lnTo>
                    <a:pt x="0" y="3513"/>
                  </a:lnTo>
                  <a:cubicBezTo>
                    <a:pt x="0" y="3825"/>
                    <a:pt x="252" y="4077"/>
                    <a:pt x="564" y="4077"/>
                  </a:cubicBezTo>
                  <a:lnTo>
                    <a:pt x="5352" y="4077"/>
                  </a:lnTo>
                  <a:cubicBezTo>
                    <a:pt x="5664" y="4077"/>
                    <a:pt x="5917" y="3825"/>
                    <a:pt x="5917" y="35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/>
            <p:cNvSpPr>
              <a:spLocks/>
            </p:cNvSpPr>
            <p:nvPr/>
          </p:nvSpPr>
          <p:spPr bwMode="auto">
            <a:xfrm>
              <a:off x="1968501" y="3625850"/>
              <a:ext cx="166688" cy="57150"/>
            </a:xfrm>
            <a:custGeom>
              <a:avLst/>
              <a:gdLst>
                <a:gd name="T0" fmla="*/ 5885 w 6079"/>
                <a:gd name="T1" fmla="*/ 125 h 2080"/>
                <a:gd name="T2" fmla="*/ 5364 w 6079"/>
                <a:gd name="T3" fmla="*/ 195 h 2080"/>
                <a:gd name="T4" fmla="*/ 3059 w 6079"/>
                <a:gd name="T5" fmla="*/ 1336 h 2080"/>
                <a:gd name="T6" fmla="*/ 1297 w 6079"/>
                <a:gd name="T7" fmla="*/ 739 h 2080"/>
                <a:gd name="T8" fmla="*/ 1561 w 6079"/>
                <a:gd name="T9" fmla="*/ 383 h 2080"/>
                <a:gd name="T10" fmla="*/ 1189 w 6079"/>
                <a:gd name="T11" fmla="*/ 11 h 2080"/>
                <a:gd name="T12" fmla="*/ 372 w 6079"/>
                <a:gd name="T13" fmla="*/ 11 h 2080"/>
                <a:gd name="T14" fmla="*/ 0 w 6079"/>
                <a:gd name="T15" fmla="*/ 383 h 2080"/>
                <a:gd name="T16" fmla="*/ 0 w 6079"/>
                <a:gd name="T17" fmla="*/ 1200 h 2080"/>
                <a:gd name="T18" fmla="*/ 372 w 6079"/>
                <a:gd name="T19" fmla="*/ 1572 h 2080"/>
                <a:gd name="T20" fmla="*/ 740 w 6079"/>
                <a:gd name="T21" fmla="*/ 1247 h 2080"/>
                <a:gd name="T22" fmla="*/ 3059 w 6079"/>
                <a:gd name="T23" fmla="*/ 2080 h 2080"/>
                <a:gd name="T24" fmla="*/ 5955 w 6079"/>
                <a:gd name="T25" fmla="*/ 645 h 2080"/>
                <a:gd name="T26" fmla="*/ 5885 w 6079"/>
                <a:gd name="T27" fmla="*/ 125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79" h="2080">
                  <a:moveTo>
                    <a:pt x="5885" y="125"/>
                  </a:moveTo>
                  <a:cubicBezTo>
                    <a:pt x="5722" y="0"/>
                    <a:pt x="5489" y="31"/>
                    <a:pt x="5364" y="195"/>
                  </a:cubicBezTo>
                  <a:cubicBezTo>
                    <a:pt x="4810" y="920"/>
                    <a:pt x="3970" y="1336"/>
                    <a:pt x="3059" y="1336"/>
                  </a:cubicBezTo>
                  <a:cubicBezTo>
                    <a:pt x="2410" y="1336"/>
                    <a:pt x="1796" y="1124"/>
                    <a:pt x="1297" y="739"/>
                  </a:cubicBezTo>
                  <a:cubicBezTo>
                    <a:pt x="1450" y="692"/>
                    <a:pt x="1561" y="551"/>
                    <a:pt x="1561" y="383"/>
                  </a:cubicBezTo>
                  <a:cubicBezTo>
                    <a:pt x="1561" y="178"/>
                    <a:pt x="1395" y="11"/>
                    <a:pt x="1189" y="11"/>
                  </a:cubicBezTo>
                  <a:lnTo>
                    <a:pt x="372" y="11"/>
                  </a:lnTo>
                  <a:cubicBezTo>
                    <a:pt x="167" y="11"/>
                    <a:pt x="0" y="178"/>
                    <a:pt x="0" y="383"/>
                  </a:cubicBezTo>
                  <a:lnTo>
                    <a:pt x="0" y="1200"/>
                  </a:lnTo>
                  <a:cubicBezTo>
                    <a:pt x="0" y="1405"/>
                    <a:pt x="167" y="1572"/>
                    <a:pt x="372" y="1572"/>
                  </a:cubicBezTo>
                  <a:cubicBezTo>
                    <a:pt x="561" y="1572"/>
                    <a:pt x="717" y="1430"/>
                    <a:pt x="740" y="1247"/>
                  </a:cubicBezTo>
                  <a:cubicBezTo>
                    <a:pt x="1386" y="1783"/>
                    <a:pt x="2197" y="2080"/>
                    <a:pt x="3059" y="2080"/>
                  </a:cubicBezTo>
                  <a:cubicBezTo>
                    <a:pt x="4204" y="2080"/>
                    <a:pt x="5259" y="1557"/>
                    <a:pt x="5955" y="645"/>
                  </a:cubicBezTo>
                  <a:cubicBezTo>
                    <a:pt x="6079" y="482"/>
                    <a:pt x="6048" y="249"/>
                    <a:pt x="588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7"/>
            <p:cNvSpPr>
              <a:spLocks/>
            </p:cNvSpPr>
            <p:nvPr/>
          </p:nvSpPr>
          <p:spPr bwMode="auto">
            <a:xfrm>
              <a:off x="2143126" y="3468688"/>
              <a:ext cx="22225" cy="55563"/>
            </a:xfrm>
            <a:custGeom>
              <a:avLst/>
              <a:gdLst>
                <a:gd name="T0" fmla="*/ 771 w 837"/>
                <a:gd name="T1" fmla="*/ 61 h 2077"/>
                <a:gd name="T2" fmla="*/ 624 w 837"/>
                <a:gd name="T3" fmla="*/ 0 h 2077"/>
                <a:gd name="T4" fmla="*/ 213 w 837"/>
                <a:gd name="T5" fmla="*/ 0 h 2077"/>
                <a:gd name="T6" fmla="*/ 66 w 837"/>
                <a:gd name="T7" fmla="*/ 61 h 2077"/>
                <a:gd name="T8" fmla="*/ 41 w 837"/>
                <a:gd name="T9" fmla="*/ 286 h 2077"/>
                <a:gd name="T10" fmla="*/ 261 w 837"/>
                <a:gd name="T11" fmla="*/ 617 h 2077"/>
                <a:gd name="T12" fmla="*/ 158 w 837"/>
                <a:gd name="T13" fmla="*/ 1484 h 2077"/>
                <a:gd name="T14" fmla="*/ 360 w 837"/>
                <a:gd name="T15" fmla="*/ 2023 h 2077"/>
                <a:gd name="T16" fmla="*/ 476 w 837"/>
                <a:gd name="T17" fmla="*/ 2023 h 2077"/>
                <a:gd name="T18" fmla="*/ 679 w 837"/>
                <a:gd name="T19" fmla="*/ 1484 h 2077"/>
                <a:gd name="T20" fmla="*/ 576 w 837"/>
                <a:gd name="T21" fmla="*/ 617 h 2077"/>
                <a:gd name="T22" fmla="*/ 796 w 837"/>
                <a:gd name="T23" fmla="*/ 286 h 2077"/>
                <a:gd name="T24" fmla="*/ 771 w 837"/>
                <a:gd name="T25" fmla="*/ 61 h 2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7" h="2077">
                  <a:moveTo>
                    <a:pt x="771" y="61"/>
                  </a:moveTo>
                  <a:cubicBezTo>
                    <a:pt x="733" y="21"/>
                    <a:pt x="679" y="0"/>
                    <a:pt x="624" y="0"/>
                  </a:cubicBezTo>
                  <a:lnTo>
                    <a:pt x="213" y="0"/>
                  </a:lnTo>
                  <a:cubicBezTo>
                    <a:pt x="158" y="0"/>
                    <a:pt x="103" y="21"/>
                    <a:pt x="66" y="61"/>
                  </a:cubicBezTo>
                  <a:cubicBezTo>
                    <a:pt x="8" y="124"/>
                    <a:pt x="0" y="215"/>
                    <a:pt x="41" y="286"/>
                  </a:cubicBezTo>
                  <a:lnTo>
                    <a:pt x="261" y="617"/>
                  </a:lnTo>
                  <a:lnTo>
                    <a:pt x="158" y="1484"/>
                  </a:lnTo>
                  <a:lnTo>
                    <a:pt x="360" y="2023"/>
                  </a:lnTo>
                  <a:cubicBezTo>
                    <a:pt x="380" y="2077"/>
                    <a:pt x="457" y="2077"/>
                    <a:pt x="476" y="2023"/>
                  </a:cubicBezTo>
                  <a:lnTo>
                    <a:pt x="679" y="1484"/>
                  </a:lnTo>
                  <a:lnTo>
                    <a:pt x="576" y="617"/>
                  </a:lnTo>
                  <a:lnTo>
                    <a:pt x="796" y="286"/>
                  </a:lnTo>
                  <a:cubicBezTo>
                    <a:pt x="837" y="215"/>
                    <a:pt x="828" y="124"/>
                    <a:pt x="771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8"/>
            <p:cNvSpPr>
              <a:spLocks/>
            </p:cNvSpPr>
            <p:nvPr/>
          </p:nvSpPr>
          <p:spPr bwMode="auto">
            <a:xfrm>
              <a:off x="1935163" y="3468688"/>
              <a:ext cx="22225" cy="55563"/>
            </a:xfrm>
            <a:custGeom>
              <a:avLst/>
              <a:gdLst>
                <a:gd name="T0" fmla="*/ 770 w 836"/>
                <a:gd name="T1" fmla="*/ 61 h 2077"/>
                <a:gd name="T2" fmla="*/ 624 w 836"/>
                <a:gd name="T3" fmla="*/ 0 h 2077"/>
                <a:gd name="T4" fmla="*/ 213 w 836"/>
                <a:gd name="T5" fmla="*/ 0 h 2077"/>
                <a:gd name="T6" fmla="*/ 66 w 836"/>
                <a:gd name="T7" fmla="*/ 61 h 2077"/>
                <a:gd name="T8" fmla="*/ 41 w 836"/>
                <a:gd name="T9" fmla="*/ 286 h 2077"/>
                <a:gd name="T10" fmla="*/ 260 w 836"/>
                <a:gd name="T11" fmla="*/ 617 h 2077"/>
                <a:gd name="T12" fmla="*/ 158 w 836"/>
                <a:gd name="T13" fmla="*/ 1484 h 2077"/>
                <a:gd name="T14" fmla="*/ 360 w 836"/>
                <a:gd name="T15" fmla="*/ 2023 h 2077"/>
                <a:gd name="T16" fmla="*/ 476 w 836"/>
                <a:gd name="T17" fmla="*/ 2023 h 2077"/>
                <a:gd name="T18" fmla="*/ 679 w 836"/>
                <a:gd name="T19" fmla="*/ 1484 h 2077"/>
                <a:gd name="T20" fmla="*/ 576 w 836"/>
                <a:gd name="T21" fmla="*/ 617 h 2077"/>
                <a:gd name="T22" fmla="*/ 796 w 836"/>
                <a:gd name="T23" fmla="*/ 286 h 2077"/>
                <a:gd name="T24" fmla="*/ 770 w 836"/>
                <a:gd name="T25" fmla="*/ 61 h 2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6" h="2077">
                  <a:moveTo>
                    <a:pt x="770" y="61"/>
                  </a:moveTo>
                  <a:cubicBezTo>
                    <a:pt x="733" y="21"/>
                    <a:pt x="679" y="0"/>
                    <a:pt x="624" y="0"/>
                  </a:cubicBezTo>
                  <a:lnTo>
                    <a:pt x="213" y="0"/>
                  </a:lnTo>
                  <a:cubicBezTo>
                    <a:pt x="158" y="0"/>
                    <a:pt x="103" y="21"/>
                    <a:pt x="66" y="61"/>
                  </a:cubicBezTo>
                  <a:cubicBezTo>
                    <a:pt x="8" y="124"/>
                    <a:pt x="0" y="215"/>
                    <a:pt x="41" y="286"/>
                  </a:cubicBezTo>
                  <a:lnTo>
                    <a:pt x="260" y="617"/>
                  </a:lnTo>
                  <a:lnTo>
                    <a:pt x="158" y="1484"/>
                  </a:lnTo>
                  <a:lnTo>
                    <a:pt x="360" y="2023"/>
                  </a:lnTo>
                  <a:cubicBezTo>
                    <a:pt x="380" y="2077"/>
                    <a:pt x="456" y="2077"/>
                    <a:pt x="476" y="2023"/>
                  </a:cubicBezTo>
                  <a:lnTo>
                    <a:pt x="679" y="1484"/>
                  </a:lnTo>
                  <a:lnTo>
                    <a:pt x="576" y="617"/>
                  </a:lnTo>
                  <a:lnTo>
                    <a:pt x="796" y="286"/>
                  </a:lnTo>
                  <a:cubicBezTo>
                    <a:pt x="836" y="215"/>
                    <a:pt x="828" y="124"/>
                    <a:pt x="77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708682" y="3626473"/>
            <a:ext cx="147638" cy="371476"/>
            <a:chOff x="2101851" y="2244725"/>
            <a:chExt cx="147638" cy="371476"/>
          </a:xfrm>
          <a:solidFill>
            <a:schemeClr val="bg1"/>
          </a:solidFill>
        </p:grpSpPr>
        <p:sp>
          <p:nvSpPr>
            <p:cNvPr id="81" name="Oval 33"/>
            <p:cNvSpPr>
              <a:spLocks noChangeArrowheads="1"/>
            </p:cNvSpPr>
            <p:nvPr/>
          </p:nvSpPr>
          <p:spPr bwMode="auto">
            <a:xfrm>
              <a:off x="2132013" y="2244725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2101851" y="2347913"/>
              <a:ext cx="147638" cy="268288"/>
            </a:xfrm>
            <a:custGeom>
              <a:avLst/>
              <a:gdLst>
                <a:gd name="T0" fmla="*/ 4449 w 5411"/>
                <a:gd name="T1" fmla="*/ 161 h 9818"/>
                <a:gd name="T2" fmla="*/ 4446 w 5411"/>
                <a:gd name="T3" fmla="*/ 161 h 9818"/>
                <a:gd name="T4" fmla="*/ 3993 w 5411"/>
                <a:gd name="T5" fmla="*/ 22 h 9818"/>
                <a:gd name="T6" fmla="*/ 3820 w 5411"/>
                <a:gd name="T7" fmla="*/ 108 h 9818"/>
                <a:gd name="T8" fmla="*/ 2867 w 5411"/>
                <a:gd name="T9" fmla="*/ 2721 h 9818"/>
                <a:gd name="T10" fmla="*/ 2544 w 5411"/>
                <a:gd name="T11" fmla="*/ 2721 h 9818"/>
                <a:gd name="T12" fmla="*/ 1591 w 5411"/>
                <a:gd name="T13" fmla="*/ 108 h 9818"/>
                <a:gd name="T14" fmla="*/ 1459 w 5411"/>
                <a:gd name="T15" fmla="*/ 15 h 9818"/>
                <a:gd name="T16" fmla="*/ 965 w 5411"/>
                <a:gd name="T17" fmla="*/ 160 h 9818"/>
                <a:gd name="T18" fmla="*/ 0 w 5411"/>
                <a:gd name="T19" fmla="*/ 1496 h 9818"/>
                <a:gd name="T20" fmla="*/ 0 w 5411"/>
                <a:gd name="T21" fmla="*/ 4261 h 9818"/>
                <a:gd name="T22" fmla="*/ 23 w 5411"/>
                <a:gd name="T23" fmla="*/ 4338 h 9818"/>
                <a:gd name="T24" fmla="*/ 1017 w 5411"/>
                <a:gd name="T25" fmla="*/ 5851 h 9818"/>
                <a:gd name="T26" fmla="*/ 1017 w 5411"/>
                <a:gd name="T27" fmla="*/ 9678 h 9818"/>
                <a:gd name="T28" fmla="*/ 1158 w 5411"/>
                <a:gd name="T29" fmla="*/ 9818 h 9818"/>
                <a:gd name="T30" fmla="*/ 4253 w 5411"/>
                <a:gd name="T31" fmla="*/ 9818 h 9818"/>
                <a:gd name="T32" fmla="*/ 4394 w 5411"/>
                <a:gd name="T33" fmla="*/ 9678 h 9818"/>
                <a:gd name="T34" fmla="*/ 4394 w 5411"/>
                <a:gd name="T35" fmla="*/ 5851 h 9818"/>
                <a:gd name="T36" fmla="*/ 5388 w 5411"/>
                <a:gd name="T37" fmla="*/ 4338 h 9818"/>
                <a:gd name="T38" fmla="*/ 5411 w 5411"/>
                <a:gd name="T39" fmla="*/ 4261 h 9818"/>
                <a:gd name="T40" fmla="*/ 5411 w 5411"/>
                <a:gd name="T41" fmla="*/ 1489 h 9818"/>
                <a:gd name="T42" fmla="*/ 4449 w 5411"/>
                <a:gd name="T43" fmla="*/ 161 h 9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11" h="9818">
                  <a:moveTo>
                    <a:pt x="4449" y="161"/>
                  </a:moveTo>
                  <a:lnTo>
                    <a:pt x="4446" y="161"/>
                  </a:lnTo>
                  <a:lnTo>
                    <a:pt x="3993" y="22"/>
                  </a:lnTo>
                  <a:cubicBezTo>
                    <a:pt x="3922" y="0"/>
                    <a:pt x="3845" y="37"/>
                    <a:pt x="3820" y="108"/>
                  </a:cubicBezTo>
                  <a:lnTo>
                    <a:pt x="2867" y="2721"/>
                  </a:lnTo>
                  <a:cubicBezTo>
                    <a:pt x="2812" y="2872"/>
                    <a:pt x="2599" y="2872"/>
                    <a:pt x="2544" y="2721"/>
                  </a:cubicBezTo>
                  <a:lnTo>
                    <a:pt x="1591" y="108"/>
                  </a:lnTo>
                  <a:cubicBezTo>
                    <a:pt x="1571" y="51"/>
                    <a:pt x="1517" y="15"/>
                    <a:pt x="1459" y="15"/>
                  </a:cubicBezTo>
                  <a:cubicBezTo>
                    <a:pt x="1446" y="15"/>
                    <a:pt x="965" y="160"/>
                    <a:pt x="965" y="160"/>
                  </a:cubicBezTo>
                  <a:cubicBezTo>
                    <a:pt x="387" y="353"/>
                    <a:pt x="0" y="890"/>
                    <a:pt x="0" y="1496"/>
                  </a:cubicBezTo>
                  <a:lnTo>
                    <a:pt x="0" y="4261"/>
                  </a:lnTo>
                  <a:cubicBezTo>
                    <a:pt x="0" y="4288"/>
                    <a:pt x="8" y="4315"/>
                    <a:pt x="23" y="4338"/>
                  </a:cubicBezTo>
                  <a:lnTo>
                    <a:pt x="1017" y="5851"/>
                  </a:lnTo>
                  <a:lnTo>
                    <a:pt x="1017" y="9678"/>
                  </a:lnTo>
                  <a:cubicBezTo>
                    <a:pt x="1017" y="9755"/>
                    <a:pt x="1080" y="9818"/>
                    <a:pt x="1158" y="9818"/>
                  </a:cubicBezTo>
                  <a:lnTo>
                    <a:pt x="4253" y="9818"/>
                  </a:lnTo>
                  <a:cubicBezTo>
                    <a:pt x="4331" y="9818"/>
                    <a:pt x="4394" y="9755"/>
                    <a:pt x="4394" y="9678"/>
                  </a:cubicBezTo>
                  <a:lnTo>
                    <a:pt x="4394" y="5851"/>
                  </a:lnTo>
                  <a:lnTo>
                    <a:pt x="5388" y="4338"/>
                  </a:lnTo>
                  <a:cubicBezTo>
                    <a:pt x="5403" y="4315"/>
                    <a:pt x="5411" y="4288"/>
                    <a:pt x="5411" y="4261"/>
                  </a:cubicBezTo>
                  <a:lnTo>
                    <a:pt x="5411" y="1489"/>
                  </a:lnTo>
                  <a:cubicBezTo>
                    <a:pt x="5411" y="885"/>
                    <a:pt x="5023" y="349"/>
                    <a:pt x="4449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2162176" y="2344738"/>
              <a:ext cx="26988" cy="66675"/>
            </a:xfrm>
            <a:custGeom>
              <a:avLst/>
              <a:gdLst>
                <a:gd name="T0" fmla="*/ 905 w 983"/>
                <a:gd name="T1" fmla="*/ 72 h 2441"/>
                <a:gd name="T2" fmla="*/ 733 w 983"/>
                <a:gd name="T3" fmla="*/ 0 h 2441"/>
                <a:gd name="T4" fmla="*/ 250 w 983"/>
                <a:gd name="T5" fmla="*/ 0 h 2441"/>
                <a:gd name="T6" fmla="*/ 77 w 983"/>
                <a:gd name="T7" fmla="*/ 72 h 2441"/>
                <a:gd name="T8" fmla="*/ 48 w 983"/>
                <a:gd name="T9" fmla="*/ 336 h 2441"/>
                <a:gd name="T10" fmla="*/ 306 w 983"/>
                <a:gd name="T11" fmla="*/ 725 h 2441"/>
                <a:gd name="T12" fmla="*/ 185 w 983"/>
                <a:gd name="T13" fmla="*/ 1745 h 2441"/>
                <a:gd name="T14" fmla="*/ 423 w 983"/>
                <a:gd name="T15" fmla="*/ 2378 h 2441"/>
                <a:gd name="T16" fmla="*/ 560 w 983"/>
                <a:gd name="T17" fmla="*/ 2378 h 2441"/>
                <a:gd name="T18" fmla="*/ 798 w 983"/>
                <a:gd name="T19" fmla="*/ 1745 h 2441"/>
                <a:gd name="T20" fmla="*/ 677 w 983"/>
                <a:gd name="T21" fmla="*/ 725 h 2441"/>
                <a:gd name="T22" fmla="*/ 935 w 983"/>
                <a:gd name="T23" fmla="*/ 336 h 2441"/>
                <a:gd name="T24" fmla="*/ 905 w 983"/>
                <a:gd name="T25" fmla="*/ 72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3" h="2441">
                  <a:moveTo>
                    <a:pt x="905" y="72"/>
                  </a:moveTo>
                  <a:cubicBezTo>
                    <a:pt x="862" y="25"/>
                    <a:pt x="798" y="0"/>
                    <a:pt x="733" y="0"/>
                  </a:cubicBezTo>
                  <a:lnTo>
                    <a:pt x="250" y="0"/>
                  </a:lnTo>
                  <a:cubicBezTo>
                    <a:pt x="185" y="0"/>
                    <a:pt x="121" y="25"/>
                    <a:pt x="77" y="72"/>
                  </a:cubicBezTo>
                  <a:cubicBezTo>
                    <a:pt x="10" y="146"/>
                    <a:pt x="0" y="253"/>
                    <a:pt x="48" y="336"/>
                  </a:cubicBezTo>
                  <a:lnTo>
                    <a:pt x="306" y="725"/>
                  </a:lnTo>
                  <a:lnTo>
                    <a:pt x="185" y="1745"/>
                  </a:lnTo>
                  <a:lnTo>
                    <a:pt x="423" y="2378"/>
                  </a:lnTo>
                  <a:cubicBezTo>
                    <a:pt x="446" y="2441"/>
                    <a:pt x="536" y="2441"/>
                    <a:pt x="560" y="2378"/>
                  </a:cubicBezTo>
                  <a:lnTo>
                    <a:pt x="798" y="1745"/>
                  </a:lnTo>
                  <a:lnTo>
                    <a:pt x="677" y="725"/>
                  </a:lnTo>
                  <a:lnTo>
                    <a:pt x="935" y="336"/>
                  </a:lnTo>
                  <a:cubicBezTo>
                    <a:pt x="983" y="253"/>
                    <a:pt x="973" y="146"/>
                    <a:pt x="90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64376" y="4919931"/>
            <a:ext cx="3015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Proposition of improvements to current QA strategy (User Experience based Testing) through our prior experience in similar programs and Applications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4377" y="2929165"/>
            <a:ext cx="3387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Proposed solution (STM) aligned to improving productivity in automated test Implementation iterations while reducing on-going Maintenance effort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4376" y="1425461"/>
            <a:ext cx="3546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Prior experience with TFS Applications has equipped us with the required functional and business perspective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982610" y="1577439"/>
            <a:ext cx="4197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Rich experience with in automation tools, Framework (TAF 2.0) &amp; Processes will drive productivity from project inception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017709" y="4951892"/>
            <a:ext cx="4053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Support from our internal </a:t>
            </a:r>
            <a:r>
              <a:rPr lang="en-IN" sz="1400" dirty="0" err="1">
                <a:solidFill>
                  <a:schemeClr val="bg1">
                    <a:lumMod val="50000"/>
                  </a:schemeClr>
                </a:solidFill>
              </a:rPr>
              <a:t>CoEs</a:t>
            </a:r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 to invest and explore innovative solutions aligned to immediate &amp; medium term needs. Access to </a:t>
            </a:r>
            <a:r>
              <a:rPr lang="en-IN" sz="1400" dirty="0" err="1">
                <a:solidFill>
                  <a:schemeClr val="bg1">
                    <a:lumMod val="50000"/>
                  </a:schemeClr>
                </a:solidFill>
              </a:rPr>
              <a:t>Hexaware</a:t>
            </a:r>
            <a:r>
              <a:rPr lang="en-IN" sz="1400" dirty="0">
                <a:solidFill>
                  <a:schemeClr val="bg1">
                    <a:lumMod val="50000"/>
                  </a:schemeClr>
                </a:solidFill>
              </a:rPr>
              <a:t> IPs, Solution frameworks &amp; relevant skilled resources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156344" y="4215330"/>
            <a:ext cx="270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D4D4D"/>
                </a:solidFill>
              </a:rPr>
              <a:t>HEXAWARE Differentiators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961314" y="2744366"/>
            <a:ext cx="2867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EE800E"/>
                </a:solidFill>
              </a:defRPr>
            </a:lvl1pPr>
          </a:lstStyle>
          <a:p>
            <a:r>
              <a:rPr lang="en-US" dirty="0"/>
              <a:t>View on Quality &amp; Productivity Improvement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961314" y="3303518"/>
            <a:ext cx="3109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kern="0" dirty="0">
                <a:solidFill>
                  <a:schemeClr val="bg1">
                    <a:lumMod val="50000"/>
                  </a:schemeClr>
                </a:solidFill>
              </a:rPr>
              <a:t>High Test Automation coverage Planning based on business prioritization aligned to any project pipeline for Dealer Daily</a:t>
            </a:r>
          </a:p>
        </p:txBody>
      </p:sp>
    </p:spTree>
    <p:extLst>
      <p:ext uri="{BB962C8B-B14F-4D97-AF65-F5344CB8AC3E}">
        <p14:creationId xmlns:p14="http://schemas.microsoft.com/office/powerpoint/2010/main" val="4360542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Relevant Success Stories </a:t>
            </a:r>
          </a:p>
        </p:txBody>
      </p:sp>
    </p:spTree>
    <p:extLst>
      <p:ext uri="{BB962C8B-B14F-4D97-AF65-F5344CB8AC3E}">
        <p14:creationId xmlns:p14="http://schemas.microsoft.com/office/powerpoint/2010/main" val="13956378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9918F-2C0D-4FF8-9286-BB185E2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Test Suite for Mobile Web Automation for Toyota Financial Services  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43A683-09C1-4762-8FF9-3BEBBB3D54DA}"/>
              </a:ext>
            </a:extLst>
          </p:cNvPr>
          <p:cNvSpPr>
            <a:spLocks/>
          </p:cNvSpPr>
          <p:nvPr/>
        </p:nvSpPr>
        <p:spPr>
          <a:xfrm>
            <a:off x="8366260" y="2091794"/>
            <a:ext cx="3474723" cy="3915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0"/>
          <a:lstStyle/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Over 50 % reduction  in over all effort  compared  to Manual Execution for every regression test cycle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Near zero defects in UAT and Production 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Reduce Manual Test effort for regression testing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Testing coverage enhancements across test cycles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Reusable functions were created for the repetitive actions and repetitive verifications that can be leveraged when  new scripts are added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4D4D4D"/>
                </a:solidFill>
              </a:rPr>
              <a:t>Keyword/Parametrization for easy script addition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39A7E54-A1E7-4B7D-B991-2473C7957BEC}"/>
              </a:ext>
            </a:extLst>
          </p:cNvPr>
          <p:cNvSpPr>
            <a:spLocks/>
          </p:cNvSpPr>
          <p:nvPr/>
        </p:nvSpPr>
        <p:spPr>
          <a:xfrm>
            <a:off x="4358638" y="2091794"/>
            <a:ext cx="3474722" cy="3915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0"/>
          <a:lstStyle/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Selenium was used to create test cases 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TAF 2.0 Selenium was used to drive testing and increase collaboration between the tester and automation engineer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Proposed Automation solution is tool agnostic and will work with multiple variety of automation tools 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Test execution is managed with industry leading tool ALM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Proposed Solution was flexible, efficient, productive, cost effective and supports multiple testers simultaneously for rapid script development using excel forms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5F98F5-03BA-4766-A61B-90EFE8137891}"/>
              </a:ext>
            </a:extLst>
          </p:cNvPr>
          <p:cNvSpPr>
            <a:spLocks/>
          </p:cNvSpPr>
          <p:nvPr/>
        </p:nvSpPr>
        <p:spPr>
          <a:xfrm>
            <a:off x="380997" y="2091794"/>
            <a:ext cx="3474721" cy="3915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0"/>
          <a:lstStyle/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Create an automation suite of 400 test cases for Toyota Financial Services and Lexus Financial Services </a:t>
            </a:r>
          </a:p>
          <a:p>
            <a:pPr marL="182880" lvl="1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Automation Suite will be considered as the regression suite which would be executed as a part of regression testing phase for each of the release on desktop and mobile browsers </a:t>
            </a:r>
          </a:p>
          <a:p>
            <a:pPr marL="365760" lvl="2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srgbClr val="4D4D4D"/>
                </a:solidFill>
              </a:rPr>
              <a:t>Toyota Financial Services – Up to 32 re-usable components and up to 200 Test Cases </a:t>
            </a:r>
          </a:p>
          <a:p>
            <a:pPr marL="365760" lvl="2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srgbClr val="4D4D4D"/>
                </a:solidFill>
              </a:rPr>
              <a:t>Lexus Financial Services – Up to 32 re-usable components and up to 200 Test Cases </a:t>
            </a:r>
          </a:p>
          <a:p>
            <a:pPr marL="365760" lvl="2" indent="-182880">
              <a:spcBef>
                <a:spcPts val="300"/>
              </a:spcBef>
              <a:spcAft>
                <a:spcPts val="200"/>
              </a:spcAft>
              <a:buClr>
                <a:srgbClr val="4D4D4D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F4B00D-5B1C-4969-A252-308A914319EF}"/>
              </a:ext>
            </a:extLst>
          </p:cNvPr>
          <p:cNvSpPr txBox="1"/>
          <p:nvPr/>
        </p:nvSpPr>
        <p:spPr>
          <a:xfrm>
            <a:off x="0" y="6118303"/>
            <a:ext cx="12192000" cy="36576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defRPr b="1" i="1">
                <a:solidFill>
                  <a:schemeClr val="bg1"/>
                </a:solidFill>
              </a:defRPr>
            </a:lvl1pPr>
          </a:lstStyle>
          <a:p>
            <a:r>
              <a:rPr lang="en-US" sz="1600" i="0" dirty="0">
                <a:solidFill>
                  <a:prstClr val="white"/>
                </a:solidFill>
              </a:rPr>
              <a:t>Tools/Technologies Used: Selenium, TAF 2.0, Perfecto Cloud 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6BA3B96A-2B62-44B0-A2DB-70262D6248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595" y="955956"/>
            <a:ext cx="695686" cy="694830"/>
          </a:xfrm>
          <a:custGeom>
            <a:avLst/>
            <a:gdLst>
              <a:gd name="T0" fmla="*/ 1504 w 1726"/>
              <a:gd name="T1" fmla="*/ 3 h 1726"/>
              <a:gd name="T2" fmla="*/ 1482 w 1726"/>
              <a:gd name="T3" fmla="*/ 12 h 1726"/>
              <a:gd name="T4" fmla="*/ 1306 w 1726"/>
              <a:gd name="T5" fmla="*/ 169 h 1726"/>
              <a:gd name="T6" fmla="*/ 1293 w 1726"/>
              <a:gd name="T7" fmla="*/ 198 h 1726"/>
              <a:gd name="T8" fmla="*/ 1293 w 1726"/>
              <a:gd name="T9" fmla="*/ 378 h 1726"/>
              <a:gd name="T10" fmla="*/ 658 w 1726"/>
              <a:gd name="T11" fmla="*/ 1012 h 1726"/>
              <a:gd name="T12" fmla="*/ 657 w 1726"/>
              <a:gd name="T13" fmla="*/ 1068 h 1726"/>
              <a:gd name="T14" fmla="*/ 712 w 1726"/>
              <a:gd name="T15" fmla="*/ 1069 h 1726"/>
              <a:gd name="T16" fmla="*/ 713 w 1726"/>
              <a:gd name="T17" fmla="*/ 1068 h 1726"/>
              <a:gd name="T18" fmla="*/ 1348 w 1726"/>
              <a:gd name="T19" fmla="*/ 433 h 1726"/>
              <a:gd name="T20" fmla="*/ 1528 w 1726"/>
              <a:gd name="T21" fmla="*/ 433 h 1726"/>
              <a:gd name="T22" fmla="*/ 1557 w 1726"/>
              <a:gd name="T23" fmla="*/ 420 h 1726"/>
              <a:gd name="T24" fmla="*/ 1714 w 1726"/>
              <a:gd name="T25" fmla="*/ 244 h 1726"/>
              <a:gd name="T26" fmla="*/ 1720 w 1726"/>
              <a:gd name="T27" fmla="*/ 202 h 1726"/>
              <a:gd name="T28" fmla="*/ 1685 w 1726"/>
              <a:gd name="T29" fmla="*/ 179 h 1726"/>
              <a:gd name="T30" fmla="*/ 1548 w 1726"/>
              <a:gd name="T31" fmla="*/ 179 h 1726"/>
              <a:gd name="T32" fmla="*/ 1548 w 1726"/>
              <a:gd name="T33" fmla="*/ 42 h 1726"/>
              <a:gd name="T34" fmla="*/ 1504 w 1726"/>
              <a:gd name="T35" fmla="*/ 3 h 1726"/>
              <a:gd name="T36" fmla="*/ 686 w 1726"/>
              <a:gd name="T37" fmla="*/ 355 h 1726"/>
              <a:gd name="T38" fmla="*/ 0 w 1726"/>
              <a:gd name="T39" fmla="*/ 1041 h 1726"/>
              <a:gd name="T40" fmla="*/ 686 w 1726"/>
              <a:gd name="T41" fmla="*/ 1726 h 1726"/>
              <a:gd name="T42" fmla="*/ 1371 w 1726"/>
              <a:gd name="T43" fmla="*/ 1041 h 1726"/>
              <a:gd name="T44" fmla="*/ 1222 w 1726"/>
              <a:gd name="T45" fmla="*/ 615 h 1726"/>
              <a:gd name="T46" fmla="*/ 1082 w 1726"/>
              <a:gd name="T47" fmla="*/ 754 h 1726"/>
              <a:gd name="T48" fmla="*/ 1176 w 1726"/>
              <a:gd name="T49" fmla="*/ 1041 h 1726"/>
              <a:gd name="T50" fmla="*/ 686 w 1726"/>
              <a:gd name="T51" fmla="*/ 1530 h 1726"/>
              <a:gd name="T52" fmla="*/ 196 w 1726"/>
              <a:gd name="T53" fmla="*/ 1041 h 1726"/>
              <a:gd name="T54" fmla="*/ 686 w 1726"/>
              <a:gd name="T55" fmla="*/ 551 h 1726"/>
              <a:gd name="T56" fmla="*/ 972 w 1726"/>
              <a:gd name="T57" fmla="*/ 643 h 1726"/>
              <a:gd name="T58" fmla="*/ 1111 w 1726"/>
              <a:gd name="T59" fmla="*/ 504 h 1726"/>
              <a:gd name="T60" fmla="*/ 686 w 1726"/>
              <a:gd name="T61" fmla="*/ 355 h 1726"/>
              <a:gd name="T62" fmla="*/ 686 w 1726"/>
              <a:gd name="T63" fmla="*/ 629 h 1726"/>
              <a:gd name="T64" fmla="*/ 275 w 1726"/>
              <a:gd name="T65" fmla="*/ 1041 h 1726"/>
              <a:gd name="T66" fmla="*/ 686 w 1726"/>
              <a:gd name="T67" fmla="*/ 1452 h 1726"/>
              <a:gd name="T68" fmla="*/ 1097 w 1726"/>
              <a:gd name="T69" fmla="*/ 1041 h 1726"/>
              <a:gd name="T70" fmla="*/ 1027 w 1726"/>
              <a:gd name="T71" fmla="*/ 810 h 1726"/>
              <a:gd name="T72" fmla="*/ 868 w 1726"/>
              <a:gd name="T73" fmla="*/ 969 h 1726"/>
              <a:gd name="T74" fmla="*/ 882 w 1726"/>
              <a:gd name="T75" fmla="*/ 1041 h 1726"/>
              <a:gd name="T76" fmla="*/ 686 w 1726"/>
              <a:gd name="T77" fmla="*/ 1236 h 1726"/>
              <a:gd name="T78" fmla="*/ 490 w 1726"/>
              <a:gd name="T79" fmla="*/ 1041 h 1726"/>
              <a:gd name="T80" fmla="*/ 686 w 1726"/>
              <a:gd name="T81" fmla="*/ 845 h 1726"/>
              <a:gd name="T82" fmla="*/ 757 w 1726"/>
              <a:gd name="T83" fmla="*/ 858 h 1726"/>
              <a:gd name="T84" fmla="*/ 915 w 1726"/>
              <a:gd name="T85" fmla="*/ 700 h 1726"/>
              <a:gd name="T86" fmla="*/ 686 w 1726"/>
              <a:gd name="T87" fmla="*/ 629 h 1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26" h="1726">
                <a:moveTo>
                  <a:pt x="1504" y="3"/>
                </a:moveTo>
                <a:cubicBezTo>
                  <a:pt x="1496" y="4"/>
                  <a:pt x="1488" y="7"/>
                  <a:pt x="1482" y="12"/>
                </a:cubicBezTo>
                <a:cubicBezTo>
                  <a:pt x="1306" y="169"/>
                  <a:pt x="1306" y="169"/>
                  <a:pt x="1306" y="169"/>
                </a:cubicBezTo>
                <a:cubicBezTo>
                  <a:pt x="1298" y="176"/>
                  <a:pt x="1293" y="187"/>
                  <a:pt x="1293" y="198"/>
                </a:cubicBezTo>
                <a:cubicBezTo>
                  <a:pt x="1293" y="378"/>
                  <a:pt x="1293" y="378"/>
                  <a:pt x="1293" y="378"/>
                </a:cubicBezTo>
                <a:cubicBezTo>
                  <a:pt x="658" y="1012"/>
                  <a:pt x="658" y="1012"/>
                  <a:pt x="658" y="1012"/>
                </a:cubicBezTo>
                <a:cubicBezTo>
                  <a:pt x="643" y="1027"/>
                  <a:pt x="642" y="1052"/>
                  <a:pt x="657" y="1068"/>
                </a:cubicBezTo>
                <a:cubicBezTo>
                  <a:pt x="672" y="1084"/>
                  <a:pt x="697" y="1084"/>
                  <a:pt x="712" y="1069"/>
                </a:cubicBezTo>
                <a:cubicBezTo>
                  <a:pt x="713" y="1069"/>
                  <a:pt x="713" y="1069"/>
                  <a:pt x="713" y="1068"/>
                </a:cubicBezTo>
                <a:cubicBezTo>
                  <a:pt x="1348" y="433"/>
                  <a:pt x="1348" y="433"/>
                  <a:pt x="1348" y="433"/>
                </a:cubicBezTo>
                <a:cubicBezTo>
                  <a:pt x="1528" y="433"/>
                  <a:pt x="1528" y="433"/>
                  <a:pt x="1528" y="433"/>
                </a:cubicBezTo>
                <a:cubicBezTo>
                  <a:pt x="1539" y="433"/>
                  <a:pt x="1550" y="428"/>
                  <a:pt x="1557" y="420"/>
                </a:cubicBezTo>
                <a:cubicBezTo>
                  <a:pt x="1714" y="244"/>
                  <a:pt x="1714" y="244"/>
                  <a:pt x="1714" y="244"/>
                </a:cubicBezTo>
                <a:cubicBezTo>
                  <a:pt x="1724" y="233"/>
                  <a:pt x="1726" y="216"/>
                  <a:pt x="1720" y="202"/>
                </a:cubicBezTo>
                <a:cubicBezTo>
                  <a:pt x="1714" y="189"/>
                  <a:pt x="1700" y="179"/>
                  <a:pt x="1685" y="179"/>
                </a:cubicBezTo>
                <a:cubicBezTo>
                  <a:pt x="1548" y="179"/>
                  <a:pt x="1548" y="179"/>
                  <a:pt x="1548" y="179"/>
                </a:cubicBezTo>
                <a:cubicBezTo>
                  <a:pt x="1548" y="42"/>
                  <a:pt x="1548" y="42"/>
                  <a:pt x="1548" y="42"/>
                </a:cubicBezTo>
                <a:cubicBezTo>
                  <a:pt x="1548" y="20"/>
                  <a:pt x="1526" y="0"/>
                  <a:pt x="1504" y="3"/>
                </a:cubicBezTo>
                <a:close/>
                <a:moveTo>
                  <a:pt x="686" y="355"/>
                </a:moveTo>
                <a:cubicBezTo>
                  <a:pt x="307" y="355"/>
                  <a:pt x="0" y="662"/>
                  <a:pt x="0" y="1041"/>
                </a:cubicBezTo>
                <a:cubicBezTo>
                  <a:pt x="0" y="1419"/>
                  <a:pt x="307" y="1726"/>
                  <a:pt x="686" y="1726"/>
                </a:cubicBezTo>
                <a:cubicBezTo>
                  <a:pt x="1064" y="1726"/>
                  <a:pt x="1371" y="1419"/>
                  <a:pt x="1371" y="1041"/>
                </a:cubicBezTo>
                <a:cubicBezTo>
                  <a:pt x="1371" y="879"/>
                  <a:pt x="1315" y="732"/>
                  <a:pt x="1222" y="615"/>
                </a:cubicBezTo>
                <a:cubicBezTo>
                  <a:pt x="1082" y="754"/>
                  <a:pt x="1082" y="754"/>
                  <a:pt x="1082" y="754"/>
                </a:cubicBezTo>
                <a:cubicBezTo>
                  <a:pt x="1141" y="835"/>
                  <a:pt x="1176" y="934"/>
                  <a:pt x="1176" y="1041"/>
                </a:cubicBezTo>
                <a:cubicBezTo>
                  <a:pt x="1176" y="1311"/>
                  <a:pt x="956" y="1530"/>
                  <a:pt x="686" y="1530"/>
                </a:cubicBezTo>
                <a:cubicBezTo>
                  <a:pt x="416" y="1530"/>
                  <a:pt x="196" y="1311"/>
                  <a:pt x="196" y="1041"/>
                </a:cubicBezTo>
                <a:cubicBezTo>
                  <a:pt x="196" y="771"/>
                  <a:pt x="416" y="551"/>
                  <a:pt x="686" y="551"/>
                </a:cubicBezTo>
                <a:cubicBezTo>
                  <a:pt x="793" y="551"/>
                  <a:pt x="891" y="585"/>
                  <a:pt x="972" y="643"/>
                </a:cubicBezTo>
                <a:cubicBezTo>
                  <a:pt x="1111" y="504"/>
                  <a:pt x="1111" y="504"/>
                  <a:pt x="1111" y="504"/>
                </a:cubicBezTo>
                <a:cubicBezTo>
                  <a:pt x="994" y="411"/>
                  <a:pt x="847" y="355"/>
                  <a:pt x="686" y="355"/>
                </a:cubicBezTo>
                <a:close/>
                <a:moveTo>
                  <a:pt x="686" y="629"/>
                </a:moveTo>
                <a:cubicBezTo>
                  <a:pt x="458" y="629"/>
                  <a:pt x="275" y="813"/>
                  <a:pt x="275" y="1041"/>
                </a:cubicBezTo>
                <a:cubicBezTo>
                  <a:pt x="275" y="1268"/>
                  <a:pt x="458" y="1452"/>
                  <a:pt x="686" y="1452"/>
                </a:cubicBezTo>
                <a:cubicBezTo>
                  <a:pt x="914" y="1452"/>
                  <a:pt x="1097" y="1268"/>
                  <a:pt x="1097" y="1041"/>
                </a:cubicBezTo>
                <a:cubicBezTo>
                  <a:pt x="1097" y="955"/>
                  <a:pt x="1071" y="876"/>
                  <a:pt x="1027" y="810"/>
                </a:cubicBezTo>
                <a:cubicBezTo>
                  <a:pt x="868" y="969"/>
                  <a:pt x="868" y="969"/>
                  <a:pt x="868" y="969"/>
                </a:cubicBezTo>
                <a:cubicBezTo>
                  <a:pt x="877" y="991"/>
                  <a:pt x="882" y="1015"/>
                  <a:pt x="882" y="1041"/>
                </a:cubicBezTo>
                <a:cubicBezTo>
                  <a:pt x="882" y="1149"/>
                  <a:pt x="794" y="1236"/>
                  <a:pt x="686" y="1236"/>
                </a:cubicBezTo>
                <a:cubicBezTo>
                  <a:pt x="578" y="1236"/>
                  <a:pt x="490" y="1149"/>
                  <a:pt x="490" y="1041"/>
                </a:cubicBezTo>
                <a:cubicBezTo>
                  <a:pt x="490" y="932"/>
                  <a:pt x="578" y="845"/>
                  <a:pt x="686" y="845"/>
                </a:cubicBezTo>
                <a:cubicBezTo>
                  <a:pt x="711" y="845"/>
                  <a:pt x="735" y="850"/>
                  <a:pt x="757" y="858"/>
                </a:cubicBezTo>
                <a:cubicBezTo>
                  <a:pt x="915" y="700"/>
                  <a:pt x="915" y="700"/>
                  <a:pt x="915" y="700"/>
                </a:cubicBezTo>
                <a:cubicBezTo>
                  <a:pt x="850" y="656"/>
                  <a:pt x="771" y="629"/>
                  <a:pt x="686" y="6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65AE9D-EAC5-4442-A695-AFD2D465D3F9}"/>
              </a:ext>
            </a:extLst>
          </p:cNvPr>
          <p:cNvSpPr txBox="1"/>
          <p:nvPr/>
        </p:nvSpPr>
        <p:spPr>
          <a:xfrm>
            <a:off x="380997" y="1674056"/>
            <a:ext cx="3474720" cy="417738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0" rIns="13716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</a:rPr>
              <a:t>Scope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E6C331AC-9598-41B5-A41B-573F0F736F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8620" y="981594"/>
            <a:ext cx="654757" cy="677736"/>
          </a:xfrm>
          <a:custGeom>
            <a:avLst/>
            <a:gdLst>
              <a:gd name="T0" fmla="*/ 883 w 1848"/>
              <a:gd name="T1" fmla="*/ 519 h 1915"/>
              <a:gd name="T2" fmla="*/ 777 w 1848"/>
              <a:gd name="T3" fmla="*/ 541 h 1915"/>
              <a:gd name="T4" fmla="*/ 753 w 1848"/>
              <a:gd name="T5" fmla="*/ 548 h 1915"/>
              <a:gd name="T6" fmla="*/ 725 w 1848"/>
              <a:gd name="T7" fmla="*/ 519 h 1915"/>
              <a:gd name="T8" fmla="*/ 821 w 1848"/>
              <a:gd name="T9" fmla="*/ 258 h 1915"/>
              <a:gd name="T10" fmla="*/ 1015 w 1848"/>
              <a:gd name="T11" fmla="*/ 229 h 1915"/>
              <a:gd name="T12" fmla="*/ 1015 w 1848"/>
              <a:gd name="T13" fmla="*/ 223 h 1915"/>
              <a:gd name="T14" fmla="*/ 983 w 1848"/>
              <a:gd name="T15" fmla="*/ 129 h 1915"/>
              <a:gd name="T16" fmla="*/ 1237 w 1848"/>
              <a:gd name="T17" fmla="*/ 96 h 1915"/>
              <a:gd name="T18" fmla="*/ 1209 w 1848"/>
              <a:gd name="T19" fmla="*/ 223 h 1915"/>
              <a:gd name="T20" fmla="*/ 1237 w 1848"/>
              <a:gd name="T21" fmla="*/ 257 h 1915"/>
              <a:gd name="T22" fmla="*/ 1499 w 1848"/>
              <a:gd name="T23" fmla="*/ 354 h 1915"/>
              <a:gd name="T24" fmla="*/ 1499 w 1848"/>
              <a:gd name="T25" fmla="*/ 519 h 1915"/>
              <a:gd name="T26" fmla="*/ 1527 w 1848"/>
              <a:gd name="T27" fmla="*/ 548 h 1915"/>
              <a:gd name="T28" fmla="*/ 1551 w 1848"/>
              <a:gd name="T29" fmla="*/ 541 h 1915"/>
              <a:gd name="T30" fmla="*/ 1760 w 1848"/>
              <a:gd name="T31" fmla="*/ 642 h 1915"/>
              <a:gd name="T32" fmla="*/ 1551 w 1848"/>
              <a:gd name="T33" fmla="*/ 748 h 1915"/>
              <a:gd name="T34" fmla="*/ 1527 w 1848"/>
              <a:gd name="T35" fmla="*/ 742 h 1915"/>
              <a:gd name="T36" fmla="*/ 1499 w 1848"/>
              <a:gd name="T37" fmla="*/ 935 h 1915"/>
              <a:gd name="T38" fmla="*/ 1402 w 1848"/>
              <a:gd name="T39" fmla="*/ 1032 h 1915"/>
              <a:gd name="T40" fmla="*/ 725 w 1848"/>
              <a:gd name="T41" fmla="*/ 935 h 1915"/>
              <a:gd name="T42" fmla="*/ 753 w 1848"/>
              <a:gd name="T43" fmla="*/ 742 h 1915"/>
              <a:gd name="T44" fmla="*/ 777 w 1848"/>
              <a:gd name="T45" fmla="*/ 748 h 1915"/>
              <a:gd name="T46" fmla="*/ 979 w 1848"/>
              <a:gd name="T47" fmla="*/ 674 h 1915"/>
              <a:gd name="T48" fmla="*/ 1610 w 1848"/>
              <a:gd name="T49" fmla="*/ 1049 h 1915"/>
              <a:gd name="T50" fmla="*/ 1397 w 1848"/>
              <a:gd name="T51" fmla="*/ 1293 h 1915"/>
              <a:gd name="T52" fmla="*/ 946 w 1848"/>
              <a:gd name="T53" fmla="*/ 1501 h 1915"/>
              <a:gd name="T54" fmla="*/ 946 w 1848"/>
              <a:gd name="T55" fmla="*/ 1407 h 1915"/>
              <a:gd name="T56" fmla="*/ 1176 w 1848"/>
              <a:gd name="T57" fmla="*/ 1407 h 1915"/>
              <a:gd name="T58" fmla="*/ 1185 w 1848"/>
              <a:gd name="T59" fmla="*/ 1165 h 1915"/>
              <a:gd name="T60" fmla="*/ 797 w 1848"/>
              <a:gd name="T61" fmla="*/ 1165 h 1915"/>
              <a:gd name="T62" fmla="*/ 285 w 1848"/>
              <a:gd name="T63" fmla="*/ 1245 h 1915"/>
              <a:gd name="T64" fmla="*/ 398 w 1848"/>
              <a:gd name="T65" fmla="*/ 1915 h 1915"/>
              <a:gd name="T66" fmla="*/ 1150 w 1848"/>
              <a:gd name="T67" fmla="*/ 1803 h 1915"/>
              <a:gd name="T68" fmla="*/ 1802 w 1848"/>
              <a:gd name="T69" fmla="*/ 1212 h 1915"/>
              <a:gd name="T70" fmla="*/ 1788 w 1848"/>
              <a:gd name="T71" fmla="*/ 1032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48" h="1915">
                <a:moveTo>
                  <a:pt x="979" y="674"/>
                </a:moveTo>
                <a:cubicBezTo>
                  <a:pt x="996" y="604"/>
                  <a:pt x="952" y="535"/>
                  <a:pt x="883" y="519"/>
                </a:cubicBezTo>
                <a:cubicBezTo>
                  <a:pt x="873" y="517"/>
                  <a:pt x="864" y="516"/>
                  <a:pt x="854" y="516"/>
                </a:cubicBezTo>
                <a:cubicBezTo>
                  <a:pt x="826" y="516"/>
                  <a:pt x="799" y="525"/>
                  <a:pt x="777" y="541"/>
                </a:cubicBezTo>
                <a:cubicBezTo>
                  <a:pt x="772" y="545"/>
                  <a:pt x="766" y="548"/>
                  <a:pt x="759" y="548"/>
                </a:cubicBezTo>
                <a:cubicBezTo>
                  <a:pt x="753" y="548"/>
                  <a:pt x="753" y="548"/>
                  <a:pt x="753" y="548"/>
                </a:cubicBezTo>
                <a:cubicBezTo>
                  <a:pt x="737" y="548"/>
                  <a:pt x="725" y="535"/>
                  <a:pt x="725" y="519"/>
                </a:cubicBezTo>
                <a:cubicBezTo>
                  <a:pt x="725" y="519"/>
                  <a:pt x="725" y="519"/>
                  <a:pt x="725" y="519"/>
                </a:cubicBezTo>
                <a:cubicBezTo>
                  <a:pt x="725" y="354"/>
                  <a:pt x="725" y="354"/>
                  <a:pt x="725" y="354"/>
                </a:cubicBezTo>
                <a:cubicBezTo>
                  <a:pt x="725" y="301"/>
                  <a:pt x="768" y="258"/>
                  <a:pt x="821" y="258"/>
                </a:cubicBezTo>
                <a:cubicBezTo>
                  <a:pt x="987" y="258"/>
                  <a:pt x="987" y="258"/>
                  <a:pt x="987" y="258"/>
                </a:cubicBezTo>
                <a:cubicBezTo>
                  <a:pt x="1002" y="258"/>
                  <a:pt x="1015" y="245"/>
                  <a:pt x="1015" y="229"/>
                </a:cubicBezTo>
                <a:cubicBezTo>
                  <a:pt x="1015" y="229"/>
                  <a:pt x="1015" y="229"/>
                  <a:pt x="1015" y="229"/>
                </a:cubicBezTo>
                <a:cubicBezTo>
                  <a:pt x="1015" y="223"/>
                  <a:pt x="1015" y="223"/>
                  <a:pt x="1015" y="223"/>
                </a:cubicBezTo>
                <a:cubicBezTo>
                  <a:pt x="1015" y="217"/>
                  <a:pt x="1013" y="210"/>
                  <a:pt x="1009" y="205"/>
                </a:cubicBezTo>
                <a:cubicBezTo>
                  <a:pt x="992" y="183"/>
                  <a:pt x="983" y="156"/>
                  <a:pt x="983" y="129"/>
                </a:cubicBezTo>
                <a:cubicBezTo>
                  <a:pt x="983" y="57"/>
                  <a:pt x="1041" y="0"/>
                  <a:pt x="1112" y="0"/>
                </a:cubicBezTo>
                <a:cubicBezTo>
                  <a:pt x="1170" y="0"/>
                  <a:pt x="1222" y="39"/>
                  <a:pt x="1237" y="96"/>
                </a:cubicBezTo>
                <a:cubicBezTo>
                  <a:pt x="1247" y="133"/>
                  <a:pt x="1239" y="174"/>
                  <a:pt x="1215" y="205"/>
                </a:cubicBezTo>
                <a:cubicBezTo>
                  <a:pt x="1211" y="210"/>
                  <a:pt x="1209" y="216"/>
                  <a:pt x="1209" y="223"/>
                </a:cubicBezTo>
                <a:cubicBezTo>
                  <a:pt x="1209" y="229"/>
                  <a:pt x="1209" y="229"/>
                  <a:pt x="1209" y="229"/>
                </a:cubicBezTo>
                <a:cubicBezTo>
                  <a:pt x="1209" y="245"/>
                  <a:pt x="1221" y="257"/>
                  <a:pt x="1237" y="257"/>
                </a:cubicBezTo>
                <a:cubicBezTo>
                  <a:pt x="1402" y="257"/>
                  <a:pt x="1402" y="257"/>
                  <a:pt x="1402" y="257"/>
                </a:cubicBezTo>
                <a:cubicBezTo>
                  <a:pt x="1456" y="257"/>
                  <a:pt x="1499" y="301"/>
                  <a:pt x="1499" y="354"/>
                </a:cubicBezTo>
                <a:cubicBezTo>
                  <a:pt x="1499" y="354"/>
                  <a:pt x="1499" y="354"/>
                  <a:pt x="1499" y="354"/>
                </a:cubicBezTo>
                <a:cubicBezTo>
                  <a:pt x="1499" y="519"/>
                  <a:pt x="1499" y="519"/>
                  <a:pt x="1499" y="519"/>
                </a:cubicBezTo>
                <a:cubicBezTo>
                  <a:pt x="1499" y="519"/>
                  <a:pt x="1499" y="519"/>
                  <a:pt x="1499" y="519"/>
                </a:cubicBezTo>
                <a:cubicBezTo>
                  <a:pt x="1499" y="535"/>
                  <a:pt x="1512" y="548"/>
                  <a:pt x="1527" y="548"/>
                </a:cubicBezTo>
                <a:cubicBezTo>
                  <a:pt x="1533" y="548"/>
                  <a:pt x="1533" y="548"/>
                  <a:pt x="1533" y="548"/>
                </a:cubicBezTo>
                <a:cubicBezTo>
                  <a:pt x="1540" y="547"/>
                  <a:pt x="1546" y="545"/>
                  <a:pt x="1551" y="541"/>
                </a:cubicBezTo>
                <a:cubicBezTo>
                  <a:pt x="1573" y="524"/>
                  <a:pt x="1600" y="515"/>
                  <a:pt x="1628" y="515"/>
                </a:cubicBezTo>
                <a:cubicBezTo>
                  <a:pt x="1699" y="514"/>
                  <a:pt x="1758" y="570"/>
                  <a:pt x="1760" y="642"/>
                </a:cubicBezTo>
                <a:cubicBezTo>
                  <a:pt x="1761" y="702"/>
                  <a:pt x="1720" y="756"/>
                  <a:pt x="1661" y="770"/>
                </a:cubicBezTo>
                <a:cubicBezTo>
                  <a:pt x="1623" y="780"/>
                  <a:pt x="1582" y="772"/>
                  <a:pt x="1551" y="748"/>
                </a:cubicBezTo>
                <a:cubicBezTo>
                  <a:pt x="1546" y="744"/>
                  <a:pt x="1540" y="742"/>
                  <a:pt x="1533" y="742"/>
                </a:cubicBezTo>
                <a:cubicBezTo>
                  <a:pt x="1527" y="742"/>
                  <a:pt x="1527" y="742"/>
                  <a:pt x="1527" y="742"/>
                </a:cubicBezTo>
                <a:cubicBezTo>
                  <a:pt x="1512" y="742"/>
                  <a:pt x="1499" y="755"/>
                  <a:pt x="1499" y="770"/>
                </a:cubicBezTo>
                <a:cubicBezTo>
                  <a:pt x="1499" y="935"/>
                  <a:pt x="1499" y="935"/>
                  <a:pt x="1499" y="935"/>
                </a:cubicBezTo>
                <a:cubicBezTo>
                  <a:pt x="1499" y="989"/>
                  <a:pt x="1456" y="1032"/>
                  <a:pt x="1402" y="1032"/>
                </a:cubicBezTo>
                <a:cubicBezTo>
                  <a:pt x="1402" y="1032"/>
                  <a:pt x="1402" y="1032"/>
                  <a:pt x="1402" y="1032"/>
                </a:cubicBezTo>
                <a:cubicBezTo>
                  <a:pt x="821" y="1032"/>
                  <a:pt x="821" y="1032"/>
                  <a:pt x="821" y="1032"/>
                </a:cubicBezTo>
                <a:cubicBezTo>
                  <a:pt x="768" y="1032"/>
                  <a:pt x="725" y="989"/>
                  <a:pt x="725" y="935"/>
                </a:cubicBezTo>
                <a:cubicBezTo>
                  <a:pt x="725" y="770"/>
                  <a:pt x="725" y="770"/>
                  <a:pt x="725" y="770"/>
                </a:cubicBezTo>
                <a:cubicBezTo>
                  <a:pt x="725" y="754"/>
                  <a:pt x="738" y="742"/>
                  <a:pt x="753" y="742"/>
                </a:cubicBezTo>
                <a:cubicBezTo>
                  <a:pt x="759" y="742"/>
                  <a:pt x="759" y="742"/>
                  <a:pt x="759" y="742"/>
                </a:cubicBezTo>
                <a:cubicBezTo>
                  <a:pt x="766" y="742"/>
                  <a:pt x="772" y="744"/>
                  <a:pt x="777" y="748"/>
                </a:cubicBezTo>
                <a:cubicBezTo>
                  <a:pt x="834" y="791"/>
                  <a:pt x="914" y="779"/>
                  <a:pt x="957" y="723"/>
                </a:cubicBezTo>
                <a:cubicBezTo>
                  <a:pt x="968" y="708"/>
                  <a:pt x="975" y="692"/>
                  <a:pt x="979" y="674"/>
                </a:cubicBezTo>
                <a:close/>
                <a:moveTo>
                  <a:pt x="1788" y="1032"/>
                </a:moveTo>
                <a:cubicBezTo>
                  <a:pt x="1733" y="990"/>
                  <a:pt x="1655" y="997"/>
                  <a:pt x="1610" y="1049"/>
                </a:cubicBezTo>
                <a:cubicBezTo>
                  <a:pt x="1397" y="1290"/>
                  <a:pt x="1397" y="1290"/>
                  <a:pt x="1397" y="1290"/>
                </a:cubicBezTo>
                <a:cubicBezTo>
                  <a:pt x="1397" y="1290"/>
                  <a:pt x="1397" y="1292"/>
                  <a:pt x="1397" y="1293"/>
                </a:cubicBezTo>
                <a:cubicBezTo>
                  <a:pt x="1391" y="1410"/>
                  <a:pt x="1294" y="1502"/>
                  <a:pt x="1176" y="1501"/>
                </a:cubicBezTo>
                <a:cubicBezTo>
                  <a:pt x="946" y="1501"/>
                  <a:pt x="946" y="1501"/>
                  <a:pt x="946" y="1501"/>
                </a:cubicBezTo>
                <a:cubicBezTo>
                  <a:pt x="920" y="1501"/>
                  <a:pt x="899" y="1480"/>
                  <a:pt x="899" y="1454"/>
                </a:cubicBezTo>
                <a:cubicBezTo>
                  <a:pt x="899" y="1428"/>
                  <a:pt x="920" y="1407"/>
                  <a:pt x="946" y="1407"/>
                </a:cubicBezTo>
                <a:cubicBezTo>
                  <a:pt x="946" y="1407"/>
                  <a:pt x="946" y="1407"/>
                  <a:pt x="946" y="1407"/>
                </a:cubicBezTo>
                <a:cubicBezTo>
                  <a:pt x="1176" y="1407"/>
                  <a:pt x="1176" y="1407"/>
                  <a:pt x="1176" y="1407"/>
                </a:cubicBezTo>
                <a:cubicBezTo>
                  <a:pt x="1243" y="1408"/>
                  <a:pt x="1299" y="1357"/>
                  <a:pt x="1303" y="1290"/>
                </a:cubicBezTo>
                <a:cubicBezTo>
                  <a:pt x="1305" y="1223"/>
                  <a:pt x="1252" y="1167"/>
                  <a:pt x="1185" y="1165"/>
                </a:cubicBezTo>
                <a:cubicBezTo>
                  <a:pt x="1184" y="1165"/>
                  <a:pt x="1183" y="1165"/>
                  <a:pt x="1182" y="1165"/>
                </a:cubicBezTo>
                <a:cubicBezTo>
                  <a:pt x="797" y="1165"/>
                  <a:pt x="797" y="1165"/>
                  <a:pt x="797" y="1165"/>
                </a:cubicBezTo>
                <a:cubicBezTo>
                  <a:pt x="734" y="1143"/>
                  <a:pt x="734" y="1143"/>
                  <a:pt x="734" y="1143"/>
                </a:cubicBezTo>
                <a:cubicBezTo>
                  <a:pt x="578" y="1088"/>
                  <a:pt x="403" y="1128"/>
                  <a:pt x="285" y="1245"/>
                </a:cubicBezTo>
                <a:cubicBezTo>
                  <a:pt x="0" y="1527"/>
                  <a:pt x="0" y="1527"/>
                  <a:pt x="0" y="1527"/>
                </a:cubicBezTo>
                <a:cubicBezTo>
                  <a:pt x="398" y="1915"/>
                  <a:pt x="398" y="1915"/>
                  <a:pt x="398" y="1915"/>
                </a:cubicBezTo>
                <a:cubicBezTo>
                  <a:pt x="509" y="1803"/>
                  <a:pt x="509" y="1803"/>
                  <a:pt x="509" y="1803"/>
                </a:cubicBezTo>
                <a:cubicBezTo>
                  <a:pt x="1150" y="1803"/>
                  <a:pt x="1150" y="1803"/>
                  <a:pt x="1150" y="1803"/>
                </a:cubicBezTo>
                <a:cubicBezTo>
                  <a:pt x="1237" y="1804"/>
                  <a:pt x="1319" y="1766"/>
                  <a:pt x="1376" y="1701"/>
                </a:cubicBezTo>
                <a:cubicBezTo>
                  <a:pt x="1802" y="1212"/>
                  <a:pt x="1802" y="1212"/>
                  <a:pt x="1802" y="1212"/>
                </a:cubicBezTo>
                <a:cubicBezTo>
                  <a:pt x="1848" y="1159"/>
                  <a:pt x="1843" y="1080"/>
                  <a:pt x="1790" y="1034"/>
                </a:cubicBezTo>
                <a:cubicBezTo>
                  <a:pt x="1789" y="1034"/>
                  <a:pt x="1789" y="1033"/>
                  <a:pt x="1788" y="10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F1C7A3-1869-4A88-8984-43C0A7EA9628}"/>
              </a:ext>
            </a:extLst>
          </p:cNvPr>
          <p:cNvSpPr txBox="1"/>
          <p:nvPr/>
        </p:nvSpPr>
        <p:spPr>
          <a:xfrm>
            <a:off x="4358640" y="1674056"/>
            <a:ext cx="3474720" cy="417738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0" rIns="13716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</a:rPr>
              <a:t>Solution </a:t>
            </a:r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5A4C0076-B825-4B59-B6E4-9CEF6CAC72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17081" y="955956"/>
            <a:ext cx="637324" cy="665983"/>
          </a:xfrm>
          <a:custGeom>
            <a:avLst/>
            <a:gdLst>
              <a:gd name="T0" fmla="*/ 943 w 1833"/>
              <a:gd name="T1" fmla="*/ 879 h 1917"/>
              <a:gd name="T2" fmla="*/ 1059 w 1833"/>
              <a:gd name="T3" fmla="*/ 284 h 1917"/>
              <a:gd name="T4" fmla="*/ 1331 w 1833"/>
              <a:gd name="T5" fmla="*/ 205 h 1917"/>
              <a:gd name="T6" fmla="*/ 1331 w 1833"/>
              <a:gd name="T7" fmla="*/ 362 h 1917"/>
              <a:gd name="T8" fmla="*/ 1216 w 1833"/>
              <a:gd name="T9" fmla="*/ 879 h 1917"/>
              <a:gd name="T10" fmla="*/ 1410 w 1833"/>
              <a:gd name="T11" fmla="*/ 957 h 1917"/>
              <a:gd name="T12" fmla="*/ 1216 w 1833"/>
              <a:gd name="T13" fmla="*/ 1036 h 1917"/>
              <a:gd name="T14" fmla="*/ 1331 w 1833"/>
              <a:gd name="T15" fmla="*/ 1551 h 1917"/>
              <a:gd name="T16" fmla="*/ 1331 w 1833"/>
              <a:gd name="T17" fmla="*/ 1707 h 1917"/>
              <a:gd name="T18" fmla="*/ 1059 w 1833"/>
              <a:gd name="T19" fmla="*/ 1629 h 1917"/>
              <a:gd name="T20" fmla="*/ 943 w 1833"/>
              <a:gd name="T21" fmla="*/ 1036 h 1917"/>
              <a:gd name="T22" fmla="*/ 1680 w 1833"/>
              <a:gd name="T23" fmla="*/ 436 h 1917"/>
              <a:gd name="T24" fmla="*/ 1680 w 1833"/>
              <a:gd name="T25" fmla="*/ 131 h 1917"/>
              <a:gd name="T26" fmla="*/ 1680 w 1833"/>
              <a:gd name="T27" fmla="*/ 436 h 1917"/>
              <a:gd name="T28" fmla="*/ 1833 w 1833"/>
              <a:gd name="T29" fmla="*/ 957 h 1917"/>
              <a:gd name="T30" fmla="*/ 1527 w 1833"/>
              <a:gd name="T31" fmla="*/ 957 h 1917"/>
              <a:gd name="T32" fmla="*/ 1680 w 1833"/>
              <a:gd name="T33" fmla="*/ 1784 h 1917"/>
              <a:gd name="T34" fmla="*/ 1680 w 1833"/>
              <a:gd name="T35" fmla="*/ 1478 h 1917"/>
              <a:gd name="T36" fmla="*/ 1680 w 1833"/>
              <a:gd name="T37" fmla="*/ 1784 h 1917"/>
              <a:gd name="T38" fmla="*/ 597 w 1833"/>
              <a:gd name="T39" fmla="*/ 215 h 1917"/>
              <a:gd name="T40" fmla="*/ 166 w 1833"/>
              <a:gd name="T41" fmla="*/ 215 h 1917"/>
              <a:gd name="T42" fmla="*/ 54 w 1833"/>
              <a:gd name="T43" fmla="*/ 1075 h 1917"/>
              <a:gd name="T44" fmla="*/ 233 w 1833"/>
              <a:gd name="T45" fmla="*/ 1846 h 1917"/>
              <a:gd name="T46" fmla="*/ 446 w 1833"/>
              <a:gd name="T47" fmla="*/ 1917 h 1917"/>
              <a:gd name="T48" fmla="*/ 609 w 1833"/>
              <a:gd name="T49" fmla="*/ 1204 h 1917"/>
              <a:gd name="T50" fmla="*/ 757 w 1833"/>
              <a:gd name="T51" fmla="*/ 695 h 1917"/>
              <a:gd name="T52" fmla="*/ 712 w 1833"/>
              <a:gd name="T53" fmla="*/ 550 h 1917"/>
              <a:gd name="T54" fmla="*/ 507 w 1833"/>
              <a:gd name="T55" fmla="*/ 487 h 1917"/>
              <a:gd name="T56" fmla="*/ 383 w 1833"/>
              <a:gd name="T57" fmla="*/ 626 h 1917"/>
              <a:gd name="T58" fmla="*/ 268 w 1833"/>
              <a:gd name="T59" fmla="*/ 495 h 1917"/>
              <a:gd name="T60" fmla="*/ 188 w 1833"/>
              <a:gd name="T61" fmla="*/ 487 h 1917"/>
              <a:gd name="T62" fmla="*/ 5 w 1833"/>
              <a:gd name="T63" fmla="*/ 695 h 1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33" h="1917">
                <a:moveTo>
                  <a:pt x="865" y="957"/>
                </a:moveTo>
                <a:cubicBezTo>
                  <a:pt x="865" y="914"/>
                  <a:pt x="900" y="879"/>
                  <a:pt x="943" y="879"/>
                </a:cubicBezTo>
                <a:cubicBezTo>
                  <a:pt x="1059" y="879"/>
                  <a:pt x="1059" y="879"/>
                  <a:pt x="1059" y="879"/>
                </a:cubicBezTo>
                <a:cubicBezTo>
                  <a:pt x="1059" y="284"/>
                  <a:pt x="1059" y="284"/>
                  <a:pt x="1059" y="284"/>
                </a:cubicBezTo>
                <a:cubicBezTo>
                  <a:pt x="1059" y="240"/>
                  <a:pt x="1094" y="205"/>
                  <a:pt x="1137" y="205"/>
                </a:cubicBezTo>
                <a:cubicBezTo>
                  <a:pt x="1331" y="205"/>
                  <a:pt x="1331" y="205"/>
                  <a:pt x="1331" y="205"/>
                </a:cubicBezTo>
                <a:cubicBezTo>
                  <a:pt x="1374" y="205"/>
                  <a:pt x="1410" y="240"/>
                  <a:pt x="1410" y="284"/>
                </a:cubicBezTo>
                <a:cubicBezTo>
                  <a:pt x="1410" y="327"/>
                  <a:pt x="1374" y="362"/>
                  <a:pt x="1331" y="362"/>
                </a:cubicBezTo>
                <a:cubicBezTo>
                  <a:pt x="1216" y="362"/>
                  <a:pt x="1216" y="362"/>
                  <a:pt x="1216" y="362"/>
                </a:cubicBezTo>
                <a:cubicBezTo>
                  <a:pt x="1216" y="879"/>
                  <a:pt x="1216" y="879"/>
                  <a:pt x="1216" y="879"/>
                </a:cubicBezTo>
                <a:cubicBezTo>
                  <a:pt x="1331" y="879"/>
                  <a:pt x="1331" y="879"/>
                  <a:pt x="1331" y="879"/>
                </a:cubicBezTo>
                <a:cubicBezTo>
                  <a:pt x="1374" y="879"/>
                  <a:pt x="1410" y="914"/>
                  <a:pt x="1410" y="957"/>
                </a:cubicBezTo>
                <a:cubicBezTo>
                  <a:pt x="1410" y="1000"/>
                  <a:pt x="1374" y="1036"/>
                  <a:pt x="1331" y="1036"/>
                </a:cubicBezTo>
                <a:cubicBezTo>
                  <a:pt x="1216" y="1036"/>
                  <a:pt x="1216" y="1036"/>
                  <a:pt x="1216" y="1036"/>
                </a:cubicBezTo>
                <a:cubicBezTo>
                  <a:pt x="1216" y="1551"/>
                  <a:pt x="1216" y="1551"/>
                  <a:pt x="1216" y="1551"/>
                </a:cubicBezTo>
                <a:cubicBezTo>
                  <a:pt x="1331" y="1551"/>
                  <a:pt x="1331" y="1551"/>
                  <a:pt x="1331" y="1551"/>
                </a:cubicBezTo>
                <a:cubicBezTo>
                  <a:pt x="1374" y="1551"/>
                  <a:pt x="1410" y="1586"/>
                  <a:pt x="1410" y="1629"/>
                </a:cubicBezTo>
                <a:cubicBezTo>
                  <a:pt x="1410" y="1672"/>
                  <a:pt x="1374" y="1707"/>
                  <a:pt x="1331" y="1707"/>
                </a:cubicBezTo>
                <a:cubicBezTo>
                  <a:pt x="1137" y="1707"/>
                  <a:pt x="1137" y="1707"/>
                  <a:pt x="1137" y="1707"/>
                </a:cubicBezTo>
                <a:cubicBezTo>
                  <a:pt x="1094" y="1707"/>
                  <a:pt x="1059" y="1672"/>
                  <a:pt x="1059" y="1629"/>
                </a:cubicBezTo>
                <a:cubicBezTo>
                  <a:pt x="1059" y="1036"/>
                  <a:pt x="1059" y="1036"/>
                  <a:pt x="1059" y="1036"/>
                </a:cubicBezTo>
                <a:cubicBezTo>
                  <a:pt x="943" y="1036"/>
                  <a:pt x="943" y="1036"/>
                  <a:pt x="943" y="1036"/>
                </a:cubicBezTo>
                <a:cubicBezTo>
                  <a:pt x="900" y="1036"/>
                  <a:pt x="865" y="1000"/>
                  <a:pt x="865" y="957"/>
                </a:cubicBezTo>
                <a:close/>
                <a:moveTo>
                  <a:pt x="1680" y="436"/>
                </a:moveTo>
                <a:cubicBezTo>
                  <a:pt x="1764" y="436"/>
                  <a:pt x="1833" y="368"/>
                  <a:pt x="1833" y="284"/>
                </a:cubicBezTo>
                <a:cubicBezTo>
                  <a:pt x="1833" y="199"/>
                  <a:pt x="1764" y="131"/>
                  <a:pt x="1680" y="131"/>
                </a:cubicBezTo>
                <a:cubicBezTo>
                  <a:pt x="1596" y="131"/>
                  <a:pt x="1527" y="199"/>
                  <a:pt x="1527" y="284"/>
                </a:cubicBezTo>
                <a:cubicBezTo>
                  <a:pt x="1527" y="368"/>
                  <a:pt x="1596" y="436"/>
                  <a:pt x="1680" y="436"/>
                </a:cubicBezTo>
                <a:close/>
                <a:moveTo>
                  <a:pt x="1680" y="1110"/>
                </a:moveTo>
                <a:cubicBezTo>
                  <a:pt x="1764" y="1110"/>
                  <a:pt x="1833" y="1041"/>
                  <a:pt x="1833" y="957"/>
                </a:cubicBezTo>
                <a:cubicBezTo>
                  <a:pt x="1833" y="873"/>
                  <a:pt x="1764" y="804"/>
                  <a:pt x="1680" y="804"/>
                </a:cubicBezTo>
                <a:cubicBezTo>
                  <a:pt x="1596" y="804"/>
                  <a:pt x="1527" y="873"/>
                  <a:pt x="1527" y="957"/>
                </a:cubicBezTo>
                <a:cubicBezTo>
                  <a:pt x="1527" y="1041"/>
                  <a:pt x="1596" y="1110"/>
                  <a:pt x="1680" y="1110"/>
                </a:cubicBezTo>
                <a:close/>
                <a:moveTo>
                  <a:pt x="1680" y="1784"/>
                </a:moveTo>
                <a:cubicBezTo>
                  <a:pt x="1764" y="1784"/>
                  <a:pt x="1833" y="1715"/>
                  <a:pt x="1833" y="1631"/>
                </a:cubicBezTo>
                <a:cubicBezTo>
                  <a:pt x="1833" y="1547"/>
                  <a:pt x="1764" y="1478"/>
                  <a:pt x="1680" y="1478"/>
                </a:cubicBezTo>
                <a:cubicBezTo>
                  <a:pt x="1596" y="1478"/>
                  <a:pt x="1527" y="1547"/>
                  <a:pt x="1527" y="1631"/>
                </a:cubicBezTo>
                <a:cubicBezTo>
                  <a:pt x="1527" y="1715"/>
                  <a:pt x="1596" y="1784"/>
                  <a:pt x="1680" y="1784"/>
                </a:cubicBezTo>
                <a:close/>
                <a:moveTo>
                  <a:pt x="381" y="430"/>
                </a:moveTo>
                <a:cubicBezTo>
                  <a:pt x="501" y="430"/>
                  <a:pt x="597" y="332"/>
                  <a:pt x="597" y="215"/>
                </a:cubicBezTo>
                <a:cubicBezTo>
                  <a:pt x="597" y="96"/>
                  <a:pt x="499" y="0"/>
                  <a:pt x="381" y="0"/>
                </a:cubicBezTo>
                <a:cubicBezTo>
                  <a:pt x="262" y="0"/>
                  <a:pt x="166" y="97"/>
                  <a:pt x="166" y="215"/>
                </a:cubicBezTo>
                <a:cubicBezTo>
                  <a:pt x="164" y="332"/>
                  <a:pt x="262" y="430"/>
                  <a:pt x="381" y="430"/>
                </a:cubicBezTo>
                <a:close/>
                <a:moveTo>
                  <a:pt x="54" y="1075"/>
                </a:moveTo>
                <a:cubicBezTo>
                  <a:pt x="60" y="1131"/>
                  <a:pt x="97" y="1180"/>
                  <a:pt x="150" y="1204"/>
                </a:cubicBezTo>
                <a:cubicBezTo>
                  <a:pt x="233" y="1846"/>
                  <a:pt x="233" y="1846"/>
                  <a:pt x="233" y="1846"/>
                </a:cubicBezTo>
                <a:cubicBezTo>
                  <a:pt x="236" y="1887"/>
                  <a:pt x="272" y="1917"/>
                  <a:pt x="313" y="1917"/>
                </a:cubicBezTo>
                <a:cubicBezTo>
                  <a:pt x="446" y="1917"/>
                  <a:pt x="446" y="1917"/>
                  <a:pt x="446" y="1917"/>
                </a:cubicBezTo>
                <a:cubicBezTo>
                  <a:pt x="487" y="1917"/>
                  <a:pt x="520" y="1885"/>
                  <a:pt x="526" y="1846"/>
                </a:cubicBezTo>
                <a:cubicBezTo>
                  <a:pt x="609" y="1204"/>
                  <a:pt x="609" y="1204"/>
                  <a:pt x="609" y="1204"/>
                </a:cubicBezTo>
                <a:cubicBezTo>
                  <a:pt x="663" y="1182"/>
                  <a:pt x="701" y="1131"/>
                  <a:pt x="708" y="1075"/>
                </a:cubicBezTo>
                <a:cubicBezTo>
                  <a:pt x="757" y="695"/>
                  <a:pt x="757" y="695"/>
                  <a:pt x="757" y="695"/>
                </a:cubicBezTo>
                <a:cubicBezTo>
                  <a:pt x="757" y="695"/>
                  <a:pt x="757" y="695"/>
                  <a:pt x="757" y="695"/>
                </a:cubicBezTo>
                <a:cubicBezTo>
                  <a:pt x="763" y="642"/>
                  <a:pt x="748" y="589"/>
                  <a:pt x="712" y="550"/>
                </a:cubicBezTo>
                <a:cubicBezTo>
                  <a:pt x="677" y="511"/>
                  <a:pt x="626" y="487"/>
                  <a:pt x="575" y="487"/>
                </a:cubicBezTo>
                <a:cubicBezTo>
                  <a:pt x="507" y="487"/>
                  <a:pt x="507" y="487"/>
                  <a:pt x="507" y="487"/>
                </a:cubicBezTo>
                <a:cubicBezTo>
                  <a:pt x="501" y="487"/>
                  <a:pt x="493" y="491"/>
                  <a:pt x="489" y="495"/>
                </a:cubicBezTo>
                <a:cubicBezTo>
                  <a:pt x="383" y="626"/>
                  <a:pt x="383" y="626"/>
                  <a:pt x="383" y="626"/>
                </a:cubicBezTo>
                <a:cubicBezTo>
                  <a:pt x="379" y="630"/>
                  <a:pt x="376" y="630"/>
                  <a:pt x="372" y="626"/>
                </a:cubicBezTo>
                <a:cubicBezTo>
                  <a:pt x="268" y="495"/>
                  <a:pt x="268" y="495"/>
                  <a:pt x="268" y="495"/>
                </a:cubicBezTo>
                <a:cubicBezTo>
                  <a:pt x="264" y="489"/>
                  <a:pt x="258" y="487"/>
                  <a:pt x="250" y="487"/>
                </a:cubicBezTo>
                <a:cubicBezTo>
                  <a:pt x="188" y="487"/>
                  <a:pt x="188" y="487"/>
                  <a:pt x="188" y="487"/>
                </a:cubicBezTo>
                <a:cubicBezTo>
                  <a:pt x="135" y="487"/>
                  <a:pt x="84" y="511"/>
                  <a:pt x="50" y="550"/>
                </a:cubicBezTo>
                <a:cubicBezTo>
                  <a:pt x="15" y="589"/>
                  <a:pt x="0" y="642"/>
                  <a:pt x="5" y="695"/>
                </a:cubicBezTo>
                <a:lnTo>
                  <a:pt x="54" y="10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0E7A3C-5B3A-4F8D-AFBF-9ADE622BEE7F}"/>
              </a:ext>
            </a:extLst>
          </p:cNvPr>
          <p:cNvSpPr txBox="1"/>
          <p:nvPr/>
        </p:nvSpPr>
        <p:spPr>
          <a:xfrm>
            <a:off x="8336280" y="1674056"/>
            <a:ext cx="3474720" cy="417738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tIns="0" rIns="13716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</a:rPr>
              <a:t>Benefits Delivered </a:t>
            </a:r>
          </a:p>
        </p:txBody>
      </p:sp>
      <p:sp>
        <p:nvSpPr>
          <p:cNvPr id="16" name="Right Triangle 15"/>
          <p:cNvSpPr/>
          <p:nvPr/>
        </p:nvSpPr>
        <p:spPr>
          <a:xfrm flipH="1">
            <a:off x="3276743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flipH="1">
            <a:off x="3391044" y="5542231"/>
            <a:ext cx="464673" cy="4646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/>
          <p:cNvSpPr/>
          <p:nvPr/>
        </p:nvSpPr>
        <p:spPr>
          <a:xfrm flipH="1">
            <a:off x="725438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flipH="1">
            <a:off x="7368687" y="5542231"/>
            <a:ext cx="464673" cy="46467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/>
          <p:cNvSpPr/>
          <p:nvPr/>
        </p:nvSpPr>
        <p:spPr>
          <a:xfrm flipH="1">
            <a:off x="1123202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flipH="1">
            <a:off x="11346327" y="5542231"/>
            <a:ext cx="464673" cy="464673"/>
          </a:xfrm>
          <a:prstGeom prst="rtTriangle">
            <a:avLst/>
          </a:prstGeom>
          <a:solidFill>
            <a:srgbClr val="D30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554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9918F-2C0D-4FF8-9286-BB185E2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Test Suite for Multi Factor Authentication for Toyota Financial Services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955956"/>
            <a:ext cx="12192000" cy="5528107"/>
            <a:chOff x="0" y="970024"/>
            <a:chExt cx="12192000" cy="55281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43A683-09C1-4762-8FF9-3BEBBB3D54DA}"/>
                </a:ext>
              </a:extLst>
            </p:cNvPr>
            <p:cNvSpPr>
              <a:spLocks/>
            </p:cNvSpPr>
            <p:nvPr/>
          </p:nvSpPr>
          <p:spPr>
            <a:xfrm>
              <a:off x="8366260" y="2105862"/>
              <a:ext cx="3474723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Over 50 % reduction  in over all effort  compared  to Manual Execution for every regression test cycle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The test suite has also been executed across different desktop browsers like Chrome, IE and Firefox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Reduce Manual Test effort for regression testing.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Testing coverage enhancements across test cycles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Efficient design, productive &amp; cost effective solution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9A7E54-A1E7-4B7D-B991-2473C7957BEC}"/>
                </a:ext>
              </a:extLst>
            </p:cNvPr>
            <p:cNvSpPr>
              <a:spLocks/>
            </p:cNvSpPr>
            <p:nvPr/>
          </p:nvSpPr>
          <p:spPr>
            <a:xfrm>
              <a:off x="4358638" y="2105862"/>
              <a:ext cx="3474722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UFT was used to create and execute 225 test scripts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TAF 2.0 UFT was the proposed QA automation solution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Test data database supports multiple testers simultaneously for rapid script development using excel forms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Data was shared across team to improve delivery and transparency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Test Suite was to be executed across different android and IOS devices using Perfecto Cloud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Automated testing to be delivered with library of reusable components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4D4D4D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F98F5-03BA-4766-A61B-90EFE8137891}"/>
                </a:ext>
              </a:extLst>
            </p:cNvPr>
            <p:cNvSpPr>
              <a:spLocks/>
            </p:cNvSpPr>
            <p:nvPr/>
          </p:nvSpPr>
          <p:spPr>
            <a:xfrm>
              <a:off x="380997" y="2105862"/>
              <a:ext cx="3474721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MFA (Multi Factor Authentication) is an initiative to allow TFS and Lexus financial customers to access their financial account with stronger security levels.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Authentication to be used includes email, SMS, Text, Phone, and Fingerprint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Scope includes creating automated regression suites for Mobile Web and Mobile App platforms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Number of test cases are as follows: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Toyota Financial Services – 225 Test Scripts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Lexus Financial Services – 225 Test Scripts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4B00D-5B1C-4969-A252-308A914319EF}"/>
                </a:ext>
              </a:extLst>
            </p:cNvPr>
            <p:cNvSpPr txBox="1"/>
            <p:nvPr/>
          </p:nvSpPr>
          <p:spPr>
            <a:xfrm>
              <a:off x="0" y="6132371"/>
              <a:ext cx="12192000" cy="36576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>
                <a:defRPr b="1" i="1">
                  <a:solidFill>
                    <a:schemeClr val="bg1"/>
                  </a:solidFill>
                </a:defRPr>
              </a:lvl1pPr>
            </a:lstStyle>
            <a:p>
              <a:r>
                <a:rPr lang="en-US" sz="1600" i="0" dirty="0">
                  <a:solidFill>
                    <a:prstClr val="white"/>
                  </a:solidFill>
                </a:rPr>
                <a:t>Tools/Technologies Used: UFT, TAF 2.0, Perfecto Cloud </a:t>
              </a: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BA3B96A-2B62-44B0-A2DB-70262D624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37595" y="970024"/>
              <a:ext cx="695686" cy="694830"/>
            </a:xfrm>
            <a:custGeom>
              <a:avLst/>
              <a:gdLst>
                <a:gd name="T0" fmla="*/ 1504 w 1726"/>
                <a:gd name="T1" fmla="*/ 3 h 1726"/>
                <a:gd name="T2" fmla="*/ 1482 w 1726"/>
                <a:gd name="T3" fmla="*/ 12 h 1726"/>
                <a:gd name="T4" fmla="*/ 1306 w 1726"/>
                <a:gd name="T5" fmla="*/ 169 h 1726"/>
                <a:gd name="T6" fmla="*/ 1293 w 1726"/>
                <a:gd name="T7" fmla="*/ 198 h 1726"/>
                <a:gd name="T8" fmla="*/ 1293 w 1726"/>
                <a:gd name="T9" fmla="*/ 378 h 1726"/>
                <a:gd name="T10" fmla="*/ 658 w 1726"/>
                <a:gd name="T11" fmla="*/ 1012 h 1726"/>
                <a:gd name="T12" fmla="*/ 657 w 1726"/>
                <a:gd name="T13" fmla="*/ 1068 h 1726"/>
                <a:gd name="T14" fmla="*/ 712 w 1726"/>
                <a:gd name="T15" fmla="*/ 1069 h 1726"/>
                <a:gd name="T16" fmla="*/ 713 w 1726"/>
                <a:gd name="T17" fmla="*/ 1068 h 1726"/>
                <a:gd name="T18" fmla="*/ 1348 w 1726"/>
                <a:gd name="T19" fmla="*/ 433 h 1726"/>
                <a:gd name="T20" fmla="*/ 1528 w 1726"/>
                <a:gd name="T21" fmla="*/ 433 h 1726"/>
                <a:gd name="T22" fmla="*/ 1557 w 1726"/>
                <a:gd name="T23" fmla="*/ 420 h 1726"/>
                <a:gd name="T24" fmla="*/ 1714 w 1726"/>
                <a:gd name="T25" fmla="*/ 244 h 1726"/>
                <a:gd name="T26" fmla="*/ 1720 w 1726"/>
                <a:gd name="T27" fmla="*/ 202 h 1726"/>
                <a:gd name="T28" fmla="*/ 1685 w 1726"/>
                <a:gd name="T29" fmla="*/ 179 h 1726"/>
                <a:gd name="T30" fmla="*/ 1548 w 1726"/>
                <a:gd name="T31" fmla="*/ 179 h 1726"/>
                <a:gd name="T32" fmla="*/ 1548 w 1726"/>
                <a:gd name="T33" fmla="*/ 42 h 1726"/>
                <a:gd name="T34" fmla="*/ 1504 w 1726"/>
                <a:gd name="T35" fmla="*/ 3 h 1726"/>
                <a:gd name="T36" fmla="*/ 686 w 1726"/>
                <a:gd name="T37" fmla="*/ 355 h 1726"/>
                <a:gd name="T38" fmla="*/ 0 w 1726"/>
                <a:gd name="T39" fmla="*/ 1041 h 1726"/>
                <a:gd name="T40" fmla="*/ 686 w 1726"/>
                <a:gd name="T41" fmla="*/ 1726 h 1726"/>
                <a:gd name="T42" fmla="*/ 1371 w 1726"/>
                <a:gd name="T43" fmla="*/ 1041 h 1726"/>
                <a:gd name="T44" fmla="*/ 1222 w 1726"/>
                <a:gd name="T45" fmla="*/ 615 h 1726"/>
                <a:gd name="T46" fmla="*/ 1082 w 1726"/>
                <a:gd name="T47" fmla="*/ 754 h 1726"/>
                <a:gd name="T48" fmla="*/ 1176 w 1726"/>
                <a:gd name="T49" fmla="*/ 1041 h 1726"/>
                <a:gd name="T50" fmla="*/ 686 w 1726"/>
                <a:gd name="T51" fmla="*/ 1530 h 1726"/>
                <a:gd name="T52" fmla="*/ 196 w 1726"/>
                <a:gd name="T53" fmla="*/ 1041 h 1726"/>
                <a:gd name="T54" fmla="*/ 686 w 1726"/>
                <a:gd name="T55" fmla="*/ 551 h 1726"/>
                <a:gd name="T56" fmla="*/ 972 w 1726"/>
                <a:gd name="T57" fmla="*/ 643 h 1726"/>
                <a:gd name="T58" fmla="*/ 1111 w 1726"/>
                <a:gd name="T59" fmla="*/ 504 h 1726"/>
                <a:gd name="T60" fmla="*/ 686 w 1726"/>
                <a:gd name="T61" fmla="*/ 355 h 1726"/>
                <a:gd name="T62" fmla="*/ 686 w 1726"/>
                <a:gd name="T63" fmla="*/ 629 h 1726"/>
                <a:gd name="T64" fmla="*/ 275 w 1726"/>
                <a:gd name="T65" fmla="*/ 1041 h 1726"/>
                <a:gd name="T66" fmla="*/ 686 w 1726"/>
                <a:gd name="T67" fmla="*/ 1452 h 1726"/>
                <a:gd name="T68" fmla="*/ 1097 w 1726"/>
                <a:gd name="T69" fmla="*/ 1041 h 1726"/>
                <a:gd name="T70" fmla="*/ 1027 w 1726"/>
                <a:gd name="T71" fmla="*/ 810 h 1726"/>
                <a:gd name="T72" fmla="*/ 868 w 1726"/>
                <a:gd name="T73" fmla="*/ 969 h 1726"/>
                <a:gd name="T74" fmla="*/ 882 w 1726"/>
                <a:gd name="T75" fmla="*/ 1041 h 1726"/>
                <a:gd name="T76" fmla="*/ 686 w 1726"/>
                <a:gd name="T77" fmla="*/ 1236 h 1726"/>
                <a:gd name="T78" fmla="*/ 490 w 1726"/>
                <a:gd name="T79" fmla="*/ 1041 h 1726"/>
                <a:gd name="T80" fmla="*/ 686 w 1726"/>
                <a:gd name="T81" fmla="*/ 845 h 1726"/>
                <a:gd name="T82" fmla="*/ 757 w 1726"/>
                <a:gd name="T83" fmla="*/ 858 h 1726"/>
                <a:gd name="T84" fmla="*/ 915 w 1726"/>
                <a:gd name="T85" fmla="*/ 700 h 1726"/>
                <a:gd name="T86" fmla="*/ 686 w 1726"/>
                <a:gd name="T87" fmla="*/ 629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26" h="1726">
                  <a:moveTo>
                    <a:pt x="1504" y="3"/>
                  </a:moveTo>
                  <a:cubicBezTo>
                    <a:pt x="1496" y="4"/>
                    <a:pt x="1488" y="7"/>
                    <a:pt x="1482" y="12"/>
                  </a:cubicBezTo>
                  <a:cubicBezTo>
                    <a:pt x="1306" y="169"/>
                    <a:pt x="1306" y="169"/>
                    <a:pt x="1306" y="169"/>
                  </a:cubicBezTo>
                  <a:cubicBezTo>
                    <a:pt x="1298" y="176"/>
                    <a:pt x="1293" y="187"/>
                    <a:pt x="1293" y="198"/>
                  </a:cubicBezTo>
                  <a:cubicBezTo>
                    <a:pt x="1293" y="378"/>
                    <a:pt x="1293" y="378"/>
                    <a:pt x="1293" y="378"/>
                  </a:cubicBezTo>
                  <a:cubicBezTo>
                    <a:pt x="658" y="1012"/>
                    <a:pt x="658" y="1012"/>
                    <a:pt x="658" y="1012"/>
                  </a:cubicBezTo>
                  <a:cubicBezTo>
                    <a:pt x="643" y="1027"/>
                    <a:pt x="642" y="1052"/>
                    <a:pt x="657" y="1068"/>
                  </a:cubicBezTo>
                  <a:cubicBezTo>
                    <a:pt x="672" y="1084"/>
                    <a:pt x="697" y="1084"/>
                    <a:pt x="712" y="1069"/>
                  </a:cubicBezTo>
                  <a:cubicBezTo>
                    <a:pt x="713" y="1069"/>
                    <a:pt x="713" y="1069"/>
                    <a:pt x="713" y="1068"/>
                  </a:cubicBezTo>
                  <a:cubicBezTo>
                    <a:pt x="1348" y="433"/>
                    <a:pt x="1348" y="433"/>
                    <a:pt x="1348" y="433"/>
                  </a:cubicBezTo>
                  <a:cubicBezTo>
                    <a:pt x="1528" y="433"/>
                    <a:pt x="1528" y="433"/>
                    <a:pt x="1528" y="433"/>
                  </a:cubicBezTo>
                  <a:cubicBezTo>
                    <a:pt x="1539" y="433"/>
                    <a:pt x="1550" y="428"/>
                    <a:pt x="1557" y="420"/>
                  </a:cubicBezTo>
                  <a:cubicBezTo>
                    <a:pt x="1714" y="244"/>
                    <a:pt x="1714" y="244"/>
                    <a:pt x="1714" y="244"/>
                  </a:cubicBezTo>
                  <a:cubicBezTo>
                    <a:pt x="1724" y="233"/>
                    <a:pt x="1726" y="216"/>
                    <a:pt x="1720" y="202"/>
                  </a:cubicBezTo>
                  <a:cubicBezTo>
                    <a:pt x="1714" y="189"/>
                    <a:pt x="1700" y="179"/>
                    <a:pt x="1685" y="179"/>
                  </a:cubicBezTo>
                  <a:cubicBezTo>
                    <a:pt x="1548" y="179"/>
                    <a:pt x="1548" y="179"/>
                    <a:pt x="1548" y="179"/>
                  </a:cubicBezTo>
                  <a:cubicBezTo>
                    <a:pt x="1548" y="42"/>
                    <a:pt x="1548" y="42"/>
                    <a:pt x="1548" y="42"/>
                  </a:cubicBezTo>
                  <a:cubicBezTo>
                    <a:pt x="1548" y="20"/>
                    <a:pt x="1526" y="0"/>
                    <a:pt x="1504" y="3"/>
                  </a:cubicBezTo>
                  <a:close/>
                  <a:moveTo>
                    <a:pt x="686" y="355"/>
                  </a:moveTo>
                  <a:cubicBezTo>
                    <a:pt x="307" y="355"/>
                    <a:pt x="0" y="662"/>
                    <a:pt x="0" y="1041"/>
                  </a:cubicBezTo>
                  <a:cubicBezTo>
                    <a:pt x="0" y="1419"/>
                    <a:pt x="307" y="1726"/>
                    <a:pt x="686" y="1726"/>
                  </a:cubicBezTo>
                  <a:cubicBezTo>
                    <a:pt x="1064" y="1726"/>
                    <a:pt x="1371" y="1419"/>
                    <a:pt x="1371" y="1041"/>
                  </a:cubicBezTo>
                  <a:cubicBezTo>
                    <a:pt x="1371" y="879"/>
                    <a:pt x="1315" y="732"/>
                    <a:pt x="1222" y="615"/>
                  </a:cubicBezTo>
                  <a:cubicBezTo>
                    <a:pt x="1082" y="754"/>
                    <a:pt x="1082" y="754"/>
                    <a:pt x="1082" y="754"/>
                  </a:cubicBezTo>
                  <a:cubicBezTo>
                    <a:pt x="1141" y="835"/>
                    <a:pt x="1176" y="934"/>
                    <a:pt x="1176" y="1041"/>
                  </a:cubicBezTo>
                  <a:cubicBezTo>
                    <a:pt x="1176" y="1311"/>
                    <a:pt x="956" y="1530"/>
                    <a:pt x="686" y="1530"/>
                  </a:cubicBezTo>
                  <a:cubicBezTo>
                    <a:pt x="416" y="1530"/>
                    <a:pt x="196" y="1311"/>
                    <a:pt x="196" y="1041"/>
                  </a:cubicBezTo>
                  <a:cubicBezTo>
                    <a:pt x="196" y="771"/>
                    <a:pt x="416" y="551"/>
                    <a:pt x="686" y="551"/>
                  </a:cubicBezTo>
                  <a:cubicBezTo>
                    <a:pt x="793" y="551"/>
                    <a:pt x="891" y="585"/>
                    <a:pt x="972" y="643"/>
                  </a:cubicBezTo>
                  <a:cubicBezTo>
                    <a:pt x="1111" y="504"/>
                    <a:pt x="1111" y="504"/>
                    <a:pt x="1111" y="504"/>
                  </a:cubicBezTo>
                  <a:cubicBezTo>
                    <a:pt x="994" y="411"/>
                    <a:pt x="847" y="355"/>
                    <a:pt x="686" y="355"/>
                  </a:cubicBezTo>
                  <a:close/>
                  <a:moveTo>
                    <a:pt x="686" y="629"/>
                  </a:moveTo>
                  <a:cubicBezTo>
                    <a:pt x="458" y="629"/>
                    <a:pt x="275" y="813"/>
                    <a:pt x="275" y="1041"/>
                  </a:cubicBezTo>
                  <a:cubicBezTo>
                    <a:pt x="275" y="1268"/>
                    <a:pt x="458" y="1452"/>
                    <a:pt x="686" y="1452"/>
                  </a:cubicBezTo>
                  <a:cubicBezTo>
                    <a:pt x="914" y="1452"/>
                    <a:pt x="1097" y="1268"/>
                    <a:pt x="1097" y="1041"/>
                  </a:cubicBezTo>
                  <a:cubicBezTo>
                    <a:pt x="1097" y="955"/>
                    <a:pt x="1071" y="876"/>
                    <a:pt x="1027" y="810"/>
                  </a:cubicBezTo>
                  <a:cubicBezTo>
                    <a:pt x="868" y="969"/>
                    <a:pt x="868" y="969"/>
                    <a:pt x="868" y="969"/>
                  </a:cubicBezTo>
                  <a:cubicBezTo>
                    <a:pt x="877" y="991"/>
                    <a:pt x="882" y="1015"/>
                    <a:pt x="882" y="1041"/>
                  </a:cubicBezTo>
                  <a:cubicBezTo>
                    <a:pt x="882" y="1149"/>
                    <a:pt x="794" y="1236"/>
                    <a:pt x="686" y="1236"/>
                  </a:cubicBezTo>
                  <a:cubicBezTo>
                    <a:pt x="578" y="1236"/>
                    <a:pt x="490" y="1149"/>
                    <a:pt x="490" y="1041"/>
                  </a:cubicBezTo>
                  <a:cubicBezTo>
                    <a:pt x="490" y="932"/>
                    <a:pt x="578" y="845"/>
                    <a:pt x="686" y="845"/>
                  </a:cubicBezTo>
                  <a:cubicBezTo>
                    <a:pt x="711" y="845"/>
                    <a:pt x="735" y="850"/>
                    <a:pt x="757" y="858"/>
                  </a:cubicBezTo>
                  <a:cubicBezTo>
                    <a:pt x="915" y="700"/>
                    <a:pt x="915" y="700"/>
                    <a:pt x="915" y="700"/>
                  </a:cubicBezTo>
                  <a:cubicBezTo>
                    <a:pt x="850" y="656"/>
                    <a:pt x="771" y="629"/>
                    <a:pt x="686" y="6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5AE9D-EAC5-4442-A695-AFD2D465D3F9}"/>
                </a:ext>
              </a:extLst>
            </p:cNvPr>
            <p:cNvSpPr txBox="1"/>
            <p:nvPr/>
          </p:nvSpPr>
          <p:spPr>
            <a:xfrm>
              <a:off x="380997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Scope</a:t>
              </a: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6C331AC-9598-41B5-A41B-573F0F736F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620" y="995662"/>
              <a:ext cx="654757" cy="677736"/>
            </a:xfrm>
            <a:custGeom>
              <a:avLst/>
              <a:gdLst>
                <a:gd name="T0" fmla="*/ 883 w 1848"/>
                <a:gd name="T1" fmla="*/ 519 h 1915"/>
                <a:gd name="T2" fmla="*/ 777 w 1848"/>
                <a:gd name="T3" fmla="*/ 541 h 1915"/>
                <a:gd name="T4" fmla="*/ 753 w 1848"/>
                <a:gd name="T5" fmla="*/ 548 h 1915"/>
                <a:gd name="T6" fmla="*/ 725 w 1848"/>
                <a:gd name="T7" fmla="*/ 519 h 1915"/>
                <a:gd name="T8" fmla="*/ 821 w 1848"/>
                <a:gd name="T9" fmla="*/ 258 h 1915"/>
                <a:gd name="T10" fmla="*/ 1015 w 1848"/>
                <a:gd name="T11" fmla="*/ 229 h 1915"/>
                <a:gd name="T12" fmla="*/ 1015 w 1848"/>
                <a:gd name="T13" fmla="*/ 223 h 1915"/>
                <a:gd name="T14" fmla="*/ 983 w 1848"/>
                <a:gd name="T15" fmla="*/ 129 h 1915"/>
                <a:gd name="T16" fmla="*/ 1237 w 1848"/>
                <a:gd name="T17" fmla="*/ 96 h 1915"/>
                <a:gd name="T18" fmla="*/ 1209 w 1848"/>
                <a:gd name="T19" fmla="*/ 223 h 1915"/>
                <a:gd name="T20" fmla="*/ 1237 w 1848"/>
                <a:gd name="T21" fmla="*/ 257 h 1915"/>
                <a:gd name="T22" fmla="*/ 1499 w 1848"/>
                <a:gd name="T23" fmla="*/ 354 h 1915"/>
                <a:gd name="T24" fmla="*/ 1499 w 1848"/>
                <a:gd name="T25" fmla="*/ 519 h 1915"/>
                <a:gd name="T26" fmla="*/ 1527 w 1848"/>
                <a:gd name="T27" fmla="*/ 548 h 1915"/>
                <a:gd name="T28" fmla="*/ 1551 w 1848"/>
                <a:gd name="T29" fmla="*/ 541 h 1915"/>
                <a:gd name="T30" fmla="*/ 1760 w 1848"/>
                <a:gd name="T31" fmla="*/ 642 h 1915"/>
                <a:gd name="T32" fmla="*/ 1551 w 1848"/>
                <a:gd name="T33" fmla="*/ 748 h 1915"/>
                <a:gd name="T34" fmla="*/ 1527 w 1848"/>
                <a:gd name="T35" fmla="*/ 742 h 1915"/>
                <a:gd name="T36" fmla="*/ 1499 w 1848"/>
                <a:gd name="T37" fmla="*/ 935 h 1915"/>
                <a:gd name="T38" fmla="*/ 1402 w 1848"/>
                <a:gd name="T39" fmla="*/ 1032 h 1915"/>
                <a:gd name="T40" fmla="*/ 725 w 1848"/>
                <a:gd name="T41" fmla="*/ 935 h 1915"/>
                <a:gd name="T42" fmla="*/ 753 w 1848"/>
                <a:gd name="T43" fmla="*/ 742 h 1915"/>
                <a:gd name="T44" fmla="*/ 777 w 1848"/>
                <a:gd name="T45" fmla="*/ 748 h 1915"/>
                <a:gd name="T46" fmla="*/ 979 w 1848"/>
                <a:gd name="T47" fmla="*/ 674 h 1915"/>
                <a:gd name="T48" fmla="*/ 1610 w 1848"/>
                <a:gd name="T49" fmla="*/ 1049 h 1915"/>
                <a:gd name="T50" fmla="*/ 1397 w 1848"/>
                <a:gd name="T51" fmla="*/ 1293 h 1915"/>
                <a:gd name="T52" fmla="*/ 946 w 1848"/>
                <a:gd name="T53" fmla="*/ 1501 h 1915"/>
                <a:gd name="T54" fmla="*/ 946 w 1848"/>
                <a:gd name="T55" fmla="*/ 1407 h 1915"/>
                <a:gd name="T56" fmla="*/ 1176 w 1848"/>
                <a:gd name="T57" fmla="*/ 1407 h 1915"/>
                <a:gd name="T58" fmla="*/ 1185 w 1848"/>
                <a:gd name="T59" fmla="*/ 1165 h 1915"/>
                <a:gd name="T60" fmla="*/ 797 w 1848"/>
                <a:gd name="T61" fmla="*/ 1165 h 1915"/>
                <a:gd name="T62" fmla="*/ 285 w 1848"/>
                <a:gd name="T63" fmla="*/ 1245 h 1915"/>
                <a:gd name="T64" fmla="*/ 398 w 1848"/>
                <a:gd name="T65" fmla="*/ 1915 h 1915"/>
                <a:gd name="T66" fmla="*/ 1150 w 1848"/>
                <a:gd name="T67" fmla="*/ 1803 h 1915"/>
                <a:gd name="T68" fmla="*/ 1802 w 1848"/>
                <a:gd name="T69" fmla="*/ 1212 h 1915"/>
                <a:gd name="T70" fmla="*/ 1788 w 1848"/>
                <a:gd name="T71" fmla="*/ 103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8" h="1915">
                  <a:moveTo>
                    <a:pt x="979" y="674"/>
                  </a:moveTo>
                  <a:cubicBezTo>
                    <a:pt x="996" y="604"/>
                    <a:pt x="952" y="535"/>
                    <a:pt x="883" y="519"/>
                  </a:cubicBezTo>
                  <a:cubicBezTo>
                    <a:pt x="873" y="517"/>
                    <a:pt x="864" y="516"/>
                    <a:pt x="854" y="516"/>
                  </a:cubicBezTo>
                  <a:cubicBezTo>
                    <a:pt x="826" y="516"/>
                    <a:pt x="799" y="525"/>
                    <a:pt x="777" y="541"/>
                  </a:cubicBezTo>
                  <a:cubicBezTo>
                    <a:pt x="772" y="545"/>
                    <a:pt x="766" y="548"/>
                    <a:pt x="759" y="548"/>
                  </a:cubicBezTo>
                  <a:cubicBezTo>
                    <a:pt x="753" y="548"/>
                    <a:pt x="753" y="548"/>
                    <a:pt x="753" y="548"/>
                  </a:cubicBezTo>
                  <a:cubicBezTo>
                    <a:pt x="737" y="548"/>
                    <a:pt x="725" y="535"/>
                    <a:pt x="725" y="519"/>
                  </a:cubicBezTo>
                  <a:cubicBezTo>
                    <a:pt x="725" y="519"/>
                    <a:pt x="725" y="519"/>
                    <a:pt x="725" y="519"/>
                  </a:cubicBezTo>
                  <a:cubicBezTo>
                    <a:pt x="725" y="354"/>
                    <a:pt x="725" y="354"/>
                    <a:pt x="725" y="354"/>
                  </a:cubicBezTo>
                  <a:cubicBezTo>
                    <a:pt x="725" y="301"/>
                    <a:pt x="768" y="258"/>
                    <a:pt x="821" y="258"/>
                  </a:cubicBezTo>
                  <a:cubicBezTo>
                    <a:pt x="987" y="258"/>
                    <a:pt x="987" y="258"/>
                    <a:pt x="987" y="258"/>
                  </a:cubicBezTo>
                  <a:cubicBezTo>
                    <a:pt x="1002" y="258"/>
                    <a:pt x="1015" y="245"/>
                    <a:pt x="1015" y="229"/>
                  </a:cubicBezTo>
                  <a:cubicBezTo>
                    <a:pt x="1015" y="229"/>
                    <a:pt x="1015" y="229"/>
                    <a:pt x="1015" y="229"/>
                  </a:cubicBezTo>
                  <a:cubicBezTo>
                    <a:pt x="1015" y="223"/>
                    <a:pt x="1015" y="223"/>
                    <a:pt x="1015" y="223"/>
                  </a:cubicBezTo>
                  <a:cubicBezTo>
                    <a:pt x="1015" y="217"/>
                    <a:pt x="1013" y="210"/>
                    <a:pt x="1009" y="205"/>
                  </a:cubicBezTo>
                  <a:cubicBezTo>
                    <a:pt x="992" y="183"/>
                    <a:pt x="983" y="156"/>
                    <a:pt x="983" y="129"/>
                  </a:cubicBezTo>
                  <a:cubicBezTo>
                    <a:pt x="983" y="57"/>
                    <a:pt x="1041" y="0"/>
                    <a:pt x="1112" y="0"/>
                  </a:cubicBezTo>
                  <a:cubicBezTo>
                    <a:pt x="1170" y="0"/>
                    <a:pt x="1222" y="39"/>
                    <a:pt x="1237" y="96"/>
                  </a:cubicBezTo>
                  <a:cubicBezTo>
                    <a:pt x="1247" y="133"/>
                    <a:pt x="1239" y="174"/>
                    <a:pt x="1215" y="205"/>
                  </a:cubicBezTo>
                  <a:cubicBezTo>
                    <a:pt x="1211" y="210"/>
                    <a:pt x="1209" y="216"/>
                    <a:pt x="1209" y="223"/>
                  </a:cubicBezTo>
                  <a:cubicBezTo>
                    <a:pt x="1209" y="229"/>
                    <a:pt x="1209" y="229"/>
                    <a:pt x="1209" y="229"/>
                  </a:cubicBezTo>
                  <a:cubicBezTo>
                    <a:pt x="1209" y="245"/>
                    <a:pt x="1221" y="257"/>
                    <a:pt x="1237" y="257"/>
                  </a:cubicBezTo>
                  <a:cubicBezTo>
                    <a:pt x="1402" y="257"/>
                    <a:pt x="1402" y="257"/>
                    <a:pt x="1402" y="257"/>
                  </a:cubicBezTo>
                  <a:cubicBezTo>
                    <a:pt x="1456" y="257"/>
                    <a:pt x="1499" y="301"/>
                    <a:pt x="1499" y="354"/>
                  </a:cubicBezTo>
                  <a:cubicBezTo>
                    <a:pt x="1499" y="354"/>
                    <a:pt x="1499" y="354"/>
                    <a:pt x="1499" y="354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35"/>
                    <a:pt x="1512" y="548"/>
                    <a:pt x="1527" y="548"/>
                  </a:cubicBezTo>
                  <a:cubicBezTo>
                    <a:pt x="1533" y="548"/>
                    <a:pt x="1533" y="548"/>
                    <a:pt x="1533" y="548"/>
                  </a:cubicBezTo>
                  <a:cubicBezTo>
                    <a:pt x="1540" y="547"/>
                    <a:pt x="1546" y="545"/>
                    <a:pt x="1551" y="541"/>
                  </a:cubicBezTo>
                  <a:cubicBezTo>
                    <a:pt x="1573" y="524"/>
                    <a:pt x="1600" y="515"/>
                    <a:pt x="1628" y="515"/>
                  </a:cubicBezTo>
                  <a:cubicBezTo>
                    <a:pt x="1699" y="514"/>
                    <a:pt x="1758" y="570"/>
                    <a:pt x="1760" y="642"/>
                  </a:cubicBezTo>
                  <a:cubicBezTo>
                    <a:pt x="1761" y="702"/>
                    <a:pt x="1720" y="756"/>
                    <a:pt x="1661" y="770"/>
                  </a:cubicBezTo>
                  <a:cubicBezTo>
                    <a:pt x="1623" y="780"/>
                    <a:pt x="1582" y="772"/>
                    <a:pt x="1551" y="748"/>
                  </a:cubicBezTo>
                  <a:cubicBezTo>
                    <a:pt x="1546" y="744"/>
                    <a:pt x="1540" y="742"/>
                    <a:pt x="1533" y="742"/>
                  </a:cubicBezTo>
                  <a:cubicBezTo>
                    <a:pt x="1527" y="742"/>
                    <a:pt x="1527" y="742"/>
                    <a:pt x="1527" y="742"/>
                  </a:cubicBezTo>
                  <a:cubicBezTo>
                    <a:pt x="1512" y="742"/>
                    <a:pt x="1499" y="755"/>
                    <a:pt x="1499" y="770"/>
                  </a:cubicBezTo>
                  <a:cubicBezTo>
                    <a:pt x="1499" y="935"/>
                    <a:pt x="1499" y="935"/>
                    <a:pt x="1499" y="935"/>
                  </a:cubicBezTo>
                  <a:cubicBezTo>
                    <a:pt x="1499" y="989"/>
                    <a:pt x="1456" y="1032"/>
                    <a:pt x="1402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821" y="1032"/>
                    <a:pt x="821" y="1032"/>
                    <a:pt x="821" y="1032"/>
                  </a:cubicBezTo>
                  <a:cubicBezTo>
                    <a:pt x="768" y="1032"/>
                    <a:pt x="725" y="989"/>
                    <a:pt x="725" y="935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5" y="754"/>
                    <a:pt x="738" y="742"/>
                    <a:pt x="753" y="742"/>
                  </a:cubicBezTo>
                  <a:cubicBezTo>
                    <a:pt x="759" y="742"/>
                    <a:pt x="759" y="742"/>
                    <a:pt x="759" y="742"/>
                  </a:cubicBezTo>
                  <a:cubicBezTo>
                    <a:pt x="766" y="742"/>
                    <a:pt x="772" y="744"/>
                    <a:pt x="777" y="748"/>
                  </a:cubicBezTo>
                  <a:cubicBezTo>
                    <a:pt x="834" y="791"/>
                    <a:pt x="914" y="779"/>
                    <a:pt x="957" y="723"/>
                  </a:cubicBezTo>
                  <a:cubicBezTo>
                    <a:pt x="968" y="708"/>
                    <a:pt x="975" y="692"/>
                    <a:pt x="979" y="674"/>
                  </a:cubicBezTo>
                  <a:close/>
                  <a:moveTo>
                    <a:pt x="1788" y="1032"/>
                  </a:moveTo>
                  <a:cubicBezTo>
                    <a:pt x="1733" y="990"/>
                    <a:pt x="1655" y="997"/>
                    <a:pt x="1610" y="1049"/>
                  </a:cubicBezTo>
                  <a:cubicBezTo>
                    <a:pt x="1397" y="1290"/>
                    <a:pt x="1397" y="1290"/>
                    <a:pt x="1397" y="1290"/>
                  </a:cubicBezTo>
                  <a:cubicBezTo>
                    <a:pt x="1397" y="1290"/>
                    <a:pt x="1397" y="1292"/>
                    <a:pt x="1397" y="1293"/>
                  </a:cubicBezTo>
                  <a:cubicBezTo>
                    <a:pt x="1391" y="1410"/>
                    <a:pt x="1294" y="1502"/>
                    <a:pt x="1176" y="1501"/>
                  </a:cubicBezTo>
                  <a:cubicBezTo>
                    <a:pt x="946" y="1501"/>
                    <a:pt x="946" y="1501"/>
                    <a:pt x="946" y="1501"/>
                  </a:cubicBezTo>
                  <a:cubicBezTo>
                    <a:pt x="920" y="1501"/>
                    <a:pt x="899" y="1480"/>
                    <a:pt x="899" y="1454"/>
                  </a:cubicBezTo>
                  <a:cubicBezTo>
                    <a:pt x="899" y="1428"/>
                    <a:pt x="920" y="1407"/>
                    <a:pt x="946" y="1407"/>
                  </a:cubicBezTo>
                  <a:cubicBezTo>
                    <a:pt x="946" y="1407"/>
                    <a:pt x="946" y="1407"/>
                    <a:pt x="946" y="1407"/>
                  </a:cubicBezTo>
                  <a:cubicBezTo>
                    <a:pt x="1176" y="1407"/>
                    <a:pt x="1176" y="1407"/>
                    <a:pt x="1176" y="1407"/>
                  </a:cubicBezTo>
                  <a:cubicBezTo>
                    <a:pt x="1243" y="1408"/>
                    <a:pt x="1299" y="1357"/>
                    <a:pt x="1303" y="1290"/>
                  </a:cubicBezTo>
                  <a:cubicBezTo>
                    <a:pt x="1305" y="1223"/>
                    <a:pt x="1252" y="1167"/>
                    <a:pt x="1185" y="1165"/>
                  </a:cubicBezTo>
                  <a:cubicBezTo>
                    <a:pt x="1184" y="1165"/>
                    <a:pt x="1183" y="1165"/>
                    <a:pt x="1182" y="1165"/>
                  </a:cubicBezTo>
                  <a:cubicBezTo>
                    <a:pt x="797" y="1165"/>
                    <a:pt x="797" y="1165"/>
                    <a:pt x="797" y="1165"/>
                  </a:cubicBezTo>
                  <a:cubicBezTo>
                    <a:pt x="734" y="1143"/>
                    <a:pt x="734" y="1143"/>
                    <a:pt x="734" y="1143"/>
                  </a:cubicBezTo>
                  <a:cubicBezTo>
                    <a:pt x="578" y="1088"/>
                    <a:pt x="403" y="1128"/>
                    <a:pt x="285" y="1245"/>
                  </a:cubicBezTo>
                  <a:cubicBezTo>
                    <a:pt x="0" y="1527"/>
                    <a:pt x="0" y="1527"/>
                    <a:pt x="0" y="1527"/>
                  </a:cubicBezTo>
                  <a:cubicBezTo>
                    <a:pt x="398" y="1915"/>
                    <a:pt x="398" y="1915"/>
                    <a:pt x="398" y="1915"/>
                  </a:cubicBezTo>
                  <a:cubicBezTo>
                    <a:pt x="509" y="1803"/>
                    <a:pt x="509" y="1803"/>
                    <a:pt x="509" y="1803"/>
                  </a:cubicBezTo>
                  <a:cubicBezTo>
                    <a:pt x="1150" y="1803"/>
                    <a:pt x="1150" y="1803"/>
                    <a:pt x="1150" y="1803"/>
                  </a:cubicBezTo>
                  <a:cubicBezTo>
                    <a:pt x="1237" y="1804"/>
                    <a:pt x="1319" y="1766"/>
                    <a:pt x="1376" y="1701"/>
                  </a:cubicBezTo>
                  <a:cubicBezTo>
                    <a:pt x="1802" y="1212"/>
                    <a:pt x="1802" y="1212"/>
                    <a:pt x="1802" y="1212"/>
                  </a:cubicBezTo>
                  <a:cubicBezTo>
                    <a:pt x="1848" y="1159"/>
                    <a:pt x="1843" y="1080"/>
                    <a:pt x="1790" y="1034"/>
                  </a:cubicBezTo>
                  <a:cubicBezTo>
                    <a:pt x="1789" y="1034"/>
                    <a:pt x="1789" y="1033"/>
                    <a:pt x="1788" y="10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1C7A3-1869-4A88-8984-43C0A7EA9628}"/>
                </a:ext>
              </a:extLst>
            </p:cNvPr>
            <p:cNvSpPr txBox="1"/>
            <p:nvPr/>
          </p:nvSpPr>
          <p:spPr>
            <a:xfrm>
              <a:off x="4358640" y="1688124"/>
              <a:ext cx="3474720" cy="417738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Solution 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A4C0076-B825-4B59-B6E4-9CEF6CAC7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7081" y="970024"/>
              <a:ext cx="637324" cy="665983"/>
            </a:xfrm>
            <a:custGeom>
              <a:avLst/>
              <a:gdLst>
                <a:gd name="T0" fmla="*/ 943 w 1833"/>
                <a:gd name="T1" fmla="*/ 879 h 1917"/>
                <a:gd name="T2" fmla="*/ 1059 w 1833"/>
                <a:gd name="T3" fmla="*/ 284 h 1917"/>
                <a:gd name="T4" fmla="*/ 1331 w 1833"/>
                <a:gd name="T5" fmla="*/ 205 h 1917"/>
                <a:gd name="T6" fmla="*/ 1331 w 1833"/>
                <a:gd name="T7" fmla="*/ 362 h 1917"/>
                <a:gd name="T8" fmla="*/ 1216 w 1833"/>
                <a:gd name="T9" fmla="*/ 879 h 1917"/>
                <a:gd name="T10" fmla="*/ 1410 w 1833"/>
                <a:gd name="T11" fmla="*/ 957 h 1917"/>
                <a:gd name="T12" fmla="*/ 1216 w 1833"/>
                <a:gd name="T13" fmla="*/ 1036 h 1917"/>
                <a:gd name="T14" fmla="*/ 1331 w 1833"/>
                <a:gd name="T15" fmla="*/ 1551 h 1917"/>
                <a:gd name="T16" fmla="*/ 1331 w 1833"/>
                <a:gd name="T17" fmla="*/ 1707 h 1917"/>
                <a:gd name="T18" fmla="*/ 1059 w 1833"/>
                <a:gd name="T19" fmla="*/ 1629 h 1917"/>
                <a:gd name="T20" fmla="*/ 943 w 1833"/>
                <a:gd name="T21" fmla="*/ 1036 h 1917"/>
                <a:gd name="T22" fmla="*/ 1680 w 1833"/>
                <a:gd name="T23" fmla="*/ 436 h 1917"/>
                <a:gd name="T24" fmla="*/ 1680 w 1833"/>
                <a:gd name="T25" fmla="*/ 131 h 1917"/>
                <a:gd name="T26" fmla="*/ 1680 w 1833"/>
                <a:gd name="T27" fmla="*/ 436 h 1917"/>
                <a:gd name="T28" fmla="*/ 1833 w 1833"/>
                <a:gd name="T29" fmla="*/ 957 h 1917"/>
                <a:gd name="T30" fmla="*/ 1527 w 1833"/>
                <a:gd name="T31" fmla="*/ 957 h 1917"/>
                <a:gd name="T32" fmla="*/ 1680 w 1833"/>
                <a:gd name="T33" fmla="*/ 1784 h 1917"/>
                <a:gd name="T34" fmla="*/ 1680 w 1833"/>
                <a:gd name="T35" fmla="*/ 1478 h 1917"/>
                <a:gd name="T36" fmla="*/ 1680 w 1833"/>
                <a:gd name="T37" fmla="*/ 1784 h 1917"/>
                <a:gd name="T38" fmla="*/ 597 w 1833"/>
                <a:gd name="T39" fmla="*/ 215 h 1917"/>
                <a:gd name="T40" fmla="*/ 166 w 1833"/>
                <a:gd name="T41" fmla="*/ 215 h 1917"/>
                <a:gd name="T42" fmla="*/ 54 w 1833"/>
                <a:gd name="T43" fmla="*/ 1075 h 1917"/>
                <a:gd name="T44" fmla="*/ 233 w 1833"/>
                <a:gd name="T45" fmla="*/ 1846 h 1917"/>
                <a:gd name="T46" fmla="*/ 446 w 1833"/>
                <a:gd name="T47" fmla="*/ 1917 h 1917"/>
                <a:gd name="T48" fmla="*/ 609 w 1833"/>
                <a:gd name="T49" fmla="*/ 1204 h 1917"/>
                <a:gd name="T50" fmla="*/ 757 w 1833"/>
                <a:gd name="T51" fmla="*/ 695 h 1917"/>
                <a:gd name="T52" fmla="*/ 712 w 1833"/>
                <a:gd name="T53" fmla="*/ 550 h 1917"/>
                <a:gd name="T54" fmla="*/ 507 w 1833"/>
                <a:gd name="T55" fmla="*/ 487 h 1917"/>
                <a:gd name="T56" fmla="*/ 383 w 1833"/>
                <a:gd name="T57" fmla="*/ 626 h 1917"/>
                <a:gd name="T58" fmla="*/ 268 w 1833"/>
                <a:gd name="T59" fmla="*/ 495 h 1917"/>
                <a:gd name="T60" fmla="*/ 188 w 1833"/>
                <a:gd name="T61" fmla="*/ 487 h 1917"/>
                <a:gd name="T62" fmla="*/ 5 w 1833"/>
                <a:gd name="T63" fmla="*/ 695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3" h="1917">
                  <a:moveTo>
                    <a:pt x="865" y="957"/>
                  </a:moveTo>
                  <a:cubicBezTo>
                    <a:pt x="865" y="914"/>
                    <a:pt x="900" y="879"/>
                    <a:pt x="943" y="879"/>
                  </a:cubicBezTo>
                  <a:cubicBezTo>
                    <a:pt x="1059" y="879"/>
                    <a:pt x="1059" y="879"/>
                    <a:pt x="1059" y="879"/>
                  </a:cubicBezTo>
                  <a:cubicBezTo>
                    <a:pt x="1059" y="284"/>
                    <a:pt x="1059" y="284"/>
                    <a:pt x="1059" y="284"/>
                  </a:cubicBezTo>
                  <a:cubicBezTo>
                    <a:pt x="1059" y="240"/>
                    <a:pt x="1094" y="205"/>
                    <a:pt x="1137" y="205"/>
                  </a:cubicBezTo>
                  <a:cubicBezTo>
                    <a:pt x="1331" y="205"/>
                    <a:pt x="1331" y="205"/>
                    <a:pt x="1331" y="205"/>
                  </a:cubicBezTo>
                  <a:cubicBezTo>
                    <a:pt x="1374" y="205"/>
                    <a:pt x="1410" y="240"/>
                    <a:pt x="1410" y="284"/>
                  </a:cubicBezTo>
                  <a:cubicBezTo>
                    <a:pt x="1410" y="327"/>
                    <a:pt x="1374" y="362"/>
                    <a:pt x="1331" y="362"/>
                  </a:cubicBezTo>
                  <a:cubicBezTo>
                    <a:pt x="1216" y="362"/>
                    <a:pt x="1216" y="362"/>
                    <a:pt x="1216" y="362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331" y="879"/>
                    <a:pt x="1331" y="879"/>
                    <a:pt x="1331" y="879"/>
                  </a:cubicBezTo>
                  <a:cubicBezTo>
                    <a:pt x="1374" y="879"/>
                    <a:pt x="1410" y="914"/>
                    <a:pt x="1410" y="957"/>
                  </a:cubicBezTo>
                  <a:cubicBezTo>
                    <a:pt x="1410" y="1000"/>
                    <a:pt x="1374" y="1036"/>
                    <a:pt x="1331" y="1036"/>
                  </a:cubicBezTo>
                  <a:cubicBezTo>
                    <a:pt x="1216" y="1036"/>
                    <a:pt x="1216" y="1036"/>
                    <a:pt x="1216" y="1036"/>
                  </a:cubicBezTo>
                  <a:cubicBezTo>
                    <a:pt x="1216" y="1551"/>
                    <a:pt x="1216" y="1551"/>
                    <a:pt x="1216" y="1551"/>
                  </a:cubicBezTo>
                  <a:cubicBezTo>
                    <a:pt x="1331" y="1551"/>
                    <a:pt x="1331" y="1551"/>
                    <a:pt x="1331" y="1551"/>
                  </a:cubicBezTo>
                  <a:cubicBezTo>
                    <a:pt x="1374" y="1551"/>
                    <a:pt x="1410" y="1586"/>
                    <a:pt x="1410" y="1629"/>
                  </a:cubicBezTo>
                  <a:cubicBezTo>
                    <a:pt x="1410" y="1672"/>
                    <a:pt x="1374" y="1707"/>
                    <a:pt x="1331" y="1707"/>
                  </a:cubicBezTo>
                  <a:cubicBezTo>
                    <a:pt x="1137" y="1707"/>
                    <a:pt x="1137" y="1707"/>
                    <a:pt x="1137" y="1707"/>
                  </a:cubicBezTo>
                  <a:cubicBezTo>
                    <a:pt x="1094" y="1707"/>
                    <a:pt x="1059" y="1672"/>
                    <a:pt x="1059" y="1629"/>
                  </a:cubicBezTo>
                  <a:cubicBezTo>
                    <a:pt x="1059" y="1036"/>
                    <a:pt x="1059" y="1036"/>
                    <a:pt x="1059" y="1036"/>
                  </a:cubicBezTo>
                  <a:cubicBezTo>
                    <a:pt x="943" y="1036"/>
                    <a:pt x="943" y="1036"/>
                    <a:pt x="943" y="1036"/>
                  </a:cubicBezTo>
                  <a:cubicBezTo>
                    <a:pt x="900" y="1036"/>
                    <a:pt x="865" y="1000"/>
                    <a:pt x="865" y="957"/>
                  </a:cubicBezTo>
                  <a:close/>
                  <a:moveTo>
                    <a:pt x="1680" y="436"/>
                  </a:moveTo>
                  <a:cubicBezTo>
                    <a:pt x="1764" y="436"/>
                    <a:pt x="1833" y="368"/>
                    <a:pt x="1833" y="284"/>
                  </a:cubicBezTo>
                  <a:cubicBezTo>
                    <a:pt x="1833" y="199"/>
                    <a:pt x="1764" y="131"/>
                    <a:pt x="1680" y="131"/>
                  </a:cubicBezTo>
                  <a:cubicBezTo>
                    <a:pt x="1596" y="131"/>
                    <a:pt x="1527" y="199"/>
                    <a:pt x="1527" y="284"/>
                  </a:cubicBezTo>
                  <a:cubicBezTo>
                    <a:pt x="1527" y="368"/>
                    <a:pt x="1596" y="436"/>
                    <a:pt x="1680" y="436"/>
                  </a:cubicBezTo>
                  <a:close/>
                  <a:moveTo>
                    <a:pt x="1680" y="1110"/>
                  </a:moveTo>
                  <a:cubicBezTo>
                    <a:pt x="1764" y="1110"/>
                    <a:pt x="1833" y="1041"/>
                    <a:pt x="1833" y="957"/>
                  </a:cubicBezTo>
                  <a:cubicBezTo>
                    <a:pt x="1833" y="873"/>
                    <a:pt x="1764" y="804"/>
                    <a:pt x="1680" y="804"/>
                  </a:cubicBezTo>
                  <a:cubicBezTo>
                    <a:pt x="1596" y="804"/>
                    <a:pt x="1527" y="873"/>
                    <a:pt x="1527" y="957"/>
                  </a:cubicBezTo>
                  <a:cubicBezTo>
                    <a:pt x="1527" y="1041"/>
                    <a:pt x="1596" y="1110"/>
                    <a:pt x="1680" y="1110"/>
                  </a:cubicBezTo>
                  <a:close/>
                  <a:moveTo>
                    <a:pt x="1680" y="1784"/>
                  </a:moveTo>
                  <a:cubicBezTo>
                    <a:pt x="1764" y="1784"/>
                    <a:pt x="1833" y="1715"/>
                    <a:pt x="1833" y="1631"/>
                  </a:cubicBezTo>
                  <a:cubicBezTo>
                    <a:pt x="1833" y="1547"/>
                    <a:pt x="1764" y="1478"/>
                    <a:pt x="1680" y="1478"/>
                  </a:cubicBezTo>
                  <a:cubicBezTo>
                    <a:pt x="1596" y="1478"/>
                    <a:pt x="1527" y="1547"/>
                    <a:pt x="1527" y="1631"/>
                  </a:cubicBezTo>
                  <a:cubicBezTo>
                    <a:pt x="1527" y="1715"/>
                    <a:pt x="1596" y="1784"/>
                    <a:pt x="1680" y="1784"/>
                  </a:cubicBezTo>
                  <a:close/>
                  <a:moveTo>
                    <a:pt x="381" y="430"/>
                  </a:moveTo>
                  <a:cubicBezTo>
                    <a:pt x="501" y="430"/>
                    <a:pt x="597" y="332"/>
                    <a:pt x="597" y="215"/>
                  </a:cubicBezTo>
                  <a:cubicBezTo>
                    <a:pt x="597" y="96"/>
                    <a:pt x="499" y="0"/>
                    <a:pt x="381" y="0"/>
                  </a:cubicBezTo>
                  <a:cubicBezTo>
                    <a:pt x="262" y="0"/>
                    <a:pt x="166" y="97"/>
                    <a:pt x="166" y="215"/>
                  </a:cubicBezTo>
                  <a:cubicBezTo>
                    <a:pt x="164" y="332"/>
                    <a:pt x="262" y="430"/>
                    <a:pt x="381" y="430"/>
                  </a:cubicBezTo>
                  <a:close/>
                  <a:moveTo>
                    <a:pt x="54" y="1075"/>
                  </a:moveTo>
                  <a:cubicBezTo>
                    <a:pt x="60" y="1131"/>
                    <a:pt x="97" y="1180"/>
                    <a:pt x="150" y="1204"/>
                  </a:cubicBezTo>
                  <a:cubicBezTo>
                    <a:pt x="233" y="1846"/>
                    <a:pt x="233" y="1846"/>
                    <a:pt x="233" y="1846"/>
                  </a:cubicBezTo>
                  <a:cubicBezTo>
                    <a:pt x="236" y="1887"/>
                    <a:pt x="272" y="1917"/>
                    <a:pt x="313" y="1917"/>
                  </a:cubicBezTo>
                  <a:cubicBezTo>
                    <a:pt x="446" y="1917"/>
                    <a:pt x="446" y="1917"/>
                    <a:pt x="446" y="1917"/>
                  </a:cubicBezTo>
                  <a:cubicBezTo>
                    <a:pt x="487" y="1917"/>
                    <a:pt x="520" y="1885"/>
                    <a:pt x="526" y="1846"/>
                  </a:cubicBezTo>
                  <a:cubicBezTo>
                    <a:pt x="609" y="1204"/>
                    <a:pt x="609" y="1204"/>
                    <a:pt x="609" y="1204"/>
                  </a:cubicBezTo>
                  <a:cubicBezTo>
                    <a:pt x="663" y="1182"/>
                    <a:pt x="701" y="1131"/>
                    <a:pt x="708" y="107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63" y="642"/>
                    <a:pt x="748" y="589"/>
                    <a:pt x="712" y="550"/>
                  </a:cubicBezTo>
                  <a:cubicBezTo>
                    <a:pt x="677" y="511"/>
                    <a:pt x="626" y="487"/>
                    <a:pt x="575" y="487"/>
                  </a:cubicBezTo>
                  <a:cubicBezTo>
                    <a:pt x="507" y="487"/>
                    <a:pt x="507" y="487"/>
                    <a:pt x="507" y="487"/>
                  </a:cubicBezTo>
                  <a:cubicBezTo>
                    <a:pt x="501" y="487"/>
                    <a:pt x="493" y="491"/>
                    <a:pt x="489" y="495"/>
                  </a:cubicBezTo>
                  <a:cubicBezTo>
                    <a:pt x="383" y="626"/>
                    <a:pt x="383" y="626"/>
                    <a:pt x="383" y="626"/>
                  </a:cubicBezTo>
                  <a:cubicBezTo>
                    <a:pt x="379" y="630"/>
                    <a:pt x="376" y="630"/>
                    <a:pt x="372" y="626"/>
                  </a:cubicBezTo>
                  <a:cubicBezTo>
                    <a:pt x="268" y="495"/>
                    <a:pt x="268" y="495"/>
                    <a:pt x="268" y="495"/>
                  </a:cubicBezTo>
                  <a:cubicBezTo>
                    <a:pt x="264" y="489"/>
                    <a:pt x="258" y="487"/>
                    <a:pt x="250" y="487"/>
                  </a:cubicBezTo>
                  <a:cubicBezTo>
                    <a:pt x="188" y="487"/>
                    <a:pt x="188" y="487"/>
                    <a:pt x="188" y="487"/>
                  </a:cubicBezTo>
                  <a:cubicBezTo>
                    <a:pt x="135" y="487"/>
                    <a:pt x="84" y="511"/>
                    <a:pt x="50" y="550"/>
                  </a:cubicBezTo>
                  <a:cubicBezTo>
                    <a:pt x="15" y="589"/>
                    <a:pt x="0" y="642"/>
                    <a:pt x="5" y="695"/>
                  </a:cubicBezTo>
                  <a:lnTo>
                    <a:pt x="54" y="10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E7A3C-5B3A-4F8D-AFBF-9ADE622BEE7F}"/>
                </a:ext>
              </a:extLst>
            </p:cNvPr>
            <p:cNvSpPr txBox="1"/>
            <p:nvPr/>
          </p:nvSpPr>
          <p:spPr>
            <a:xfrm>
              <a:off x="8336280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Benefits Delivered </a:t>
              </a:r>
            </a:p>
          </p:txBody>
        </p:sp>
      </p:grpSp>
      <p:sp>
        <p:nvSpPr>
          <p:cNvPr id="25" name="Right Triangle 24"/>
          <p:cNvSpPr/>
          <p:nvPr/>
        </p:nvSpPr>
        <p:spPr>
          <a:xfrm flipH="1">
            <a:off x="3276743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/>
          <p:cNvSpPr/>
          <p:nvPr/>
        </p:nvSpPr>
        <p:spPr>
          <a:xfrm flipH="1">
            <a:off x="3391044" y="5542231"/>
            <a:ext cx="464673" cy="4646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H="1">
            <a:off x="725438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7368687" y="5542231"/>
            <a:ext cx="464673" cy="46467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flipH="1">
            <a:off x="1123202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/>
          <p:cNvSpPr/>
          <p:nvPr/>
        </p:nvSpPr>
        <p:spPr>
          <a:xfrm flipH="1">
            <a:off x="11346327" y="5542231"/>
            <a:ext cx="464673" cy="464673"/>
          </a:xfrm>
          <a:prstGeom prst="rtTriangle">
            <a:avLst/>
          </a:prstGeom>
          <a:solidFill>
            <a:srgbClr val="D30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270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5377267" y="1012874"/>
            <a:ext cx="3308683" cy="553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Approx. 112 Functional Modules and corresponding scenarios covered across Apps</a:t>
            </a: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D4D4D"/>
                </a:solidFill>
              </a:rPr>
              <a:t>Regression Testing Levels - </a:t>
            </a:r>
            <a:r>
              <a:rPr lang="en-US" sz="1400" dirty="0">
                <a:solidFill>
                  <a:srgbClr val="4D4D4D"/>
                </a:solidFill>
              </a:rPr>
              <a:t> Smoke, Integration &amp; End-to-End</a:t>
            </a: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</a:rPr>
              <a:t>One time Regression suite automation and on-going Maintenance support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0999" y="1012874"/>
            <a:ext cx="4915000" cy="553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767218" y="1012874"/>
            <a:ext cx="3308683" cy="5536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</a:endParaRPr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380998" y="250966"/>
            <a:ext cx="9784080" cy="732508"/>
          </a:xfrm>
        </p:spPr>
        <p:txBody>
          <a:bodyPr/>
          <a:lstStyle/>
          <a:p>
            <a:r>
              <a:rPr lang="en-US" sz="2800" dirty="0"/>
              <a:t>Retrospection of Dealer Daily Regression Test Automation Requirements</a:t>
            </a:r>
          </a:p>
        </p:txBody>
      </p:sp>
      <p:sp>
        <p:nvSpPr>
          <p:cNvPr id="42" name="TextBox 5"/>
          <p:cNvSpPr txBox="1"/>
          <p:nvPr/>
        </p:nvSpPr>
        <p:spPr>
          <a:xfrm>
            <a:off x="10187206" y="3159796"/>
            <a:ext cx="37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solidFill>
                <a:srgbClr val="4D4D4D"/>
              </a:solidFill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11499462" y="3722441"/>
            <a:ext cx="370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="1" dirty="0">
              <a:solidFill>
                <a:srgbClr val="4D4D4D"/>
              </a:solidFill>
            </a:endParaRPr>
          </a:p>
        </p:txBody>
      </p:sp>
      <p:sp>
        <p:nvSpPr>
          <p:cNvPr id="44" name="Rounded Rectangle 43"/>
          <p:cNvSpPr>
            <a:spLocks/>
          </p:cNvSpPr>
          <p:nvPr/>
        </p:nvSpPr>
        <p:spPr>
          <a:xfrm>
            <a:off x="8882556" y="1716222"/>
            <a:ext cx="2899829" cy="731520"/>
          </a:xfrm>
          <a:prstGeom prst="roundRect">
            <a:avLst>
              <a:gd name="adj" fmla="val 50000"/>
            </a:avLst>
          </a:prstGeom>
          <a:solidFill>
            <a:srgbClr val="E07572">
              <a:alpha val="72000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</a:rPr>
              <a:t>Higher Regression Test Automation Coverage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8882556" y="2536449"/>
            <a:ext cx="2899829" cy="731520"/>
          </a:xfrm>
          <a:prstGeom prst="roundRect">
            <a:avLst>
              <a:gd name="adj" fmla="val 50000"/>
            </a:avLst>
          </a:prstGeom>
          <a:solidFill>
            <a:srgbClr val="48C6F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Efficiency &amp; flexibility to implement new changes &amp; incremental coverage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8882556" y="3356676"/>
            <a:ext cx="2899829" cy="731520"/>
          </a:xfrm>
          <a:prstGeom prst="roundRect">
            <a:avLst>
              <a:gd name="adj" fmla="val 50000"/>
            </a:avLst>
          </a:prstGeom>
          <a:solidFill>
            <a:srgbClr val="DB739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Maximize </a:t>
            </a:r>
            <a:r>
              <a:rPr lang="en-US" sz="1400" b="1" dirty="0" err="1">
                <a:solidFill>
                  <a:schemeClr val="bg1"/>
                </a:solidFill>
              </a:rPr>
              <a:t>RoI</a:t>
            </a:r>
            <a:r>
              <a:rPr lang="en-US" sz="1400" b="1" dirty="0">
                <a:solidFill>
                  <a:schemeClr val="bg1"/>
                </a:solidFill>
              </a:rPr>
              <a:t> through Implementation and Maintenance efficiencies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8882556" y="4176903"/>
            <a:ext cx="2899829" cy="731520"/>
          </a:xfrm>
          <a:prstGeom prst="roundRect">
            <a:avLst>
              <a:gd name="adj" fmla="val 50000"/>
            </a:avLst>
          </a:prstGeom>
          <a:solidFill>
            <a:srgbClr val="73E3C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Harmonization with other Test Automation efforts with in TFS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882556" y="4997130"/>
            <a:ext cx="2899829" cy="731520"/>
          </a:xfrm>
          <a:prstGeom prst="roundRect">
            <a:avLst>
              <a:gd name="adj" fmla="val 50000"/>
            </a:avLst>
          </a:prstGeom>
          <a:solidFill>
            <a:srgbClr val="F5987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Integration with Continuous Integration &amp; Testing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8882556" y="5817356"/>
            <a:ext cx="2899829" cy="73152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Common framework for Web &amp; Mobile Web Test Scenarios</a:t>
            </a:r>
          </a:p>
        </p:txBody>
      </p:sp>
      <p:sp>
        <p:nvSpPr>
          <p:cNvPr id="89" name="Pentagon 88"/>
          <p:cNvSpPr>
            <a:spLocks/>
          </p:cNvSpPr>
          <p:nvPr/>
        </p:nvSpPr>
        <p:spPr bwMode="auto">
          <a:xfrm>
            <a:off x="8882556" y="1096181"/>
            <a:ext cx="2899829" cy="341765"/>
          </a:xfrm>
          <a:prstGeom prst="homePlat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Solution</a:t>
            </a:r>
            <a:r>
              <a:rPr kumimoji="0" lang="en-US" sz="1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Tenets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953" y="1807637"/>
            <a:ext cx="4867093" cy="3946476"/>
            <a:chOff x="550541" y="1508035"/>
            <a:chExt cx="4867093" cy="3946476"/>
          </a:xfrm>
        </p:grpSpPr>
        <p:grpSp>
          <p:nvGrpSpPr>
            <p:cNvPr id="51" name="Group 50"/>
            <p:cNvGrpSpPr/>
            <p:nvPr/>
          </p:nvGrpSpPr>
          <p:grpSpPr>
            <a:xfrm>
              <a:off x="1990801" y="1508035"/>
              <a:ext cx="1819620" cy="1255387"/>
              <a:chOff x="1096930" y="1350423"/>
              <a:chExt cx="1855359" cy="1195821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292159" y="1350423"/>
                <a:ext cx="188359" cy="293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400" dirty="0">
                  <a:solidFill>
                    <a:srgbClr val="4D4D4D"/>
                  </a:solidFill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096930" y="1351814"/>
                <a:ext cx="1855359" cy="1194430"/>
                <a:chOff x="2144323" y="693151"/>
                <a:chExt cx="2551102" cy="1958017"/>
              </a:xfrm>
            </p:grpSpPr>
            <p:sp>
              <p:nvSpPr>
                <p:cNvPr id="55" name="Freeform 77"/>
                <p:cNvSpPr>
                  <a:spLocks/>
                </p:cNvSpPr>
                <p:nvPr/>
              </p:nvSpPr>
              <p:spPr bwMode="auto">
                <a:xfrm>
                  <a:off x="3002635" y="2450002"/>
                  <a:ext cx="630323" cy="120700"/>
                </a:xfrm>
                <a:custGeom>
                  <a:avLst/>
                  <a:gdLst>
                    <a:gd name="T0" fmla="*/ 0 w 94"/>
                    <a:gd name="T1" fmla="*/ 0 h 18"/>
                    <a:gd name="T2" fmla="*/ 0 w 94"/>
                    <a:gd name="T3" fmla="*/ 18 h 18"/>
                    <a:gd name="T4" fmla="*/ 94 w 94"/>
                    <a:gd name="T5" fmla="*/ 18 h 18"/>
                    <a:gd name="T6" fmla="*/ 94 w 94"/>
                    <a:gd name="T7" fmla="*/ 0 h 18"/>
                    <a:gd name="T8" fmla="*/ 0 w 94"/>
                    <a:gd name="T9" fmla="*/ 0 h 18"/>
                    <a:gd name="T10" fmla="*/ 0 w 94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4" h="1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94" y="18"/>
                      </a:lnTo>
                      <a:lnTo>
                        <a:pt x="9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C5D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dirty="0">
                    <a:solidFill>
                      <a:srgbClr val="4D4D4D"/>
                    </a:solidFill>
                    <a:latin typeface="Calibri"/>
                  </a:endParaRPr>
                </a:p>
              </p:txBody>
            </p:sp>
            <p:sp>
              <p:nvSpPr>
                <p:cNvPr id="56" name="Freeform 78"/>
                <p:cNvSpPr>
                  <a:spLocks/>
                </p:cNvSpPr>
                <p:nvPr/>
              </p:nvSpPr>
              <p:spPr bwMode="auto">
                <a:xfrm>
                  <a:off x="2814879" y="2597524"/>
                  <a:ext cx="1005834" cy="53644"/>
                </a:xfrm>
                <a:custGeom>
                  <a:avLst/>
                  <a:gdLst>
                    <a:gd name="T0" fmla="*/ 72 w 75"/>
                    <a:gd name="T1" fmla="*/ 0 h 4"/>
                    <a:gd name="T2" fmla="*/ 3 w 75"/>
                    <a:gd name="T3" fmla="*/ 0 h 4"/>
                    <a:gd name="T4" fmla="*/ 0 w 75"/>
                    <a:gd name="T5" fmla="*/ 3 h 4"/>
                    <a:gd name="T6" fmla="*/ 0 w 75"/>
                    <a:gd name="T7" fmla="*/ 4 h 4"/>
                    <a:gd name="T8" fmla="*/ 75 w 75"/>
                    <a:gd name="T9" fmla="*/ 4 h 4"/>
                    <a:gd name="T10" fmla="*/ 75 w 75"/>
                    <a:gd name="T11" fmla="*/ 3 h 4"/>
                    <a:gd name="T12" fmla="*/ 72 w 75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4">
                      <a:moveTo>
                        <a:pt x="7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5" y="2"/>
                        <a:pt x="74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5C5D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dirty="0">
                    <a:solidFill>
                      <a:srgbClr val="4D4D4D"/>
                    </a:solidFill>
                    <a:latin typeface="Calibri"/>
                  </a:endParaRPr>
                </a:p>
              </p:txBody>
            </p:sp>
            <p:sp>
              <p:nvSpPr>
                <p:cNvPr id="57" name="Freeform 79"/>
                <p:cNvSpPr>
                  <a:spLocks/>
                </p:cNvSpPr>
                <p:nvPr/>
              </p:nvSpPr>
              <p:spPr bwMode="auto">
                <a:xfrm>
                  <a:off x="2144323" y="693151"/>
                  <a:ext cx="2346946" cy="1716618"/>
                </a:xfrm>
                <a:custGeom>
                  <a:avLst/>
                  <a:gdLst>
                    <a:gd name="T0" fmla="*/ 134 w 175"/>
                    <a:gd name="T1" fmla="*/ 100 h 128"/>
                    <a:gd name="T2" fmla="*/ 10 w 175"/>
                    <a:gd name="T3" fmla="*/ 100 h 128"/>
                    <a:gd name="T4" fmla="*/ 10 w 175"/>
                    <a:gd name="T5" fmla="*/ 11 h 128"/>
                    <a:gd name="T6" fmla="*/ 164 w 175"/>
                    <a:gd name="T7" fmla="*/ 11 h 128"/>
                    <a:gd name="T8" fmla="*/ 164 w 175"/>
                    <a:gd name="T9" fmla="*/ 26 h 128"/>
                    <a:gd name="T10" fmla="*/ 175 w 175"/>
                    <a:gd name="T11" fmla="*/ 26 h 128"/>
                    <a:gd name="T12" fmla="*/ 175 w 175"/>
                    <a:gd name="T13" fmla="*/ 5 h 128"/>
                    <a:gd name="T14" fmla="*/ 171 w 175"/>
                    <a:gd name="T15" fmla="*/ 0 h 128"/>
                    <a:gd name="T16" fmla="*/ 4 w 175"/>
                    <a:gd name="T17" fmla="*/ 0 h 128"/>
                    <a:gd name="T18" fmla="*/ 0 w 175"/>
                    <a:gd name="T19" fmla="*/ 5 h 128"/>
                    <a:gd name="T20" fmla="*/ 0 w 175"/>
                    <a:gd name="T21" fmla="*/ 123 h 128"/>
                    <a:gd name="T22" fmla="*/ 4 w 175"/>
                    <a:gd name="T23" fmla="*/ 128 h 128"/>
                    <a:gd name="T24" fmla="*/ 134 w 175"/>
                    <a:gd name="T25" fmla="*/ 128 h 128"/>
                    <a:gd name="T26" fmla="*/ 134 w 175"/>
                    <a:gd name="T27" fmla="*/ 10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5" h="128">
                      <a:moveTo>
                        <a:pt x="134" y="100"/>
                      </a:moveTo>
                      <a:cubicBezTo>
                        <a:pt x="10" y="100"/>
                        <a:pt x="10" y="100"/>
                        <a:pt x="10" y="10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64" y="11"/>
                        <a:pt x="164" y="11"/>
                        <a:pt x="164" y="11"/>
                      </a:cubicBezTo>
                      <a:cubicBezTo>
                        <a:pt x="164" y="26"/>
                        <a:pt x="164" y="26"/>
                        <a:pt x="164" y="26"/>
                      </a:cubicBezTo>
                      <a:cubicBezTo>
                        <a:pt x="175" y="26"/>
                        <a:pt x="175" y="26"/>
                        <a:pt x="175" y="26"/>
                      </a:cubicBezTo>
                      <a:cubicBezTo>
                        <a:pt x="175" y="5"/>
                        <a:pt x="175" y="5"/>
                        <a:pt x="175" y="5"/>
                      </a:cubicBezTo>
                      <a:cubicBezTo>
                        <a:pt x="175" y="2"/>
                        <a:pt x="173" y="0"/>
                        <a:pt x="17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5"/>
                      </a:cubicBezTo>
                      <a:cubicBezTo>
                        <a:pt x="0" y="123"/>
                        <a:pt x="0" y="123"/>
                        <a:pt x="0" y="123"/>
                      </a:cubicBezTo>
                      <a:cubicBezTo>
                        <a:pt x="0" y="126"/>
                        <a:pt x="1" y="128"/>
                        <a:pt x="4" y="128"/>
                      </a:cubicBezTo>
                      <a:cubicBezTo>
                        <a:pt x="134" y="128"/>
                        <a:pt x="134" y="128"/>
                        <a:pt x="134" y="128"/>
                      </a:cubicBezTo>
                      <a:cubicBezTo>
                        <a:pt x="134" y="100"/>
                        <a:pt x="134" y="100"/>
                        <a:pt x="134" y="100"/>
                      </a:cubicBezTo>
                      <a:close/>
                    </a:path>
                  </a:pathLst>
                </a:custGeom>
                <a:solidFill>
                  <a:srgbClr val="5C5D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dirty="0">
                      <a:solidFill>
                        <a:srgbClr val="4D4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Web / </a:t>
                  </a:r>
                  <a:br>
                    <a:rPr lang="en-US" sz="1400" dirty="0">
                      <a:solidFill>
                        <a:srgbClr val="4D4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400" dirty="0">
                      <a:solidFill>
                        <a:srgbClr val="4D4D4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Mobile Web</a:t>
                  </a:r>
                </a:p>
              </p:txBody>
            </p:sp>
            <p:sp>
              <p:nvSpPr>
                <p:cNvPr id="58" name="Freeform 80"/>
                <p:cNvSpPr>
                  <a:spLocks noEditPoints="1"/>
                </p:cNvSpPr>
                <p:nvPr/>
              </p:nvSpPr>
              <p:spPr bwMode="auto">
                <a:xfrm>
                  <a:off x="3917580" y="1018456"/>
                  <a:ext cx="777845" cy="1555685"/>
                </a:xfrm>
                <a:custGeom>
                  <a:avLst/>
                  <a:gdLst>
                    <a:gd name="T0" fmla="*/ 54 w 58"/>
                    <a:gd name="T1" fmla="*/ 93 h 116"/>
                    <a:gd name="T2" fmla="*/ 4 w 58"/>
                    <a:gd name="T3" fmla="*/ 93 h 116"/>
                    <a:gd name="T4" fmla="*/ 4 w 58"/>
                    <a:gd name="T5" fmla="*/ 18 h 116"/>
                    <a:gd name="T6" fmla="*/ 54 w 58"/>
                    <a:gd name="T7" fmla="*/ 18 h 116"/>
                    <a:gd name="T8" fmla="*/ 54 w 58"/>
                    <a:gd name="T9" fmla="*/ 93 h 116"/>
                    <a:gd name="T10" fmla="*/ 29 w 58"/>
                    <a:gd name="T11" fmla="*/ 109 h 116"/>
                    <a:gd name="T12" fmla="*/ 24 w 58"/>
                    <a:gd name="T13" fmla="*/ 104 h 116"/>
                    <a:gd name="T14" fmla="*/ 29 w 58"/>
                    <a:gd name="T15" fmla="*/ 99 h 116"/>
                    <a:gd name="T16" fmla="*/ 34 w 58"/>
                    <a:gd name="T17" fmla="*/ 104 h 116"/>
                    <a:gd name="T18" fmla="*/ 29 w 58"/>
                    <a:gd name="T19" fmla="*/ 109 h 116"/>
                    <a:gd name="T20" fmla="*/ 21 w 58"/>
                    <a:gd name="T21" fmla="*/ 7 h 116"/>
                    <a:gd name="T22" fmla="*/ 37 w 58"/>
                    <a:gd name="T23" fmla="*/ 7 h 116"/>
                    <a:gd name="T24" fmla="*/ 38 w 58"/>
                    <a:gd name="T25" fmla="*/ 8 h 116"/>
                    <a:gd name="T26" fmla="*/ 37 w 58"/>
                    <a:gd name="T27" fmla="*/ 9 h 116"/>
                    <a:gd name="T28" fmla="*/ 21 w 58"/>
                    <a:gd name="T29" fmla="*/ 9 h 116"/>
                    <a:gd name="T30" fmla="*/ 21 w 58"/>
                    <a:gd name="T31" fmla="*/ 8 h 116"/>
                    <a:gd name="T32" fmla="*/ 21 w 58"/>
                    <a:gd name="T33" fmla="*/ 7 h 116"/>
                    <a:gd name="T34" fmla="*/ 49 w 58"/>
                    <a:gd name="T35" fmla="*/ 0 h 116"/>
                    <a:gd name="T36" fmla="*/ 9 w 58"/>
                    <a:gd name="T37" fmla="*/ 0 h 116"/>
                    <a:gd name="T38" fmla="*/ 0 w 58"/>
                    <a:gd name="T39" fmla="*/ 9 h 116"/>
                    <a:gd name="T40" fmla="*/ 0 w 58"/>
                    <a:gd name="T41" fmla="*/ 107 h 116"/>
                    <a:gd name="T42" fmla="*/ 9 w 58"/>
                    <a:gd name="T43" fmla="*/ 116 h 116"/>
                    <a:gd name="T44" fmla="*/ 49 w 58"/>
                    <a:gd name="T45" fmla="*/ 116 h 116"/>
                    <a:gd name="T46" fmla="*/ 58 w 58"/>
                    <a:gd name="T47" fmla="*/ 107 h 116"/>
                    <a:gd name="T48" fmla="*/ 58 w 58"/>
                    <a:gd name="T49" fmla="*/ 9 h 116"/>
                    <a:gd name="T50" fmla="*/ 49 w 58"/>
                    <a:gd name="T51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8" h="116">
                      <a:moveTo>
                        <a:pt x="54" y="93"/>
                      </a:move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54" y="18"/>
                        <a:pt x="54" y="18"/>
                        <a:pt x="54" y="18"/>
                      </a:cubicBezTo>
                      <a:cubicBezTo>
                        <a:pt x="54" y="93"/>
                        <a:pt x="54" y="93"/>
                        <a:pt x="54" y="93"/>
                      </a:cubicBezTo>
                      <a:close/>
                      <a:moveTo>
                        <a:pt x="29" y="109"/>
                      </a:moveTo>
                      <a:cubicBezTo>
                        <a:pt x="26" y="109"/>
                        <a:pt x="24" y="107"/>
                        <a:pt x="24" y="104"/>
                      </a:cubicBezTo>
                      <a:cubicBezTo>
                        <a:pt x="24" y="101"/>
                        <a:pt x="26" y="99"/>
                        <a:pt x="29" y="99"/>
                      </a:cubicBezTo>
                      <a:cubicBezTo>
                        <a:pt x="32" y="99"/>
                        <a:pt x="34" y="101"/>
                        <a:pt x="34" y="104"/>
                      </a:cubicBezTo>
                      <a:cubicBezTo>
                        <a:pt x="34" y="107"/>
                        <a:pt x="32" y="109"/>
                        <a:pt x="29" y="109"/>
                      </a:cubicBezTo>
                      <a:close/>
                      <a:moveTo>
                        <a:pt x="21" y="7"/>
                      </a:move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8" y="7"/>
                        <a:pt x="38" y="8"/>
                      </a:cubicBezTo>
                      <a:cubicBezTo>
                        <a:pt x="38" y="9"/>
                        <a:pt x="37" y="9"/>
                        <a:pt x="37" y="9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1" y="9"/>
                        <a:pt x="21" y="9"/>
                        <a:pt x="21" y="8"/>
                      </a:cubicBezTo>
                      <a:cubicBezTo>
                        <a:pt x="21" y="7"/>
                        <a:pt x="21" y="7"/>
                        <a:pt x="21" y="7"/>
                      </a:cubicBezTo>
                      <a:close/>
                      <a:moveTo>
                        <a:pt x="49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107"/>
                        <a:pt x="0" y="107"/>
                        <a:pt x="0" y="107"/>
                      </a:cubicBezTo>
                      <a:cubicBezTo>
                        <a:pt x="0" y="112"/>
                        <a:pt x="4" y="116"/>
                        <a:pt x="9" y="116"/>
                      </a:cubicBezTo>
                      <a:cubicBezTo>
                        <a:pt x="49" y="116"/>
                        <a:pt x="49" y="116"/>
                        <a:pt x="49" y="116"/>
                      </a:cubicBezTo>
                      <a:cubicBezTo>
                        <a:pt x="54" y="116"/>
                        <a:pt x="58" y="112"/>
                        <a:pt x="58" y="107"/>
                      </a:cubicBezTo>
                      <a:cubicBezTo>
                        <a:pt x="58" y="9"/>
                        <a:pt x="58" y="9"/>
                        <a:pt x="58" y="9"/>
                      </a:cubicBezTo>
                      <a:cubicBezTo>
                        <a:pt x="58" y="4"/>
                        <a:pt x="54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F15B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dirty="0">
                    <a:solidFill>
                      <a:srgbClr val="4D4D4D"/>
                    </a:solidFill>
                    <a:latin typeface="Calibri"/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2332852" y="1541168"/>
                  <a:ext cx="737431" cy="1040652"/>
                  <a:chOff x="-2786063" y="1222376"/>
                  <a:chExt cx="550611" cy="777018"/>
                </a:xfrm>
              </p:grpSpPr>
              <p:sp>
                <p:nvSpPr>
                  <p:cNvPr id="65" name="Freeform 102"/>
                  <p:cNvSpPr>
                    <a:spLocks/>
                  </p:cNvSpPr>
                  <p:nvPr/>
                </p:nvSpPr>
                <p:spPr bwMode="auto">
                  <a:xfrm>
                    <a:off x="-2294189" y="1900970"/>
                    <a:ext cx="58737" cy="98424"/>
                  </a:xfrm>
                  <a:custGeom>
                    <a:avLst/>
                    <a:gdLst>
                      <a:gd name="T0" fmla="*/ 6 w 16"/>
                      <a:gd name="T1" fmla="*/ 24 h 26"/>
                      <a:gd name="T2" fmla="*/ 9 w 16"/>
                      <a:gd name="T3" fmla="*/ 24 h 26"/>
                      <a:gd name="T4" fmla="*/ 16 w 16"/>
                      <a:gd name="T5" fmla="*/ 0 h 26"/>
                      <a:gd name="T6" fmla="*/ 0 w 16"/>
                      <a:gd name="T7" fmla="*/ 0 h 26"/>
                      <a:gd name="T8" fmla="*/ 6 w 16"/>
                      <a:gd name="T9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26">
                        <a:moveTo>
                          <a:pt x="6" y="24"/>
                        </a:moveTo>
                        <a:cubicBezTo>
                          <a:pt x="6" y="25"/>
                          <a:pt x="8" y="26"/>
                          <a:pt x="9" y="24"/>
                        </a:cubicBezTo>
                        <a:cubicBezTo>
                          <a:pt x="16" y="0"/>
                          <a:pt x="16" y="0"/>
                          <a:pt x="16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6" y="2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dirty="0">
                      <a:solidFill>
                        <a:srgbClr val="4D4D4D"/>
                      </a:solidFill>
                    </a:endParaRPr>
                  </a:p>
                </p:txBody>
              </p:sp>
              <p:sp>
                <p:nvSpPr>
                  <p:cNvPr id="70" name="Freeform 107"/>
                  <p:cNvSpPr>
                    <a:spLocks/>
                  </p:cNvSpPr>
                  <p:nvPr/>
                </p:nvSpPr>
                <p:spPr bwMode="auto">
                  <a:xfrm>
                    <a:off x="-2786063" y="122237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400" dirty="0">
                      <a:solidFill>
                        <a:srgbClr val="4D4D4D"/>
                      </a:solidFill>
                    </a:endParaRPr>
                  </a:p>
                </p:txBody>
              </p:sp>
            </p:grpSp>
          </p:grpSp>
        </p:grpSp>
        <p:sp>
          <p:nvSpPr>
            <p:cNvPr id="23" name="Oval 22"/>
            <p:cNvSpPr/>
            <p:nvPr/>
          </p:nvSpPr>
          <p:spPr bwMode="auto">
            <a:xfrm>
              <a:off x="2041075" y="3314801"/>
              <a:ext cx="1719072" cy="1722484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Validation Scope Coverage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24" name="Arc 23"/>
            <p:cNvSpPr/>
            <p:nvPr/>
          </p:nvSpPr>
          <p:spPr bwMode="auto">
            <a:xfrm>
              <a:off x="1728827" y="3039637"/>
              <a:ext cx="2343790" cy="2342070"/>
            </a:xfrm>
            <a:prstGeom prst="arc">
              <a:avLst>
                <a:gd name="adj1" fmla="val 9085785"/>
                <a:gd name="adj2" fmla="val 1897041"/>
              </a:avLst>
            </a:prstGeom>
            <a:noFill/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617886" y="3834310"/>
              <a:ext cx="231622" cy="231452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2154239" y="3100587"/>
              <a:ext cx="231622" cy="231452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3367487" y="3077994"/>
              <a:ext cx="231622" cy="2314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3927184" y="3800017"/>
              <a:ext cx="231622" cy="231452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840995" y="4604452"/>
              <a:ext cx="231622" cy="231452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1755693" y="4604452"/>
              <a:ext cx="231622" cy="23145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Ｐゴシック"/>
                <a:cs typeface="ＭＳ Ｐゴシック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06140" y="2999383"/>
              <a:ext cx="962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2"/>
                  </a:solidFill>
                </a:rPr>
                <a:t>Toyota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42995" y="4715847"/>
              <a:ext cx="12910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4D4D4D"/>
                  </a:solidFill>
                </a:rPr>
                <a:t>User Admin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0541" y="4715847"/>
              <a:ext cx="120515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4D4D4D"/>
                  </a:solidFill>
                </a:rPr>
                <a:t>Corporate External / </a:t>
              </a:r>
              <a:br>
                <a:rPr lang="en-US" sz="1400" b="1" dirty="0">
                  <a:solidFill>
                    <a:srgbClr val="4D4D4D"/>
                  </a:solidFill>
                </a:rPr>
              </a:br>
              <a:r>
                <a:rPr lang="en-US" sz="1400" b="1" dirty="0">
                  <a:solidFill>
                    <a:srgbClr val="4D4D4D"/>
                  </a:solidFill>
                </a:rPr>
                <a:t>Internal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746107" y="3020049"/>
              <a:ext cx="7008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Lexus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27184" y="3776794"/>
              <a:ext cx="14904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00000"/>
                  </a:solidFill>
                </a:rPr>
                <a:t>Dealer Passport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50542" y="3803356"/>
              <a:ext cx="8003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B050"/>
                  </a:solidFill>
                </a:rPr>
                <a:t>PR 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95674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9918F-2C0D-4FF8-9286-BB185E2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Design Automation for a leading Air Transport IT &amp; Communication company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955956"/>
            <a:ext cx="12192000" cy="5528107"/>
            <a:chOff x="0" y="970024"/>
            <a:chExt cx="12192000" cy="55281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43A683-09C1-4762-8FF9-3BEBBB3D54DA}"/>
                </a:ext>
              </a:extLst>
            </p:cNvPr>
            <p:cNvSpPr>
              <a:spLocks/>
            </p:cNvSpPr>
            <p:nvPr/>
          </p:nvSpPr>
          <p:spPr>
            <a:xfrm>
              <a:off x="8366260" y="2105862"/>
              <a:ext cx="3474723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Improved test design productivity by 40%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Reduced maintenance effort(Change management)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Automated requirement traceability information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100% updated test documentation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Re-usability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Enhanced Test Coverage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9A7E54-A1E7-4B7D-B991-2473C7957BEC}"/>
                </a:ext>
              </a:extLst>
            </p:cNvPr>
            <p:cNvSpPr>
              <a:spLocks/>
            </p:cNvSpPr>
            <p:nvPr/>
          </p:nvSpPr>
          <p:spPr>
            <a:xfrm>
              <a:off x="4358638" y="2105862"/>
              <a:ext cx="3474722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Test design automation done using Model Based Testing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Hexaware iD2E (Integrated Design to Execution) was the proposed solution for extreme automation across testing life cycle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iD2E was proposed for achieving end to end life cycle automation from test design, generating automated test scripts to test reporting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Tool has inbuilt Connectors for Selenium/UFT automation frameworks and these connector allows us to convert the test cases generated by the MBT tool into automated scripts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F98F5-03BA-4766-A61B-90EFE8137891}"/>
                </a:ext>
              </a:extLst>
            </p:cNvPr>
            <p:cNvSpPr>
              <a:spLocks/>
            </p:cNvSpPr>
            <p:nvPr/>
          </p:nvSpPr>
          <p:spPr>
            <a:xfrm>
              <a:off x="380997" y="2105862"/>
              <a:ext cx="3474721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Test Design automation for the following products 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Bag Manager – Baggage port folio solution providing real time interactive 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 err="1">
                  <a:solidFill>
                    <a:srgbClr val="4D4D4D"/>
                  </a:solidFill>
                </a:rPr>
                <a:t>iValidate</a:t>
              </a:r>
              <a:r>
                <a:rPr lang="en-US" sz="1400" dirty="0">
                  <a:solidFill>
                    <a:srgbClr val="4D4D4D"/>
                  </a:solidFill>
                </a:rPr>
                <a:t> – Automated passenger travel document validation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 err="1">
                  <a:solidFill>
                    <a:srgbClr val="4D4D4D"/>
                  </a:solidFill>
                </a:rPr>
                <a:t>iTrack</a:t>
              </a:r>
              <a:r>
                <a:rPr lang="en-US" sz="1400" dirty="0">
                  <a:solidFill>
                    <a:srgbClr val="4D4D4D"/>
                  </a:solidFill>
                </a:rPr>
                <a:t> – Background data collection and reporting application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 err="1">
                  <a:solidFill>
                    <a:srgbClr val="4D4D4D"/>
                  </a:solidFill>
                </a:rPr>
                <a:t>iFind</a:t>
              </a:r>
              <a:r>
                <a:rPr lang="en-US" sz="1400" dirty="0">
                  <a:solidFill>
                    <a:srgbClr val="4D4D4D"/>
                  </a:solidFill>
                </a:rPr>
                <a:t> – Search and find gate application that enables gate handling agents to locate passengers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World Tracer – For lost and found baggage's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4B00D-5B1C-4969-A252-308A914319EF}"/>
                </a:ext>
              </a:extLst>
            </p:cNvPr>
            <p:cNvSpPr txBox="1"/>
            <p:nvPr/>
          </p:nvSpPr>
          <p:spPr>
            <a:xfrm>
              <a:off x="0" y="6132371"/>
              <a:ext cx="12192000" cy="36576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>
                <a:defRPr b="1" i="1">
                  <a:solidFill>
                    <a:schemeClr val="bg1"/>
                  </a:solidFill>
                </a:defRPr>
              </a:lvl1pPr>
            </a:lstStyle>
            <a:p>
              <a:r>
                <a:rPr lang="en-US" sz="1600" i="0" dirty="0">
                  <a:solidFill>
                    <a:prstClr val="white"/>
                  </a:solidFill>
                </a:rPr>
                <a:t>Tools/Technologies Used: Selenium, UFT automation frameworks, iD2E, </a:t>
              </a:r>
              <a:r>
                <a:rPr lang="en-US" sz="1600" i="0" dirty="0" err="1">
                  <a:solidFill>
                    <a:prstClr val="white"/>
                  </a:solidFill>
                </a:rPr>
                <a:t>ConformiQ</a:t>
              </a:r>
              <a:r>
                <a:rPr lang="en-US" sz="1600" i="0" dirty="0">
                  <a:solidFill>
                    <a:prstClr val="white"/>
                  </a:solidFill>
                </a:rPr>
                <a:t>, HP ALM</a:t>
              </a: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BA3B96A-2B62-44B0-A2DB-70262D624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37595" y="970024"/>
              <a:ext cx="695686" cy="694830"/>
            </a:xfrm>
            <a:custGeom>
              <a:avLst/>
              <a:gdLst>
                <a:gd name="T0" fmla="*/ 1504 w 1726"/>
                <a:gd name="T1" fmla="*/ 3 h 1726"/>
                <a:gd name="T2" fmla="*/ 1482 w 1726"/>
                <a:gd name="T3" fmla="*/ 12 h 1726"/>
                <a:gd name="T4" fmla="*/ 1306 w 1726"/>
                <a:gd name="T5" fmla="*/ 169 h 1726"/>
                <a:gd name="T6" fmla="*/ 1293 w 1726"/>
                <a:gd name="T7" fmla="*/ 198 h 1726"/>
                <a:gd name="T8" fmla="*/ 1293 w 1726"/>
                <a:gd name="T9" fmla="*/ 378 h 1726"/>
                <a:gd name="T10" fmla="*/ 658 w 1726"/>
                <a:gd name="T11" fmla="*/ 1012 h 1726"/>
                <a:gd name="T12" fmla="*/ 657 w 1726"/>
                <a:gd name="T13" fmla="*/ 1068 h 1726"/>
                <a:gd name="T14" fmla="*/ 712 w 1726"/>
                <a:gd name="T15" fmla="*/ 1069 h 1726"/>
                <a:gd name="T16" fmla="*/ 713 w 1726"/>
                <a:gd name="T17" fmla="*/ 1068 h 1726"/>
                <a:gd name="T18" fmla="*/ 1348 w 1726"/>
                <a:gd name="T19" fmla="*/ 433 h 1726"/>
                <a:gd name="T20" fmla="*/ 1528 w 1726"/>
                <a:gd name="T21" fmla="*/ 433 h 1726"/>
                <a:gd name="T22" fmla="*/ 1557 w 1726"/>
                <a:gd name="T23" fmla="*/ 420 h 1726"/>
                <a:gd name="T24" fmla="*/ 1714 w 1726"/>
                <a:gd name="T25" fmla="*/ 244 h 1726"/>
                <a:gd name="T26" fmla="*/ 1720 w 1726"/>
                <a:gd name="T27" fmla="*/ 202 h 1726"/>
                <a:gd name="T28" fmla="*/ 1685 w 1726"/>
                <a:gd name="T29" fmla="*/ 179 h 1726"/>
                <a:gd name="T30" fmla="*/ 1548 w 1726"/>
                <a:gd name="T31" fmla="*/ 179 h 1726"/>
                <a:gd name="T32" fmla="*/ 1548 w 1726"/>
                <a:gd name="T33" fmla="*/ 42 h 1726"/>
                <a:gd name="T34" fmla="*/ 1504 w 1726"/>
                <a:gd name="T35" fmla="*/ 3 h 1726"/>
                <a:gd name="T36" fmla="*/ 686 w 1726"/>
                <a:gd name="T37" fmla="*/ 355 h 1726"/>
                <a:gd name="T38" fmla="*/ 0 w 1726"/>
                <a:gd name="T39" fmla="*/ 1041 h 1726"/>
                <a:gd name="T40" fmla="*/ 686 w 1726"/>
                <a:gd name="T41" fmla="*/ 1726 h 1726"/>
                <a:gd name="T42" fmla="*/ 1371 w 1726"/>
                <a:gd name="T43" fmla="*/ 1041 h 1726"/>
                <a:gd name="T44" fmla="*/ 1222 w 1726"/>
                <a:gd name="T45" fmla="*/ 615 h 1726"/>
                <a:gd name="T46" fmla="*/ 1082 w 1726"/>
                <a:gd name="T47" fmla="*/ 754 h 1726"/>
                <a:gd name="T48" fmla="*/ 1176 w 1726"/>
                <a:gd name="T49" fmla="*/ 1041 h 1726"/>
                <a:gd name="T50" fmla="*/ 686 w 1726"/>
                <a:gd name="T51" fmla="*/ 1530 h 1726"/>
                <a:gd name="T52" fmla="*/ 196 w 1726"/>
                <a:gd name="T53" fmla="*/ 1041 h 1726"/>
                <a:gd name="T54" fmla="*/ 686 w 1726"/>
                <a:gd name="T55" fmla="*/ 551 h 1726"/>
                <a:gd name="T56" fmla="*/ 972 w 1726"/>
                <a:gd name="T57" fmla="*/ 643 h 1726"/>
                <a:gd name="T58" fmla="*/ 1111 w 1726"/>
                <a:gd name="T59" fmla="*/ 504 h 1726"/>
                <a:gd name="T60" fmla="*/ 686 w 1726"/>
                <a:gd name="T61" fmla="*/ 355 h 1726"/>
                <a:gd name="T62" fmla="*/ 686 w 1726"/>
                <a:gd name="T63" fmla="*/ 629 h 1726"/>
                <a:gd name="T64" fmla="*/ 275 w 1726"/>
                <a:gd name="T65" fmla="*/ 1041 h 1726"/>
                <a:gd name="T66" fmla="*/ 686 w 1726"/>
                <a:gd name="T67" fmla="*/ 1452 h 1726"/>
                <a:gd name="T68" fmla="*/ 1097 w 1726"/>
                <a:gd name="T69" fmla="*/ 1041 h 1726"/>
                <a:gd name="T70" fmla="*/ 1027 w 1726"/>
                <a:gd name="T71" fmla="*/ 810 h 1726"/>
                <a:gd name="T72" fmla="*/ 868 w 1726"/>
                <a:gd name="T73" fmla="*/ 969 h 1726"/>
                <a:gd name="T74" fmla="*/ 882 w 1726"/>
                <a:gd name="T75" fmla="*/ 1041 h 1726"/>
                <a:gd name="T76" fmla="*/ 686 w 1726"/>
                <a:gd name="T77" fmla="*/ 1236 h 1726"/>
                <a:gd name="T78" fmla="*/ 490 w 1726"/>
                <a:gd name="T79" fmla="*/ 1041 h 1726"/>
                <a:gd name="T80" fmla="*/ 686 w 1726"/>
                <a:gd name="T81" fmla="*/ 845 h 1726"/>
                <a:gd name="T82" fmla="*/ 757 w 1726"/>
                <a:gd name="T83" fmla="*/ 858 h 1726"/>
                <a:gd name="T84" fmla="*/ 915 w 1726"/>
                <a:gd name="T85" fmla="*/ 700 h 1726"/>
                <a:gd name="T86" fmla="*/ 686 w 1726"/>
                <a:gd name="T87" fmla="*/ 629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26" h="1726">
                  <a:moveTo>
                    <a:pt x="1504" y="3"/>
                  </a:moveTo>
                  <a:cubicBezTo>
                    <a:pt x="1496" y="4"/>
                    <a:pt x="1488" y="7"/>
                    <a:pt x="1482" y="12"/>
                  </a:cubicBezTo>
                  <a:cubicBezTo>
                    <a:pt x="1306" y="169"/>
                    <a:pt x="1306" y="169"/>
                    <a:pt x="1306" y="169"/>
                  </a:cubicBezTo>
                  <a:cubicBezTo>
                    <a:pt x="1298" y="176"/>
                    <a:pt x="1293" y="187"/>
                    <a:pt x="1293" y="198"/>
                  </a:cubicBezTo>
                  <a:cubicBezTo>
                    <a:pt x="1293" y="378"/>
                    <a:pt x="1293" y="378"/>
                    <a:pt x="1293" y="378"/>
                  </a:cubicBezTo>
                  <a:cubicBezTo>
                    <a:pt x="658" y="1012"/>
                    <a:pt x="658" y="1012"/>
                    <a:pt x="658" y="1012"/>
                  </a:cubicBezTo>
                  <a:cubicBezTo>
                    <a:pt x="643" y="1027"/>
                    <a:pt x="642" y="1052"/>
                    <a:pt x="657" y="1068"/>
                  </a:cubicBezTo>
                  <a:cubicBezTo>
                    <a:pt x="672" y="1084"/>
                    <a:pt x="697" y="1084"/>
                    <a:pt x="712" y="1069"/>
                  </a:cubicBezTo>
                  <a:cubicBezTo>
                    <a:pt x="713" y="1069"/>
                    <a:pt x="713" y="1069"/>
                    <a:pt x="713" y="1068"/>
                  </a:cubicBezTo>
                  <a:cubicBezTo>
                    <a:pt x="1348" y="433"/>
                    <a:pt x="1348" y="433"/>
                    <a:pt x="1348" y="433"/>
                  </a:cubicBezTo>
                  <a:cubicBezTo>
                    <a:pt x="1528" y="433"/>
                    <a:pt x="1528" y="433"/>
                    <a:pt x="1528" y="433"/>
                  </a:cubicBezTo>
                  <a:cubicBezTo>
                    <a:pt x="1539" y="433"/>
                    <a:pt x="1550" y="428"/>
                    <a:pt x="1557" y="420"/>
                  </a:cubicBezTo>
                  <a:cubicBezTo>
                    <a:pt x="1714" y="244"/>
                    <a:pt x="1714" y="244"/>
                    <a:pt x="1714" y="244"/>
                  </a:cubicBezTo>
                  <a:cubicBezTo>
                    <a:pt x="1724" y="233"/>
                    <a:pt x="1726" y="216"/>
                    <a:pt x="1720" y="202"/>
                  </a:cubicBezTo>
                  <a:cubicBezTo>
                    <a:pt x="1714" y="189"/>
                    <a:pt x="1700" y="179"/>
                    <a:pt x="1685" y="179"/>
                  </a:cubicBezTo>
                  <a:cubicBezTo>
                    <a:pt x="1548" y="179"/>
                    <a:pt x="1548" y="179"/>
                    <a:pt x="1548" y="179"/>
                  </a:cubicBezTo>
                  <a:cubicBezTo>
                    <a:pt x="1548" y="42"/>
                    <a:pt x="1548" y="42"/>
                    <a:pt x="1548" y="42"/>
                  </a:cubicBezTo>
                  <a:cubicBezTo>
                    <a:pt x="1548" y="20"/>
                    <a:pt x="1526" y="0"/>
                    <a:pt x="1504" y="3"/>
                  </a:cubicBezTo>
                  <a:close/>
                  <a:moveTo>
                    <a:pt x="686" y="355"/>
                  </a:moveTo>
                  <a:cubicBezTo>
                    <a:pt x="307" y="355"/>
                    <a:pt x="0" y="662"/>
                    <a:pt x="0" y="1041"/>
                  </a:cubicBezTo>
                  <a:cubicBezTo>
                    <a:pt x="0" y="1419"/>
                    <a:pt x="307" y="1726"/>
                    <a:pt x="686" y="1726"/>
                  </a:cubicBezTo>
                  <a:cubicBezTo>
                    <a:pt x="1064" y="1726"/>
                    <a:pt x="1371" y="1419"/>
                    <a:pt x="1371" y="1041"/>
                  </a:cubicBezTo>
                  <a:cubicBezTo>
                    <a:pt x="1371" y="879"/>
                    <a:pt x="1315" y="732"/>
                    <a:pt x="1222" y="615"/>
                  </a:cubicBezTo>
                  <a:cubicBezTo>
                    <a:pt x="1082" y="754"/>
                    <a:pt x="1082" y="754"/>
                    <a:pt x="1082" y="754"/>
                  </a:cubicBezTo>
                  <a:cubicBezTo>
                    <a:pt x="1141" y="835"/>
                    <a:pt x="1176" y="934"/>
                    <a:pt x="1176" y="1041"/>
                  </a:cubicBezTo>
                  <a:cubicBezTo>
                    <a:pt x="1176" y="1311"/>
                    <a:pt x="956" y="1530"/>
                    <a:pt x="686" y="1530"/>
                  </a:cubicBezTo>
                  <a:cubicBezTo>
                    <a:pt x="416" y="1530"/>
                    <a:pt x="196" y="1311"/>
                    <a:pt x="196" y="1041"/>
                  </a:cubicBezTo>
                  <a:cubicBezTo>
                    <a:pt x="196" y="771"/>
                    <a:pt x="416" y="551"/>
                    <a:pt x="686" y="551"/>
                  </a:cubicBezTo>
                  <a:cubicBezTo>
                    <a:pt x="793" y="551"/>
                    <a:pt x="891" y="585"/>
                    <a:pt x="972" y="643"/>
                  </a:cubicBezTo>
                  <a:cubicBezTo>
                    <a:pt x="1111" y="504"/>
                    <a:pt x="1111" y="504"/>
                    <a:pt x="1111" y="504"/>
                  </a:cubicBezTo>
                  <a:cubicBezTo>
                    <a:pt x="994" y="411"/>
                    <a:pt x="847" y="355"/>
                    <a:pt x="686" y="355"/>
                  </a:cubicBezTo>
                  <a:close/>
                  <a:moveTo>
                    <a:pt x="686" y="629"/>
                  </a:moveTo>
                  <a:cubicBezTo>
                    <a:pt x="458" y="629"/>
                    <a:pt x="275" y="813"/>
                    <a:pt x="275" y="1041"/>
                  </a:cubicBezTo>
                  <a:cubicBezTo>
                    <a:pt x="275" y="1268"/>
                    <a:pt x="458" y="1452"/>
                    <a:pt x="686" y="1452"/>
                  </a:cubicBezTo>
                  <a:cubicBezTo>
                    <a:pt x="914" y="1452"/>
                    <a:pt x="1097" y="1268"/>
                    <a:pt x="1097" y="1041"/>
                  </a:cubicBezTo>
                  <a:cubicBezTo>
                    <a:pt x="1097" y="955"/>
                    <a:pt x="1071" y="876"/>
                    <a:pt x="1027" y="810"/>
                  </a:cubicBezTo>
                  <a:cubicBezTo>
                    <a:pt x="868" y="969"/>
                    <a:pt x="868" y="969"/>
                    <a:pt x="868" y="969"/>
                  </a:cubicBezTo>
                  <a:cubicBezTo>
                    <a:pt x="877" y="991"/>
                    <a:pt x="882" y="1015"/>
                    <a:pt x="882" y="1041"/>
                  </a:cubicBezTo>
                  <a:cubicBezTo>
                    <a:pt x="882" y="1149"/>
                    <a:pt x="794" y="1236"/>
                    <a:pt x="686" y="1236"/>
                  </a:cubicBezTo>
                  <a:cubicBezTo>
                    <a:pt x="578" y="1236"/>
                    <a:pt x="490" y="1149"/>
                    <a:pt x="490" y="1041"/>
                  </a:cubicBezTo>
                  <a:cubicBezTo>
                    <a:pt x="490" y="932"/>
                    <a:pt x="578" y="845"/>
                    <a:pt x="686" y="845"/>
                  </a:cubicBezTo>
                  <a:cubicBezTo>
                    <a:pt x="711" y="845"/>
                    <a:pt x="735" y="850"/>
                    <a:pt x="757" y="858"/>
                  </a:cubicBezTo>
                  <a:cubicBezTo>
                    <a:pt x="915" y="700"/>
                    <a:pt x="915" y="700"/>
                    <a:pt x="915" y="700"/>
                  </a:cubicBezTo>
                  <a:cubicBezTo>
                    <a:pt x="850" y="656"/>
                    <a:pt x="771" y="629"/>
                    <a:pt x="686" y="6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5AE9D-EAC5-4442-A695-AFD2D465D3F9}"/>
                </a:ext>
              </a:extLst>
            </p:cNvPr>
            <p:cNvSpPr txBox="1"/>
            <p:nvPr/>
          </p:nvSpPr>
          <p:spPr>
            <a:xfrm>
              <a:off x="380997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Scope</a:t>
              </a: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6C331AC-9598-41B5-A41B-573F0F736F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620" y="995662"/>
              <a:ext cx="654757" cy="677736"/>
            </a:xfrm>
            <a:custGeom>
              <a:avLst/>
              <a:gdLst>
                <a:gd name="T0" fmla="*/ 883 w 1848"/>
                <a:gd name="T1" fmla="*/ 519 h 1915"/>
                <a:gd name="T2" fmla="*/ 777 w 1848"/>
                <a:gd name="T3" fmla="*/ 541 h 1915"/>
                <a:gd name="T4" fmla="*/ 753 w 1848"/>
                <a:gd name="T5" fmla="*/ 548 h 1915"/>
                <a:gd name="T6" fmla="*/ 725 w 1848"/>
                <a:gd name="T7" fmla="*/ 519 h 1915"/>
                <a:gd name="T8" fmla="*/ 821 w 1848"/>
                <a:gd name="T9" fmla="*/ 258 h 1915"/>
                <a:gd name="T10" fmla="*/ 1015 w 1848"/>
                <a:gd name="T11" fmla="*/ 229 h 1915"/>
                <a:gd name="T12" fmla="*/ 1015 w 1848"/>
                <a:gd name="T13" fmla="*/ 223 h 1915"/>
                <a:gd name="T14" fmla="*/ 983 w 1848"/>
                <a:gd name="T15" fmla="*/ 129 h 1915"/>
                <a:gd name="T16" fmla="*/ 1237 w 1848"/>
                <a:gd name="T17" fmla="*/ 96 h 1915"/>
                <a:gd name="T18" fmla="*/ 1209 w 1848"/>
                <a:gd name="T19" fmla="*/ 223 h 1915"/>
                <a:gd name="T20" fmla="*/ 1237 w 1848"/>
                <a:gd name="T21" fmla="*/ 257 h 1915"/>
                <a:gd name="T22" fmla="*/ 1499 w 1848"/>
                <a:gd name="T23" fmla="*/ 354 h 1915"/>
                <a:gd name="T24" fmla="*/ 1499 w 1848"/>
                <a:gd name="T25" fmla="*/ 519 h 1915"/>
                <a:gd name="T26" fmla="*/ 1527 w 1848"/>
                <a:gd name="T27" fmla="*/ 548 h 1915"/>
                <a:gd name="T28" fmla="*/ 1551 w 1848"/>
                <a:gd name="T29" fmla="*/ 541 h 1915"/>
                <a:gd name="T30" fmla="*/ 1760 w 1848"/>
                <a:gd name="T31" fmla="*/ 642 h 1915"/>
                <a:gd name="T32" fmla="*/ 1551 w 1848"/>
                <a:gd name="T33" fmla="*/ 748 h 1915"/>
                <a:gd name="T34" fmla="*/ 1527 w 1848"/>
                <a:gd name="T35" fmla="*/ 742 h 1915"/>
                <a:gd name="T36" fmla="*/ 1499 w 1848"/>
                <a:gd name="T37" fmla="*/ 935 h 1915"/>
                <a:gd name="T38" fmla="*/ 1402 w 1848"/>
                <a:gd name="T39" fmla="*/ 1032 h 1915"/>
                <a:gd name="T40" fmla="*/ 725 w 1848"/>
                <a:gd name="T41" fmla="*/ 935 h 1915"/>
                <a:gd name="T42" fmla="*/ 753 w 1848"/>
                <a:gd name="T43" fmla="*/ 742 h 1915"/>
                <a:gd name="T44" fmla="*/ 777 w 1848"/>
                <a:gd name="T45" fmla="*/ 748 h 1915"/>
                <a:gd name="T46" fmla="*/ 979 w 1848"/>
                <a:gd name="T47" fmla="*/ 674 h 1915"/>
                <a:gd name="T48" fmla="*/ 1610 w 1848"/>
                <a:gd name="T49" fmla="*/ 1049 h 1915"/>
                <a:gd name="T50" fmla="*/ 1397 w 1848"/>
                <a:gd name="T51" fmla="*/ 1293 h 1915"/>
                <a:gd name="T52" fmla="*/ 946 w 1848"/>
                <a:gd name="T53" fmla="*/ 1501 h 1915"/>
                <a:gd name="T54" fmla="*/ 946 w 1848"/>
                <a:gd name="T55" fmla="*/ 1407 h 1915"/>
                <a:gd name="T56" fmla="*/ 1176 w 1848"/>
                <a:gd name="T57" fmla="*/ 1407 h 1915"/>
                <a:gd name="T58" fmla="*/ 1185 w 1848"/>
                <a:gd name="T59" fmla="*/ 1165 h 1915"/>
                <a:gd name="T60" fmla="*/ 797 w 1848"/>
                <a:gd name="T61" fmla="*/ 1165 h 1915"/>
                <a:gd name="T62" fmla="*/ 285 w 1848"/>
                <a:gd name="T63" fmla="*/ 1245 h 1915"/>
                <a:gd name="T64" fmla="*/ 398 w 1848"/>
                <a:gd name="T65" fmla="*/ 1915 h 1915"/>
                <a:gd name="T66" fmla="*/ 1150 w 1848"/>
                <a:gd name="T67" fmla="*/ 1803 h 1915"/>
                <a:gd name="T68" fmla="*/ 1802 w 1848"/>
                <a:gd name="T69" fmla="*/ 1212 h 1915"/>
                <a:gd name="T70" fmla="*/ 1788 w 1848"/>
                <a:gd name="T71" fmla="*/ 103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8" h="1915">
                  <a:moveTo>
                    <a:pt x="979" y="674"/>
                  </a:moveTo>
                  <a:cubicBezTo>
                    <a:pt x="996" y="604"/>
                    <a:pt x="952" y="535"/>
                    <a:pt x="883" y="519"/>
                  </a:cubicBezTo>
                  <a:cubicBezTo>
                    <a:pt x="873" y="517"/>
                    <a:pt x="864" y="516"/>
                    <a:pt x="854" y="516"/>
                  </a:cubicBezTo>
                  <a:cubicBezTo>
                    <a:pt x="826" y="516"/>
                    <a:pt x="799" y="525"/>
                    <a:pt x="777" y="541"/>
                  </a:cubicBezTo>
                  <a:cubicBezTo>
                    <a:pt x="772" y="545"/>
                    <a:pt x="766" y="548"/>
                    <a:pt x="759" y="548"/>
                  </a:cubicBezTo>
                  <a:cubicBezTo>
                    <a:pt x="753" y="548"/>
                    <a:pt x="753" y="548"/>
                    <a:pt x="753" y="548"/>
                  </a:cubicBezTo>
                  <a:cubicBezTo>
                    <a:pt x="737" y="548"/>
                    <a:pt x="725" y="535"/>
                    <a:pt x="725" y="519"/>
                  </a:cubicBezTo>
                  <a:cubicBezTo>
                    <a:pt x="725" y="519"/>
                    <a:pt x="725" y="519"/>
                    <a:pt x="725" y="519"/>
                  </a:cubicBezTo>
                  <a:cubicBezTo>
                    <a:pt x="725" y="354"/>
                    <a:pt x="725" y="354"/>
                    <a:pt x="725" y="354"/>
                  </a:cubicBezTo>
                  <a:cubicBezTo>
                    <a:pt x="725" y="301"/>
                    <a:pt x="768" y="258"/>
                    <a:pt x="821" y="258"/>
                  </a:cubicBezTo>
                  <a:cubicBezTo>
                    <a:pt x="987" y="258"/>
                    <a:pt x="987" y="258"/>
                    <a:pt x="987" y="258"/>
                  </a:cubicBezTo>
                  <a:cubicBezTo>
                    <a:pt x="1002" y="258"/>
                    <a:pt x="1015" y="245"/>
                    <a:pt x="1015" y="229"/>
                  </a:cubicBezTo>
                  <a:cubicBezTo>
                    <a:pt x="1015" y="229"/>
                    <a:pt x="1015" y="229"/>
                    <a:pt x="1015" y="229"/>
                  </a:cubicBezTo>
                  <a:cubicBezTo>
                    <a:pt x="1015" y="223"/>
                    <a:pt x="1015" y="223"/>
                    <a:pt x="1015" y="223"/>
                  </a:cubicBezTo>
                  <a:cubicBezTo>
                    <a:pt x="1015" y="217"/>
                    <a:pt x="1013" y="210"/>
                    <a:pt x="1009" y="205"/>
                  </a:cubicBezTo>
                  <a:cubicBezTo>
                    <a:pt x="992" y="183"/>
                    <a:pt x="983" y="156"/>
                    <a:pt x="983" y="129"/>
                  </a:cubicBezTo>
                  <a:cubicBezTo>
                    <a:pt x="983" y="57"/>
                    <a:pt x="1041" y="0"/>
                    <a:pt x="1112" y="0"/>
                  </a:cubicBezTo>
                  <a:cubicBezTo>
                    <a:pt x="1170" y="0"/>
                    <a:pt x="1222" y="39"/>
                    <a:pt x="1237" y="96"/>
                  </a:cubicBezTo>
                  <a:cubicBezTo>
                    <a:pt x="1247" y="133"/>
                    <a:pt x="1239" y="174"/>
                    <a:pt x="1215" y="205"/>
                  </a:cubicBezTo>
                  <a:cubicBezTo>
                    <a:pt x="1211" y="210"/>
                    <a:pt x="1209" y="216"/>
                    <a:pt x="1209" y="223"/>
                  </a:cubicBezTo>
                  <a:cubicBezTo>
                    <a:pt x="1209" y="229"/>
                    <a:pt x="1209" y="229"/>
                    <a:pt x="1209" y="229"/>
                  </a:cubicBezTo>
                  <a:cubicBezTo>
                    <a:pt x="1209" y="245"/>
                    <a:pt x="1221" y="257"/>
                    <a:pt x="1237" y="257"/>
                  </a:cubicBezTo>
                  <a:cubicBezTo>
                    <a:pt x="1402" y="257"/>
                    <a:pt x="1402" y="257"/>
                    <a:pt x="1402" y="257"/>
                  </a:cubicBezTo>
                  <a:cubicBezTo>
                    <a:pt x="1456" y="257"/>
                    <a:pt x="1499" y="301"/>
                    <a:pt x="1499" y="354"/>
                  </a:cubicBezTo>
                  <a:cubicBezTo>
                    <a:pt x="1499" y="354"/>
                    <a:pt x="1499" y="354"/>
                    <a:pt x="1499" y="354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35"/>
                    <a:pt x="1512" y="548"/>
                    <a:pt x="1527" y="548"/>
                  </a:cubicBezTo>
                  <a:cubicBezTo>
                    <a:pt x="1533" y="548"/>
                    <a:pt x="1533" y="548"/>
                    <a:pt x="1533" y="548"/>
                  </a:cubicBezTo>
                  <a:cubicBezTo>
                    <a:pt x="1540" y="547"/>
                    <a:pt x="1546" y="545"/>
                    <a:pt x="1551" y="541"/>
                  </a:cubicBezTo>
                  <a:cubicBezTo>
                    <a:pt x="1573" y="524"/>
                    <a:pt x="1600" y="515"/>
                    <a:pt x="1628" y="515"/>
                  </a:cubicBezTo>
                  <a:cubicBezTo>
                    <a:pt x="1699" y="514"/>
                    <a:pt x="1758" y="570"/>
                    <a:pt x="1760" y="642"/>
                  </a:cubicBezTo>
                  <a:cubicBezTo>
                    <a:pt x="1761" y="702"/>
                    <a:pt x="1720" y="756"/>
                    <a:pt x="1661" y="770"/>
                  </a:cubicBezTo>
                  <a:cubicBezTo>
                    <a:pt x="1623" y="780"/>
                    <a:pt x="1582" y="772"/>
                    <a:pt x="1551" y="748"/>
                  </a:cubicBezTo>
                  <a:cubicBezTo>
                    <a:pt x="1546" y="744"/>
                    <a:pt x="1540" y="742"/>
                    <a:pt x="1533" y="742"/>
                  </a:cubicBezTo>
                  <a:cubicBezTo>
                    <a:pt x="1527" y="742"/>
                    <a:pt x="1527" y="742"/>
                    <a:pt x="1527" y="742"/>
                  </a:cubicBezTo>
                  <a:cubicBezTo>
                    <a:pt x="1512" y="742"/>
                    <a:pt x="1499" y="755"/>
                    <a:pt x="1499" y="770"/>
                  </a:cubicBezTo>
                  <a:cubicBezTo>
                    <a:pt x="1499" y="935"/>
                    <a:pt x="1499" y="935"/>
                    <a:pt x="1499" y="935"/>
                  </a:cubicBezTo>
                  <a:cubicBezTo>
                    <a:pt x="1499" y="989"/>
                    <a:pt x="1456" y="1032"/>
                    <a:pt x="1402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821" y="1032"/>
                    <a:pt x="821" y="1032"/>
                    <a:pt x="821" y="1032"/>
                  </a:cubicBezTo>
                  <a:cubicBezTo>
                    <a:pt x="768" y="1032"/>
                    <a:pt x="725" y="989"/>
                    <a:pt x="725" y="935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5" y="754"/>
                    <a:pt x="738" y="742"/>
                    <a:pt x="753" y="742"/>
                  </a:cubicBezTo>
                  <a:cubicBezTo>
                    <a:pt x="759" y="742"/>
                    <a:pt x="759" y="742"/>
                    <a:pt x="759" y="742"/>
                  </a:cubicBezTo>
                  <a:cubicBezTo>
                    <a:pt x="766" y="742"/>
                    <a:pt x="772" y="744"/>
                    <a:pt x="777" y="748"/>
                  </a:cubicBezTo>
                  <a:cubicBezTo>
                    <a:pt x="834" y="791"/>
                    <a:pt x="914" y="779"/>
                    <a:pt x="957" y="723"/>
                  </a:cubicBezTo>
                  <a:cubicBezTo>
                    <a:pt x="968" y="708"/>
                    <a:pt x="975" y="692"/>
                    <a:pt x="979" y="674"/>
                  </a:cubicBezTo>
                  <a:close/>
                  <a:moveTo>
                    <a:pt x="1788" y="1032"/>
                  </a:moveTo>
                  <a:cubicBezTo>
                    <a:pt x="1733" y="990"/>
                    <a:pt x="1655" y="997"/>
                    <a:pt x="1610" y="1049"/>
                  </a:cubicBezTo>
                  <a:cubicBezTo>
                    <a:pt x="1397" y="1290"/>
                    <a:pt x="1397" y="1290"/>
                    <a:pt x="1397" y="1290"/>
                  </a:cubicBezTo>
                  <a:cubicBezTo>
                    <a:pt x="1397" y="1290"/>
                    <a:pt x="1397" y="1292"/>
                    <a:pt x="1397" y="1293"/>
                  </a:cubicBezTo>
                  <a:cubicBezTo>
                    <a:pt x="1391" y="1410"/>
                    <a:pt x="1294" y="1502"/>
                    <a:pt x="1176" y="1501"/>
                  </a:cubicBezTo>
                  <a:cubicBezTo>
                    <a:pt x="946" y="1501"/>
                    <a:pt x="946" y="1501"/>
                    <a:pt x="946" y="1501"/>
                  </a:cubicBezTo>
                  <a:cubicBezTo>
                    <a:pt x="920" y="1501"/>
                    <a:pt x="899" y="1480"/>
                    <a:pt x="899" y="1454"/>
                  </a:cubicBezTo>
                  <a:cubicBezTo>
                    <a:pt x="899" y="1428"/>
                    <a:pt x="920" y="1407"/>
                    <a:pt x="946" y="1407"/>
                  </a:cubicBezTo>
                  <a:cubicBezTo>
                    <a:pt x="946" y="1407"/>
                    <a:pt x="946" y="1407"/>
                    <a:pt x="946" y="1407"/>
                  </a:cubicBezTo>
                  <a:cubicBezTo>
                    <a:pt x="1176" y="1407"/>
                    <a:pt x="1176" y="1407"/>
                    <a:pt x="1176" y="1407"/>
                  </a:cubicBezTo>
                  <a:cubicBezTo>
                    <a:pt x="1243" y="1408"/>
                    <a:pt x="1299" y="1357"/>
                    <a:pt x="1303" y="1290"/>
                  </a:cubicBezTo>
                  <a:cubicBezTo>
                    <a:pt x="1305" y="1223"/>
                    <a:pt x="1252" y="1167"/>
                    <a:pt x="1185" y="1165"/>
                  </a:cubicBezTo>
                  <a:cubicBezTo>
                    <a:pt x="1184" y="1165"/>
                    <a:pt x="1183" y="1165"/>
                    <a:pt x="1182" y="1165"/>
                  </a:cubicBezTo>
                  <a:cubicBezTo>
                    <a:pt x="797" y="1165"/>
                    <a:pt x="797" y="1165"/>
                    <a:pt x="797" y="1165"/>
                  </a:cubicBezTo>
                  <a:cubicBezTo>
                    <a:pt x="734" y="1143"/>
                    <a:pt x="734" y="1143"/>
                    <a:pt x="734" y="1143"/>
                  </a:cubicBezTo>
                  <a:cubicBezTo>
                    <a:pt x="578" y="1088"/>
                    <a:pt x="403" y="1128"/>
                    <a:pt x="285" y="1245"/>
                  </a:cubicBezTo>
                  <a:cubicBezTo>
                    <a:pt x="0" y="1527"/>
                    <a:pt x="0" y="1527"/>
                    <a:pt x="0" y="1527"/>
                  </a:cubicBezTo>
                  <a:cubicBezTo>
                    <a:pt x="398" y="1915"/>
                    <a:pt x="398" y="1915"/>
                    <a:pt x="398" y="1915"/>
                  </a:cubicBezTo>
                  <a:cubicBezTo>
                    <a:pt x="509" y="1803"/>
                    <a:pt x="509" y="1803"/>
                    <a:pt x="509" y="1803"/>
                  </a:cubicBezTo>
                  <a:cubicBezTo>
                    <a:pt x="1150" y="1803"/>
                    <a:pt x="1150" y="1803"/>
                    <a:pt x="1150" y="1803"/>
                  </a:cubicBezTo>
                  <a:cubicBezTo>
                    <a:pt x="1237" y="1804"/>
                    <a:pt x="1319" y="1766"/>
                    <a:pt x="1376" y="1701"/>
                  </a:cubicBezTo>
                  <a:cubicBezTo>
                    <a:pt x="1802" y="1212"/>
                    <a:pt x="1802" y="1212"/>
                    <a:pt x="1802" y="1212"/>
                  </a:cubicBezTo>
                  <a:cubicBezTo>
                    <a:pt x="1848" y="1159"/>
                    <a:pt x="1843" y="1080"/>
                    <a:pt x="1790" y="1034"/>
                  </a:cubicBezTo>
                  <a:cubicBezTo>
                    <a:pt x="1789" y="1034"/>
                    <a:pt x="1789" y="1033"/>
                    <a:pt x="1788" y="10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1C7A3-1869-4A88-8984-43C0A7EA9628}"/>
                </a:ext>
              </a:extLst>
            </p:cNvPr>
            <p:cNvSpPr txBox="1"/>
            <p:nvPr/>
          </p:nvSpPr>
          <p:spPr>
            <a:xfrm>
              <a:off x="4358640" y="1688124"/>
              <a:ext cx="3474720" cy="417738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Solution 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A4C0076-B825-4B59-B6E4-9CEF6CAC7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7081" y="970024"/>
              <a:ext cx="637324" cy="665983"/>
            </a:xfrm>
            <a:custGeom>
              <a:avLst/>
              <a:gdLst>
                <a:gd name="T0" fmla="*/ 943 w 1833"/>
                <a:gd name="T1" fmla="*/ 879 h 1917"/>
                <a:gd name="T2" fmla="*/ 1059 w 1833"/>
                <a:gd name="T3" fmla="*/ 284 h 1917"/>
                <a:gd name="T4" fmla="*/ 1331 w 1833"/>
                <a:gd name="T5" fmla="*/ 205 h 1917"/>
                <a:gd name="T6" fmla="*/ 1331 w 1833"/>
                <a:gd name="T7" fmla="*/ 362 h 1917"/>
                <a:gd name="T8" fmla="*/ 1216 w 1833"/>
                <a:gd name="T9" fmla="*/ 879 h 1917"/>
                <a:gd name="T10" fmla="*/ 1410 w 1833"/>
                <a:gd name="T11" fmla="*/ 957 h 1917"/>
                <a:gd name="T12" fmla="*/ 1216 w 1833"/>
                <a:gd name="T13" fmla="*/ 1036 h 1917"/>
                <a:gd name="T14" fmla="*/ 1331 w 1833"/>
                <a:gd name="T15" fmla="*/ 1551 h 1917"/>
                <a:gd name="T16" fmla="*/ 1331 w 1833"/>
                <a:gd name="T17" fmla="*/ 1707 h 1917"/>
                <a:gd name="T18" fmla="*/ 1059 w 1833"/>
                <a:gd name="T19" fmla="*/ 1629 h 1917"/>
                <a:gd name="T20" fmla="*/ 943 w 1833"/>
                <a:gd name="T21" fmla="*/ 1036 h 1917"/>
                <a:gd name="T22" fmla="*/ 1680 w 1833"/>
                <a:gd name="T23" fmla="*/ 436 h 1917"/>
                <a:gd name="T24" fmla="*/ 1680 w 1833"/>
                <a:gd name="T25" fmla="*/ 131 h 1917"/>
                <a:gd name="T26" fmla="*/ 1680 w 1833"/>
                <a:gd name="T27" fmla="*/ 436 h 1917"/>
                <a:gd name="T28" fmla="*/ 1833 w 1833"/>
                <a:gd name="T29" fmla="*/ 957 h 1917"/>
                <a:gd name="T30" fmla="*/ 1527 w 1833"/>
                <a:gd name="T31" fmla="*/ 957 h 1917"/>
                <a:gd name="T32" fmla="*/ 1680 w 1833"/>
                <a:gd name="T33" fmla="*/ 1784 h 1917"/>
                <a:gd name="T34" fmla="*/ 1680 w 1833"/>
                <a:gd name="T35" fmla="*/ 1478 h 1917"/>
                <a:gd name="T36" fmla="*/ 1680 w 1833"/>
                <a:gd name="T37" fmla="*/ 1784 h 1917"/>
                <a:gd name="T38" fmla="*/ 597 w 1833"/>
                <a:gd name="T39" fmla="*/ 215 h 1917"/>
                <a:gd name="T40" fmla="*/ 166 w 1833"/>
                <a:gd name="T41" fmla="*/ 215 h 1917"/>
                <a:gd name="T42" fmla="*/ 54 w 1833"/>
                <a:gd name="T43" fmla="*/ 1075 h 1917"/>
                <a:gd name="T44" fmla="*/ 233 w 1833"/>
                <a:gd name="T45" fmla="*/ 1846 h 1917"/>
                <a:gd name="T46" fmla="*/ 446 w 1833"/>
                <a:gd name="T47" fmla="*/ 1917 h 1917"/>
                <a:gd name="T48" fmla="*/ 609 w 1833"/>
                <a:gd name="T49" fmla="*/ 1204 h 1917"/>
                <a:gd name="T50" fmla="*/ 757 w 1833"/>
                <a:gd name="T51" fmla="*/ 695 h 1917"/>
                <a:gd name="T52" fmla="*/ 712 w 1833"/>
                <a:gd name="T53" fmla="*/ 550 h 1917"/>
                <a:gd name="T54" fmla="*/ 507 w 1833"/>
                <a:gd name="T55" fmla="*/ 487 h 1917"/>
                <a:gd name="T56" fmla="*/ 383 w 1833"/>
                <a:gd name="T57" fmla="*/ 626 h 1917"/>
                <a:gd name="T58" fmla="*/ 268 w 1833"/>
                <a:gd name="T59" fmla="*/ 495 h 1917"/>
                <a:gd name="T60" fmla="*/ 188 w 1833"/>
                <a:gd name="T61" fmla="*/ 487 h 1917"/>
                <a:gd name="T62" fmla="*/ 5 w 1833"/>
                <a:gd name="T63" fmla="*/ 695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3" h="1917">
                  <a:moveTo>
                    <a:pt x="865" y="957"/>
                  </a:moveTo>
                  <a:cubicBezTo>
                    <a:pt x="865" y="914"/>
                    <a:pt x="900" y="879"/>
                    <a:pt x="943" y="879"/>
                  </a:cubicBezTo>
                  <a:cubicBezTo>
                    <a:pt x="1059" y="879"/>
                    <a:pt x="1059" y="879"/>
                    <a:pt x="1059" y="879"/>
                  </a:cubicBezTo>
                  <a:cubicBezTo>
                    <a:pt x="1059" y="284"/>
                    <a:pt x="1059" y="284"/>
                    <a:pt x="1059" y="284"/>
                  </a:cubicBezTo>
                  <a:cubicBezTo>
                    <a:pt x="1059" y="240"/>
                    <a:pt x="1094" y="205"/>
                    <a:pt x="1137" y="205"/>
                  </a:cubicBezTo>
                  <a:cubicBezTo>
                    <a:pt x="1331" y="205"/>
                    <a:pt x="1331" y="205"/>
                    <a:pt x="1331" y="205"/>
                  </a:cubicBezTo>
                  <a:cubicBezTo>
                    <a:pt x="1374" y="205"/>
                    <a:pt x="1410" y="240"/>
                    <a:pt x="1410" y="284"/>
                  </a:cubicBezTo>
                  <a:cubicBezTo>
                    <a:pt x="1410" y="327"/>
                    <a:pt x="1374" y="362"/>
                    <a:pt x="1331" y="362"/>
                  </a:cubicBezTo>
                  <a:cubicBezTo>
                    <a:pt x="1216" y="362"/>
                    <a:pt x="1216" y="362"/>
                    <a:pt x="1216" y="362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331" y="879"/>
                    <a:pt x="1331" y="879"/>
                    <a:pt x="1331" y="879"/>
                  </a:cubicBezTo>
                  <a:cubicBezTo>
                    <a:pt x="1374" y="879"/>
                    <a:pt x="1410" y="914"/>
                    <a:pt x="1410" y="957"/>
                  </a:cubicBezTo>
                  <a:cubicBezTo>
                    <a:pt x="1410" y="1000"/>
                    <a:pt x="1374" y="1036"/>
                    <a:pt x="1331" y="1036"/>
                  </a:cubicBezTo>
                  <a:cubicBezTo>
                    <a:pt x="1216" y="1036"/>
                    <a:pt x="1216" y="1036"/>
                    <a:pt x="1216" y="1036"/>
                  </a:cubicBezTo>
                  <a:cubicBezTo>
                    <a:pt x="1216" y="1551"/>
                    <a:pt x="1216" y="1551"/>
                    <a:pt x="1216" y="1551"/>
                  </a:cubicBezTo>
                  <a:cubicBezTo>
                    <a:pt x="1331" y="1551"/>
                    <a:pt x="1331" y="1551"/>
                    <a:pt x="1331" y="1551"/>
                  </a:cubicBezTo>
                  <a:cubicBezTo>
                    <a:pt x="1374" y="1551"/>
                    <a:pt x="1410" y="1586"/>
                    <a:pt x="1410" y="1629"/>
                  </a:cubicBezTo>
                  <a:cubicBezTo>
                    <a:pt x="1410" y="1672"/>
                    <a:pt x="1374" y="1707"/>
                    <a:pt x="1331" y="1707"/>
                  </a:cubicBezTo>
                  <a:cubicBezTo>
                    <a:pt x="1137" y="1707"/>
                    <a:pt x="1137" y="1707"/>
                    <a:pt x="1137" y="1707"/>
                  </a:cubicBezTo>
                  <a:cubicBezTo>
                    <a:pt x="1094" y="1707"/>
                    <a:pt x="1059" y="1672"/>
                    <a:pt x="1059" y="1629"/>
                  </a:cubicBezTo>
                  <a:cubicBezTo>
                    <a:pt x="1059" y="1036"/>
                    <a:pt x="1059" y="1036"/>
                    <a:pt x="1059" y="1036"/>
                  </a:cubicBezTo>
                  <a:cubicBezTo>
                    <a:pt x="943" y="1036"/>
                    <a:pt x="943" y="1036"/>
                    <a:pt x="943" y="1036"/>
                  </a:cubicBezTo>
                  <a:cubicBezTo>
                    <a:pt x="900" y="1036"/>
                    <a:pt x="865" y="1000"/>
                    <a:pt x="865" y="957"/>
                  </a:cubicBezTo>
                  <a:close/>
                  <a:moveTo>
                    <a:pt x="1680" y="436"/>
                  </a:moveTo>
                  <a:cubicBezTo>
                    <a:pt x="1764" y="436"/>
                    <a:pt x="1833" y="368"/>
                    <a:pt x="1833" y="284"/>
                  </a:cubicBezTo>
                  <a:cubicBezTo>
                    <a:pt x="1833" y="199"/>
                    <a:pt x="1764" y="131"/>
                    <a:pt x="1680" y="131"/>
                  </a:cubicBezTo>
                  <a:cubicBezTo>
                    <a:pt x="1596" y="131"/>
                    <a:pt x="1527" y="199"/>
                    <a:pt x="1527" y="284"/>
                  </a:cubicBezTo>
                  <a:cubicBezTo>
                    <a:pt x="1527" y="368"/>
                    <a:pt x="1596" y="436"/>
                    <a:pt x="1680" y="436"/>
                  </a:cubicBezTo>
                  <a:close/>
                  <a:moveTo>
                    <a:pt x="1680" y="1110"/>
                  </a:moveTo>
                  <a:cubicBezTo>
                    <a:pt x="1764" y="1110"/>
                    <a:pt x="1833" y="1041"/>
                    <a:pt x="1833" y="957"/>
                  </a:cubicBezTo>
                  <a:cubicBezTo>
                    <a:pt x="1833" y="873"/>
                    <a:pt x="1764" y="804"/>
                    <a:pt x="1680" y="804"/>
                  </a:cubicBezTo>
                  <a:cubicBezTo>
                    <a:pt x="1596" y="804"/>
                    <a:pt x="1527" y="873"/>
                    <a:pt x="1527" y="957"/>
                  </a:cubicBezTo>
                  <a:cubicBezTo>
                    <a:pt x="1527" y="1041"/>
                    <a:pt x="1596" y="1110"/>
                    <a:pt x="1680" y="1110"/>
                  </a:cubicBezTo>
                  <a:close/>
                  <a:moveTo>
                    <a:pt x="1680" y="1784"/>
                  </a:moveTo>
                  <a:cubicBezTo>
                    <a:pt x="1764" y="1784"/>
                    <a:pt x="1833" y="1715"/>
                    <a:pt x="1833" y="1631"/>
                  </a:cubicBezTo>
                  <a:cubicBezTo>
                    <a:pt x="1833" y="1547"/>
                    <a:pt x="1764" y="1478"/>
                    <a:pt x="1680" y="1478"/>
                  </a:cubicBezTo>
                  <a:cubicBezTo>
                    <a:pt x="1596" y="1478"/>
                    <a:pt x="1527" y="1547"/>
                    <a:pt x="1527" y="1631"/>
                  </a:cubicBezTo>
                  <a:cubicBezTo>
                    <a:pt x="1527" y="1715"/>
                    <a:pt x="1596" y="1784"/>
                    <a:pt x="1680" y="1784"/>
                  </a:cubicBezTo>
                  <a:close/>
                  <a:moveTo>
                    <a:pt x="381" y="430"/>
                  </a:moveTo>
                  <a:cubicBezTo>
                    <a:pt x="501" y="430"/>
                    <a:pt x="597" y="332"/>
                    <a:pt x="597" y="215"/>
                  </a:cubicBezTo>
                  <a:cubicBezTo>
                    <a:pt x="597" y="96"/>
                    <a:pt x="499" y="0"/>
                    <a:pt x="381" y="0"/>
                  </a:cubicBezTo>
                  <a:cubicBezTo>
                    <a:pt x="262" y="0"/>
                    <a:pt x="166" y="97"/>
                    <a:pt x="166" y="215"/>
                  </a:cubicBezTo>
                  <a:cubicBezTo>
                    <a:pt x="164" y="332"/>
                    <a:pt x="262" y="430"/>
                    <a:pt x="381" y="430"/>
                  </a:cubicBezTo>
                  <a:close/>
                  <a:moveTo>
                    <a:pt x="54" y="1075"/>
                  </a:moveTo>
                  <a:cubicBezTo>
                    <a:pt x="60" y="1131"/>
                    <a:pt x="97" y="1180"/>
                    <a:pt x="150" y="1204"/>
                  </a:cubicBezTo>
                  <a:cubicBezTo>
                    <a:pt x="233" y="1846"/>
                    <a:pt x="233" y="1846"/>
                    <a:pt x="233" y="1846"/>
                  </a:cubicBezTo>
                  <a:cubicBezTo>
                    <a:pt x="236" y="1887"/>
                    <a:pt x="272" y="1917"/>
                    <a:pt x="313" y="1917"/>
                  </a:cubicBezTo>
                  <a:cubicBezTo>
                    <a:pt x="446" y="1917"/>
                    <a:pt x="446" y="1917"/>
                    <a:pt x="446" y="1917"/>
                  </a:cubicBezTo>
                  <a:cubicBezTo>
                    <a:pt x="487" y="1917"/>
                    <a:pt x="520" y="1885"/>
                    <a:pt x="526" y="1846"/>
                  </a:cubicBezTo>
                  <a:cubicBezTo>
                    <a:pt x="609" y="1204"/>
                    <a:pt x="609" y="1204"/>
                    <a:pt x="609" y="1204"/>
                  </a:cubicBezTo>
                  <a:cubicBezTo>
                    <a:pt x="663" y="1182"/>
                    <a:pt x="701" y="1131"/>
                    <a:pt x="708" y="107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63" y="642"/>
                    <a:pt x="748" y="589"/>
                    <a:pt x="712" y="550"/>
                  </a:cubicBezTo>
                  <a:cubicBezTo>
                    <a:pt x="677" y="511"/>
                    <a:pt x="626" y="487"/>
                    <a:pt x="575" y="487"/>
                  </a:cubicBezTo>
                  <a:cubicBezTo>
                    <a:pt x="507" y="487"/>
                    <a:pt x="507" y="487"/>
                    <a:pt x="507" y="487"/>
                  </a:cubicBezTo>
                  <a:cubicBezTo>
                    <a:pt x="501" y="487"/>
                    <a:pt x="493" y="491"/>
                    <a:pt x="489" y="495"/>
                  </a:cubicBezTo>
                  <a:cubicBezTo>
                    <a:pt x="383" y="626"/>
                    <a:pt x="383" y="626"/>
                    <a:pt x="383" y="626"/>
                  </a:cubicBezTo>
                  <a:cubicBezTo>
                    <a:pt x="379" y="630"/>
                    <a:pt x="376" y="630"/>
                    <a:pt x="372" y="626"/>
                  </a:cubicBezTo>
                  <a:cubicBezTo>
                    <a:pt x="268" y="495"/>
                    <a:pt x="268" y="495"/>
                    <a:pt x="268" y="495"/>
                  </a:cubicBezTo>
                  <a:cubicBezTo>
                    <a:pt x="264" y="489"/>
                    <a:pt x="258" y="487"/>
                    <a:pt x="250" y="487"/>
                  </a:cubicBezTo>
                  <a:cubicBezTo>
                    <a:pt x="188" y="487"/>
                    <a:pt x="188" y="487"/>
                    <a:pt x="188" y="487"/>
                  </a:cubicBezTo>
                  <a:cubicBezTo>
                    <a:pt x="135" y="487"/>
                    <a:pt x="84" y="511"/>
                    <a:pt x="50" y="550"/>
                  </a:cubicBezTo>
                  <a:cubicBezTo>
                    <a:pt x="15" y="589"/>
                    <a:pt x="0" y="642"/>
                    <a:pt x="5" y="695"/>
                  </a:cubicBezTo>
                  <a:lnTo>
                    <a:pt x="54" y="10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E7A3C-5B3A-4F8D-AFBF-9ADE622BEE7F}"/>
                </a:ext>
              </a:extLst>
            </p:cNvPr>
            <p:cNvSpPr txBox="1"/>
            <p:nvPr/>
          </p:nvSpPr>
          <p:spPr>
            <a:xfrm>
              <a:off x="8336280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Benefits Delivered </a:t>
              </a:r>
            </a:p>
          </p:txBody>
        </p:sp>
      </p:grpSp>
      <p:sp>
        <p:nvSpPr>
          <p:cNvPr id="25" name="Right Triangle 24"/>
          <p:cNvSpPr/>
          <p:nvPr/>
        </p:nvSpPr>
        <p:spPr>
          <a:xfrm flipH="1">
            <a:off x="3276743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/>
          <p:cNvSpPr/>
          <p:nvPr/>
        </p:nvSpPr>
        <p:spPr>
          <a:xfrm flipH="1">
            <a:off x="3391044" y="5542231"/>
            <a:ext cx="464673" cy="4646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H="1">
            <a:off x="725438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7368687" y="5542231"/>
            <a:ext cx="464673" cy="46467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flipH="1">
            <a:off x="1123202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/>
          <p:cNvSpPr/>
          <p:nvPr/>
        </p:nvSpPr>
        <p:spPr>
          <a:xfrm flipH="1">
            <a:off x="11346327" y="5542231"/>
            <a:ext cx="464673" cy="464673"/>
          </a:xfrm>
          <a:prstGeom prst="rtTriangle">
            <a:avLst/>
          </a:prstGeom>
          <a:solidFill>
            <a:srgbClr val="D30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27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9918F-2C0D-4FF8-9286-BB185E2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Execution Automation for a Global Fleet Card Company using Selenium Test Manger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955956"/>
            <a:ext cx="12192000" cy="5528107"/>
            <a:chOff x="0" y="970024"/>
            <a:chExt cx="12192000" cy="55281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43A683-09C1-4762-8FF9-3BEBBB3D54DA}"/>
                </a:ext>
              </a:extLst>
            </p:cNvPr>
            <p:cNvSpPr>
              <a:spLocks/>
            </p:cNvSpPr>
            <p:nvPr/>
          </p:nvSpPr>
          <p:spPr>
            <a:xfrm>
              <a:off x="8366260" y="2105862"/>
              <a:ext cx="3474723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100K Savings during year 1 roll out itself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Resulted ~30% savings in End to End Testing effort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High in Reusability of system model created across product platform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Improved test coverage due to Inbuilt Algorithmic, Condition coverage, various data combinations logic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Established automated requirement traceability matrix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9A7E54-A1E7-4B7D-B991-2473C7957BEC}"/>
                </a:ext>
              </a:extLst>
            </p:cNvPr>
            <p:cNvSpPr>
              <a:spLocks/>
            </p:cNvSpPr>
            <p:nvPr/>
          </p:nvSpPr>
          <p:spPr>
            <a:xfrm>
              <a:off x="4358638" y="2105862"/>
              <a:ext cx="3474722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iD2E automation solution for extreme automation across testing life cycles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Identified GFN base product[4.3] as basis for Test design automation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Joint Exercise with customer and identified 8 critical components from base product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Developed connector to generate automation scripts from MBT tool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Execute tests and automation suite using STM[In house accelerator]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Reuse  the base component Model and customizes to specific clients[All-star, Shell CGI, Shell SME, Shell CSS] and generate the functional </a:t>
              </a:r>
              <a:br>
                <a:rPr lang="en-US" sz="1400" dirty="0">
                  <a:solidFill>
                    <a:srgbClr val="4D4D4D"/>
                  </a:solidFill>
                </a:rPr>
              </a:br>
              <a:r>
                <a:rPr lang="en-US" sz="1400" dirty="0">
                  <a:solidFill>
                    <a:srgbClr val="4D4D4D"/>
                  </a:solidFill>
                </a:rPr>
                <a:t>Test cases for each client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F98F5-03BA-4766-A61B-90EFE8137891}"/>
                </a:ext>
              </a:extLst>
            </p:cNvPr>
            <p:cNvSpPr>
              <a:spLocks/>
            </p:cNvSpPr>
            <p:nvPr/>
          </p:nvSpPr>
          <p:spPr>
            <a:xfrm>
              <a:off x="380997" y="2105862"/>
              <a:ext cx="3474721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End to End QA Life Cycle automation from test design, generating automated test scripts connectors for Selenium Test Manager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Execute project on a Build and Transfer model with the listed below scope: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Training on the usage of Tools to all Functional QA Team.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Handover the System Models, STM scripts generated for BAU scope of work</a:t>
              </a:r>
            </a:p>
            <a:p>
              <a:pPr marL="365760" lvl="2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–"/>
              </a:pPr>
              <a:r>
                <a:rPr lang="en-US" sz="1400" dirty="0">
                  <a:solidFill>
                    <a:srgbClr val="4D4D4D"/>
                  </a:solidFill>
                </a:rPr>
                <a:t>Ongoing scope of work test design activities are carried out by BAU team using iD2E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Design system models using MBT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4B00D-5B1C-4969-A252-308A914319EF}"/>
                </a:ext>
              </a:extLst>
            </p:cNvPr>
            <p:cNvSpPr txBox="1"/>
            <p:nvPr/>
          </p:nvSpPr>
          <p:spPr>
            <a:xfrm>
              <a:off x="0" y="6132371"/>
              <a:ext cx="12192000" cy="36576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>
                <a:defRPr b="1" i="1">
                  <a:solidFill>
                    <a:schemeClr val="bg1"/>
                  </a:solidFill>
                </a:defRPr>
              </a:lvl1pPr>
            </a:lstStyle>
            <a:p>
              <a:r>
                <a:rPr lang="en-US" sz="1600" i="0" dirty="0">
                  <a:solidFill>
                    <a:prstClr val="white"/>
                  </a:solidFill>
                </a:rPr>
                <a:t>Tools/Technologies Used: </a:t>
              </a:r>
              <a:r>
                <a:rPr lang="en-US" sz="1600" i="0" dirty="0" err="1">
                  <a:solidFill>
                    <a:prstClr val="white"/>
                  </a:solidFill>
                </a:rPr>
                <a:t>ConformiQ</a:t>
              </a:r>
              <a:r>
                <a:rPr lang="en-US" sz="1600" i="0" dirty="0">
                  <a:solidFill>
                    <a:prstClr val="white"/>
                  </a:solidFill>
                </a:rPr>
                <a:t> and Selenium Test Manager</a:t>
              </a: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BA3B96A-2B62-44B0-A2DB-70262D624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37595" y="970024"/>
              <a:ext cx="695686" cy="694830"/>
            </a:xfrm>
            <a:custGeom>
              <a:avLst/>
              <a:gdLst>
                <a:gd name="T0" fmla="*/ 1504 w 1726"/>
                <a:gd name="T1" fmla="*/ 3 h 1726"/>
                <a:gd name="T2" fmla="*/ 1482 w 1726"/>
                <a:gd name="T3" fmla="*/ 12 h 1726"/>
                <a:gd name="T4" fmla="*/ 1306 w 1726"/>
                <a:gd name="T5" fmla="*/ 169 h 1726"/>
                <a:gd name="T6" fmla="*/ 1293 w 1726"/>
                <a:gd name="T7" fmla="*/ 198 h 1726"/>
                <a:gd name="T8" fmla="*/ 1293 w 1726"/>
                <a:gd name="T9" fmla="*/ 378 h 1726"/>
                <a:gd name="T10" fmla="*/ 658 w 1726"/>
                <a:gd name="T11" fmla="*/ 1012 h 1726"/>
                <a:gd name="T12" fmla="*/ 657 w 1726"/>
                <a:gd name="T13" fmla="*/ 1068 h 1726"/>
                <a:gd name="T14" fmla="*/ 712 w 1726"/>
                <a:gd name="T15" fmla="*/ 1069 h 1726"/>
                <a:gd name="T16" fmla="*/ 713 w 1726"/>
                <a:gd name="T17" fmla="*/ 1068 h 1726"/>
                <a:gd name="T18" fmla="*/ 1348 w 1726"/>
                <a:gd name="T19" fmla="*/ 433 h 1726"/>
                <a:gd name="T20" fmla="*/ 1528 w 1726"/>
                <a:gd name="T21" fmla="*/ 433 h 1726"/>
                <a:gd name="T22" fmla="*/ 1557 w 1726"/>
                <a:gd name="T23" fmla="*/ 420 h 1726"/>
                <a:gd name="T24" fmla="*/ 1714 w 1726"/>
                <a:gd name="T25" fmla="*/ 244 h 1726"/>
                <a:gd name="T26" fmla="*/ 1720 w 1726"/>
                <a:gd name="T27" fmla="*/ 202 h 1726"/>
                <a:gd name="T28" fmla="*/ 1685 w 1726"/>
                <a:gd name="T29" fmla="*/ 179 h 1726"/>
                <a:gd name="T30" fmla="*/ 1548 w 1726"/>
                <a:gd name="T31" fmla="*/ 179 h 1726"/>
                <a:gd name="T32" fmla="*/ 1548 w 1726"/>
                <a:gd name="T33" fmla="*/ 42 h 1726"/>
                <a:gd name="T34" fmla="*/ 1504 w 1726"/>
                <a:gd name="T35" fmla="*/ 3 h 1726"/>
                <a:gd name="T36" fmla="*/ 686 w 1726"/>
                <a:gd name="T37" fmla="*/ 355 h 1726"/>
                <a:gd name="T38" fmla="*/ 0 w 1726"/>
                <a:gd name="T39" fmla="*/ 1041 h 1726"/>
                <a:gd name="T40" fmla="*/ 686 w 1726"/>
                <a:gd name="T41" fmla="*/ 1726 h 1726"/>
                <a:gd name="T42" fmla="*/ 1371 w 1726"/>
                <a:gd name="T43" fmla="*/ 1041 h 1726"/>
                <a:gd name="T44" fmla="*/ 1222 w 1726"/>
                <a:gd name="T45" fmla="*/ 615 h 1726"/>
                <a:gd name="T46" fmla="*/ 1082 w 1726"/>
                <a:gd name="T47" fmla="*/ 754 h 1726"/>
                <a:gd name="T48" fmla="*/ 1176 w 1726"/>
                <a:gd name="T49" fmla="*/ 1041 h 1726"/>
                <a:gd name="T50" fmla="*/ 686 w 1726"/>
                <a:gd name="T51" fmla="*/ 1530 h 1726"/>
                <a:gd name="T52" fmla="*/ 196 w 1726"/>
                <a:gd name="T53" fmla="*/ 1041 h 1726"/>
                <a:gd name="T54" fmla="*/ 686 w 1726"/>
                <a:gd name="T55" fmla="*/ 551 h 1726"/>
                <a:gd name="T56" fmla="*/ 972 w 1726"/>
                <a:gd name="T57" fmla="*/ 643 h 1726"/>
                <a:gd name="T58" fmla="*/ 1111 w 1726"/>
                <a:gd name="T59" fmla="*/ 504 h 1726"/>
                <a:gd name="T60" fmla="*/ 686 w 1726"/>
                <a:gd name="T61" fmla="*/ 355 h 1726"/>
                <a:gd name="T62" fmla="*/ 686 w 1726"/>
                <a:gd name="T63" fmla="*/ 629 h 1726"/>
                <a:gd name="T64" fmla="*/ 275 w 1726"/>
                <a:gd name="T65" fmla="*/ 1041 h 1726"/>
                <a:gd name="T66" fmla="*/ 686 w 1726"/>
                <a:gd name="T67" fmla="*/ 1452 h 1726"/>
                <a:gd name="T68" fmla="*/ 1097 w 1726"/>
                <a:gd name="T69" fmla="*/ 1041 h 1726"/>
                <a:gd name="T70" fmla="*/ 1027 w 1726"/>
                <a:gd name="T71" fmla="*/ 810 h 1726"/>
                <a:gd name="T72" fmla="*/ 868 w 1726"/>
                <a:gd name="T73" fmla="*/ 969 h 1726"/>
                <a:gd name="T74" fmla="*/ 882 w 1726"/>
                <a:gd name="T75" fmla="*/ 1041 h 1726"/>
                <a:gd name="T76" fmla="*/ 686 w 1726"/>
                <a:gd name="T77" fmla="*/ 1236 h 1726"/>
                <a:gd name="T78" fmla="*/ 490 w 1726"/>
                <a:gd name="T79" fmla="*/ 1041 h 1726"/>
                <a:gd name="T80" fmla="*/ 686 w 1726"/>
                <a:gd name="T81" fmla="*/ 845 h 1726"/>
                <a:gd name="T82" fmla="*/ 757 w 1726"/>
                <a:gd name="T83" fmla="*/ 858 h 1726"/>
                <a:gd name="T84" fmla="*/ 915 w 1726"/>
                <a:gd name="T85" fmla="*/ 700 h 1726"/>
                <a:gd name="T86" fmla="*/ 686 w 1726"/>
                <a:gd name="T87" fmla="*/ 629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26" h="1726">
                  <a:moveTo>
                    <a:pt x="1504" y="3"/>
                  </a:moveTo>
                  <a:cubicBezTo>
                    <a:pt x="1496" y="4"/>
                    <a:pt x="1488" y="7"/>
                    <a:pt x="1482" y="12"/>
                  </a:cubicBezTo>
                  <a:cubicBezTo>
                    <a:pt x="1306" y="169"/>
                    <a:pt x="1306" y="169"/>
                    <a:pt x="1306" y="169"/>
                  </a:cubicBezTo>
                  <a:cubicBezTo>
                    <a:pt x="1298" y="176"/>
                    <a:pt x="1293" y="187"/>
                    <a:pt x="1293" y="198"/>
                  </a:cubicBezTo>
                  <a:cubicBezTo>
                    <a:pt x="1293" y="378"/>
                    <a:pt x="1293" y="378"/>
                    <a:pt x="1293" y="378"/>
                  </a:cubicBezTo>
                  <a:cubicBezTo>
                    <a:pt x="658" y="1012"/>
                    <a:pt x="658" y="1012"/>
                    <a:pt x="658" y="1012"/>
                  </a:cubicBezTo>
                  <a:cubicBezTo>
                    <a:pt x="643" y="1027"/>
                    <a:pt x="642" y="1052"/>
                    <a:pt x="657" y="1068"/>
                  </a:cubicBezTo>
                  <a:cubicBezTo>
                    <a:pt x="672" y="1084"/>
                    <a:pt x="697" y="1084"/>
                    <a:pt x="712" y="1069"/>
                  </a:cubicBezTo>
                  <a:cubicBezTo>
                    <a:pt x="713" y="1069"/>
                    <a:pt x="713" y="1069"/>
                    <a:pt x="713" y="1068"/>
                  </a:cubicBezTo>
                  <a:cubicBezTo>
                    <a:pt x="1348" y="433"/>
                    <a:pt x="1348" y="433"/>
                    <a:pt x="1348" y="433"/>
                  </a:cubicBezTo>
                  <a:cubicBezTo>
                    <a:pt x="1528" y="433"/>
                    <a:pt x="1528" y="433"/>
                    <a:pt x="1528" y="433"/>
                  </a:cubicBezTo>
                  <a:cubicBezTo>
                    <a:pt x="1539" y="433"/>
                    <a:pt x="1550" y="428"/>
                    <a:pt x="1557" y="420"/>
                  </a:cubicBezTo>
                  <a:cubicBezTo>
                    <a:pt x="1714" y="244"/>
                    <a:pt x="1714" y="244"/>
                    <a:pt x="1714" y="244"/>
                  </a:cubicBezTo>
                  <a:cubicBezTo>
                    <a:pt x="1724" y="233"/>
                    <a:pt x="1726" y="216"/>
                    <a:pt x="1720" y="202"/>
                  </a:cubicBezTo>
                  <a:cubicBezTo>
                    <a:pt x="1714" y="189"/>
                    <a:pt x="1700" y="179"/>
                    <a:pt x="1685" y="179"/>
                  </a:cubicBezTo>
                  <a:cubicBezTo>
                    <a:pt x="1548" y="179"/>
                    <a:pt x="1548" y="179"/>
                    <a:pt x="1548" y="179"/>
                  </a:cubicBezTo>
                  <a:cubicBezTo>
                    <a:pt x="1548" y="42"/>
                    <a:pt x="1548" y="42"/>
                    <a:pt x="1548" y="42"/>
                  </a:cubicBezTo>
                  <a:cubicBezTo>
                    <a:pt x="1548" y="20"/>
                    <a:pt x="1526" y="0"/>
                    <a:pt x="1504" y="3"/>
                  </a:cubicBezTo>
                  <a:close/>
                  <a:moveTo>
                    <a:pt x="686" y="355"/>
                  </a:moveTo>
                  <a:cubicBezTo>
                    <a:pt x="307" y="355"/>
                    <a:pt x="0" y="662"/>
                    <a:pt x="0" y="1041"/>
                  </a:cubicBezTo>
                  <a:cubicBezTo>
                    <a:pt x="0" y="1419"/>
                    <a:pt x="307" y="1726"/>
                    <a:pt x="686" y="1726"/>
                  </a:cubicBezTo>
                  <a:cubicBezTo>
                    <a:pt x="1064" y="1726"/>
                    <a:pt x="1371" y="1419"/>
                    <a:pt x="1371" y="1041"/>
                  </a:cubicBezTo>
                  <a:cubicBezTo>
                    <a:pt x="1371" y="879"/>
                    <a:pt x="1315" y="732"/>
                    <a:pt x="1222" y="615"/>
                  </a:cubicBezTo>
                  <a:cubicBezTo>
                    <a:pt x="1082" y="754"/>
                    <a:pt x="1082" y="754"/>
                    <a:pt x="1082" y="754"/>
                  </a:cubicBezTo>
                  <a:cubicBezTo>
                    <a:pt x="1141" y="835"/>
                    <a:pt x="1176" y="934"/>
                    <a:pt x="1176" y="1041"/>
                  </a:cubicBezTo>
                  <a:cubicBezTo>
                    <a:pt x="1176" y="1311"/>
                    <a:pt x="956" y="1530"/>
                    <a:pt x="686" y="1530"/>
                  </a:cubicBezTo>
                  <a:cubicBezTo>
                    <a:pt x="416" y="1530"/>
                    <a:pt x="196" y="1311"/>
                    <a:pt x="196" y="1041"/>
                  </a:cubicBezTo>
                  <a:cubicBezTo>
                    <a:pt x="196" y="771"/>
                    <a:pt x="416" y="551"/>
                    <a:pt x="686" y="551"/>
                  </a:cubicBezTo>
                  <a:cubicBezTo>
                    <a:pt x="793" y="551"/>
                    <a:pt x="891" y="585"/>
                    <a:pt x="972" y="643"/>
                  </a:cubicBezTo>
                  <a:cubicBezTo>
                    <a:pt x="1111" y="504"/>
                    <a:pt x="1111" y="504"/>
                    <a:pt x="1111" y="504"/>
                  </a:cubicBezTo>
                  <a:cubicBezTo>
                    <a:pt x="994" y="411"/>
                    <a:pt x="847" y="355"/>
                    <a:pt x="686" y="355"/>
                  </a:cubicBezTo>
                  <a:close/>
                  <a:moveTo>
                    <a:pt x="686" y="629"/>
                  </a:moveTo>
                  <a:cubicBezTo>
                    <a:pt x="458" y="629"/>
                    <a:pt x="275" y="813"/>
                    <a:pt x="275" y="1041"/>
                  </a:cubicBezTo>
                  <a:cubicBezTo>
                    <a:pt x="275" y="1268"/>
                    <a:pt x="458" y="1452"/>
                    <a:pt x="686" y="1452"/>
                  </a:cubicBezTo>
                  <a:cubicBezTo>
                    <a:pt x="914" y="1452"/>
                    <a:pt x="1097" y="1268"/>
                    <a:pt x="1097" y="1041"/>
                  </a:cubicBezTo>
                  <a:cubicBezTo>
                    <a:pt x="1097" y="955"/>
                    <a:pt x="1071" y="876"/>
                    <a:pt x="1027" y="810"/>
                  </a:cubicBezTo>
                  <a:cubicBezTo>
                    <a:pt x="868" y="969"/>
                    <a:pt x="868" y="969"/>
                    <a:pt x="868" y="969"/>
                  </a:cubicBezTo>
                  <a:cubicBezTo>
                    <a:pt x="877" y="991"/>
                    <a:pt x="882" y="1015"/>
                    <a:pt x="882" y="1041"/>
                  </a:cubicBezTo>
                  <a:cubicBezTo>
                    <a:pt x="882" y="1149"/>
                    <a:pt x="794" y="1236"/>
                    <a:pt x="686" y="1236"/>
                  </a:cubicBezTo>
                  <a:cubicBezTo>
                    <a:pt x="578" y="1236"/>
                    <a:pt x="490" y="1149"/>
                    <a:pt x="490" y="1041"/>
                  </a:cubicBezTo>
                  <a:cubicBezTo>
                    <a:pt x="490" y="932"/>
                    <a:pt x="578" y="845"/>
                    <a:pt x="686" y="845"/>
                  </a:cubicBezTo>
                  <a:cubicBezTo>
                    <a:pt x="711" y="845"/>
                    <a:pt x="735" y="850"/>
                    <a:pt x="757" y="858"/>
                  </a:cubicBezTo>
                  <a:cubicBezTo>
                    <a:pt x="915" y="700"/>
                    <a:pt x="915" y="700"/>
                    <a:pt x="915" y="700"/>
                  </a:cubicBezTo>
                  <a:cubicBezTo>
                    <a:pt x="850" y="656"/>
                    <a:pt x="771" y="629"/>
                    <a:pt x="686" y="6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5AE9D-EAC5-4442-A695-AFD2D465D3F9}"/>
                </a:ext>
              </a:extLst>
            </p:cNvPr>
            <p:cNvSpPr txBox="1"/>
            <p:nvPr/>
          </p:nvSpPr>
          <p:spPr>
            <a:xfrm>
              <a:off x="380997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Scope</a:t>
              </a: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6C331AC-9598-41B5-A41B-573F0F736F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620" y="995662"/>
              <a:ext cx="654757" cy="677736"/>
            </a:xfrm>
            <a:custGeom>
              <a:avLst/>
              <a:gdLst>
                <a:gd name="T0" fmla="*/ 883 w 1848"/>
                <a:gd name="T1" fmla="*/ 519 h 1915"/>
                <a:gd name="T2" fmla="*/ 777 w 1848"/>
                <a:gd name="T3" fmla="*/ 541 h 1915"/>
                <a:gd name="T4" fmla="*/ 753 w 1848"/>
                <a:gd name="T5" fmla="*/ 548 h 1915"/>
                <a:gd name="T6" fmla="*/ 725 w 1848"/>
                <a:gd name="T7" fmla="*/ 519 h 1915"/>
                <a:gd name="T8" fmla="*/ 821 w 1848"/>
                <a:gd name="T9" fmla="*/ 258 h 1915"/>
                <a:gd name="T10" fmla="*/ 1015 w 1848"/>
                <a:gd name="T11" fmla="*/ 229 h 1915"/>
                <a:gd name="T12" fmla="*/ 1015 w 1848"/>
                <a:gd name="T13" fmla="*/ 223 h 1915"/>
                <a:gd name="T14" fmla="*/ 983 w 1848"/>
                <a:gd name="T15" fmla="*/ 129 h 1915"/>
                <a:gd name="T16" fmla="*/ 1237 w 1848"/>
                <a:gd name="T17" fmla="*/ 96 h 1915"/>
                <a:gd name="T18" fmla="*/ 1209 w 1848"/>
                <a:gd name="T19" fmla="*/ 223 h 1915"/>
                <a:gd name="T20" fmla="*/ 1237 w 1848"/>
                <a:gd name="T21" fmla="*/ 257 h 1915"/>
                <a:gd name="T22" fmla="*/ 1499 w 1848"/>
                <a:gd name="T23" fmla="*/ 354 h 1915"/>
                <a:gd name="T24" fmla="*/ 1499 w 1848"/>
                <a:gd name="T25" fmla="*/ 519 h 1915"/>
                <a:gd name="T26" fmla="*/ 1527 w 1848"/>
                <a:gd name="T27" fmla="*/ 548 h 1915"/>
                <a:gd name="T28" fmla="*/ 1551 w 1848"/>
                <a:gd name="T29" fmla="*/ 541 h 1915"/>
                <a:gd name="T30" fmla="*/ 1760 w 1848"/>
                <a:gd name="T31" fmla="*/ 642 h 1915"/>
                <a:gd name="T32" fmla="*/ 1551 w 1848"/>
                <a:gd name="T33" fmla="*/ 748 h 1915"/>
                <a:gd name="T34" fmla="*/ 1527 w 1848"/>
                <a:gd name="T35" fmla="*/ 742 h 1915"/>
                <a:gd name="T36" fmla="*/ 1499 w 1848"/>
                <a:gd name="T37" fmla="*/ 935 h 1915"/>
                <a:gd name="T38" fmla="*/ 1402 w 1848"/>
                <a:gd name="T39" fmla="*/ 1032 h 1915"/>
                <a:gd name="T40" fmla="*/ 725 w 1848"/>
                <a:gd name="T41" fmla="*/ 935 h 1915"/>
                <a:gd name="T42" fmla="*/ 753 w 1848"/>
                <a:gd name="T43" fmla="*/ 742 h 1915"/>
                <a:gd name="T44" fmla="*/ 777 w 1848"/>
                <a:gd name="T45" fmla="*/ 748 h 1915"/>
                <a:gd name="T46" fmla="*/ 979 w 1848"/>
                <a:gd name="T47" fmla="*/ 674 h 1915"/>
                <a:gd name="T48" fmla="*/ 1610 w 1848"/>
                <a:gd name="T49" fmla="*/ 1049 h 1915"/>
                <a:gd name="T50" fmla="*/ 1397 w 1848"/>
                <a:gd name="T51" fmla="*/ 1293 h 1915"/>
                <a:gd name="T52" fmla="*/ 946 w 1848"/>
                <a:gd name="T53" fmla="*/ 1501 h 1915"/>
                <a:gd name="T54" fmla="*/ 946 w 1848"/>
                <a:gd name="T55" fmla="*/ 1407 h 1915"/>
                <a:gd name="T56" fmla="*/ 1176 w 1848"/>
                <a:gd name="T57" fmla="*/ 1407 h 1915"/>
                <a:gd name="T58" fmla="*/ 1185 w 1848"/>
                <a:gd name="T59" fmla="*/ 1165 h 1915"/>
                <a:gd name="T60" fmla="*/ 797 w 1848"/>
                <a:gd name="T61" fmla="*/ 1165 h 1915"/>
                <a:gd name="T62" fmla="*/ 285 w 1848"/>
                <a:gd name="T63" fmla="*/ 1245 h 1915"/>
                <a:gd name="T64" fmla="*/ 398 w 1848"/>
                <a:gd name="T65" fmla="*/ 1915 h 1915"/>
                <a:gd name="T66" fmla="*/ 1150 w 1848"/>
                <a:gd name="T67" fmla="*/ 1803 h 1915"/>
                <a:gd name="T68" fmla="*/ 1802 w 1848"/>
                <a:gd name="T69" fmla="*/ 1212 h 1915"/>
                <a:gd name="T70" fmla="*/ 1788 w 1848"/>
                <a:gd name="T71" fmla="*/ 103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8" h="1915">
                  <a:moveTo>
                    <a:pt x="979" y="674"/>
                  </a:moveTo>
                  <a:cubicBezTo>
                    <a:pt x="996" y="604"/>
                    <a:pt x="952" y="535"/>
                    <a:pt x="883" y="519"/>
                  </a:cubicBezTo>
                  <a:cubicBezTo>
                    <a:pt x="873" y="517"/>
                    <a:pt x="864" y="516"/>
                    <a:pt x="854" y="516"/>
                  </a:cubicBezTo>
                  <a:cubicBezTo>
                    <a:pt x="826" y="516"/>
                    <a:pt x="799" y="525"/>
                    <a:pt x="777" y="541"/>
                  </a:cubicBezTo>
                  <a:cubicBezTo>
                    <a:pt x="772" y="545"/>
                    <a:pt x="766" y="548"/>
                    <a:pt x="759" y="548"/>
                  </a:cubicBezTo>
                  <a:cubicBezTo>
                    <a:pt x="753" y="548"/>
                    <a:pt x="753" y="548"/>
                    <a:pt x="753" y="548"/>
                  </a:cubicBezTo>
                  <a:cubicBezTo>
                    <a:pt x="737" y="548"/>
                    <a:pt x="725" y="535"/>
                    <a:pt x="725" y="519"/>
                  </a:cubicBezTo>
                  <a:cubicBezTo>
                    <a:pt x="725" y="519"/>
                    <a:pt x="725" y="519"/>
                    <a:pt x="725" y="519"/>
                  </a:cubicBezTo>
                  <a:cubicBezTo>
                    <a:pt x="725" y="354"/>
                    <a:pt x="725" y="354"/>
                    <a:pt x="725" y="354"/>
                  </a:cubicBezTo>
                  <a:cubicBezTo>
                    <a:pt x="725" y="301"/>
                    <a:pt x="768" y="258"/>
                    <a:pt x="821" y="258"/>
                  </a:cubicBezTo>
                  <a:cubicBezTo>
                    <a:pt x="987" y="258"/>
                    <a:pt x="987" y="258"/>
                    <a:pt x="987" y="258"/>
                  </a:cubicBezTo>
                  <a:cubicBezTo>
                    <a:pt x="1002" y="258"/>
                    <a:pt x="1015" y="245"/>
                    <a:pt x="1015" y="229"/>
                  </a:cubicBezTo>
                  <a:cubicBezTo>
                    <a:pt x="1015" y="229"/>
                    <a:pt x="1015" y="229"/>
                    <a:pt x="1015" y="229"/>
                  </a:cubicBezTo>
                  <a:cubicBezTo>
                    <a:pt x="1015" y="223"/>
                    <a:pt x="1015" y="223"/>
                    <a:pt x="1015" y="223"/>
                  </a:cubicBezTo>
                  <a:cubicBezTo>
                    <a:pt x="1015" y="217"/>
                    <a:pt x="1013" y="210"/>
                    <a:pt x="1009" y="205"/>
                  </a:cubicBezTo>
                  <a:cubicBezTo>
                    <a:pt x="992" y="183"/>
                    <a:pt x="983" y="156"/>
                    <a:pt x="983" y="129"/>
                  </a:cubicBezTo>
                  <a:cubicBezTo>
                    <a:pt x="983" y="57"/>
                    <a:pt x="1041" y="0"/>
                    <a:pt x="1112" y="0"/>
                  </a:cubicBezTo>
                  <a:cubicBezTo>
                    <a:pt x="1170" y="0"/>
                    <a:pt x="1222" y="39"/>
                    <a:pt x="1237" y="96"/>
                  </a:cubicBezTo>
                  <a:cubicBezTo>
                    <a:pt x="1247" y="133"/>
                    <a:pt x="1239" y="174"/>
                    <a:pt x="1215" y="205"/>
                  </a:cubicBezTo>
                  <a:cubicBezTo>
                    <a:pt x="1211" y="210"/>
                    <a:pt x="1209" y="216"/>
                    <a:pt x="1209" y="223"/>
                  </a:cubicBezTo>
                  <a:cubicBezTo>
                    <a:pt x="1209" y="229"/>
                    <a:pt x="1209" y="229"/>
                    <a:pt x="1209" y="229"/>
                  </a:cubicBezTo>
                  <a:cubicBezTo>
                    <a:pt x="1209" y="245"/>
                    <a:pt x="1221" y="257"/>
                    <a:pt x="1237" y="257"/>
                  </a:cubicBezTo>
                  <a:cubicBezTo>
                    <a:pt x="1402" y="257"/>
                    <a:pt x="1402" y="257"/>
                    <a:pt x="1402" y="257"/>
                  </a:cubicBezTo>
                  <a:cubicBezTo>
                    <a:pt x="1456" y="257"/>
                    <a:pt x="1499" y="301"/>
                    <a:pt x="1499" y="354"/>
                  </a:cubicBezTo>
                  <a:cubicBezTo>
                    <a:pt x="1499" y="354"/>
                    <a:pt x="1499" y="354"/>
                    <a:pt x="1499" y="354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35"/>
                    <a:pt x="1512" y="548"/>
                    <a:pt x="1527" y="548"/>
                  </a:cubicBezTo>
                  <a:cubicBezTo>
                    <a:pt x="1533" y="548"/>
                    <a:pt x="1533" y="548"/>
                    <a:pt x="1533" y="548"/>
                  </a:cubicBezTo>
                  <a:cubicBezTo>
                    <a:pt x="1540" y="547"/>
                    <a:pt x="1546" y="545"/>
                    <a:pt x="1551" y="541"/>
                  </a:cubicBezTo>
                  <a:cubicBezTo>
                    <a:pt x="1573" y="524"/>
                    <a:pt x="1600" y="515"/>
                    <a:pt x="1628" y="515"/>
                  </a:cubicBezTo>
                  <a:cubicBezTo>
                    <a:pt x="1699" y="514"/>
                    <a:pt x="1758" y="570"/>
                    <a:pt x="1760" y="642"/>
                  </a:cubicBezTo>
                  <a:cubicBezTo>
                    <a:pt x="1761" y="702"/>
                    <a:pt x="1720" y="756"/>
                    <a:pt x="1661" y="770"/>
                  </a:cubicBezTo>
                  <a:cubicBezTo>
                    <a:pt x="1623" y="780"/>
                    <a:pt x="1582" y="772"/>
                    <a:pt x="1551" y="748"/>
                  </a:cubicBezTo>
                  <a:cubicBezTo>
                    <a:pt x="1546" y="744"/>
                    <a:pt x="1540" y="742"/>
                    <a:pt x="1533" y="742"/>
                  </a:cubicBezTo>
                  <a:cubicBezTo>
                    <a:pt x="1527" y="742"/>
                    <a:pt x="1527" y="742"/>
                    <a:pt x="1527" y="742"/>
                  </a:cubicBezTo>
                  <a:cubicBezTo>
                    <a:pt x="1512" y="742"/>
                    <a:pt x="1499" y="755"/>
                    <a:pt x="1499" y="770"/>
                  </a:cubicBezTo>
                  <a:cubicBezTo>
                    <a:pt x="1499" y="935"/>
                    <a:pt x="1499" y="935"/>
                    <a:pt x="1499" y="935"/>
                  </a:cubicBezTo>
                  <a:cubicBezTo>
                    <a:pt x="1499" y="989"/>
                    <a:pt x="1456" y="1032"/>
                    <a:pt x="1402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821" y="1032"/>
                    <a:pt x="821" y="1032"/>
                    <a:pt x="821" y="1032"/>
                  </a:cubicBezTo>
                  <a:cubicBezTo>
                    <a:pt x="768" y="1032"/>
                    <a:pt x="725" y="989"/>
                    <a:pt x="725" y="935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5" y="754"/>
                    <a:pt x="738" y="742"/>
                    <a:pt x="753" y="742"/>
                  </a:cubicBezTo>
                  <a:cubicBezTo>
                    <a:pt x="759" y="742"/>
                    <a:pt x="759" y="742"/>
                    <a:pt x="759" y="742"/>
                  </a:cubicBezTo>
                  <a:cubicBezTo>
                    <a:pt x="766" y="742"/>
                    <a:pt x="772" y="744"/>
                    <a:pt x="777" y="748"/>
                  </a:cubicBezTo>
                  <a:cubicBezTo>
                    <a:pt x="834" y="791"/>
                    <a:pt x="914" y="779"/>
                    <a:pt x="957" y="723"/>
                  </a:cubicBezTo>
                  <a:cubicBezTo>
                    <a:pt x="968" y="708"/>
                    <a:pt x="975" y="692"/>
                    <a:pt x="979" y="674"/>
                  </a:cubicBezTo>
                  <a:close/>
                  <a:moveTo>
                    <a:pt x="1788" y="1032"/>
                  </a:moveTo>
                  <a:cubicBezTo>
                    <a:pt x="1733" y="990"/>
                    <a:pt x="1655" y="997"/>
                    <a:pt x="1610" y="1049"/>
                  </a:cubicBezTo>
                  <a:cubicBezTo>
                    <a:pt x="1397" y="1290"/>
                    <a:pt x="1397" y="1290"/>
                    <a:pt x="1397" y="1290"/>
                  </a:cubicBezTo>
                  <a:cubicBezTo>
                    <a:pt x="1397" y="1290"/>
                    <a:pt x="1397" y="1292"/>
                    <a:pt x="1397" y="1293"/>
                  </a:cubicBezTo>
                  <a:cubicBezTo>
                    <a:pt x="1391" y="1410"/>
                    <a:pt x="1294" y="1502"/>
                    <a:pt x="1176" y="1501"/>
                  </a:cubicBezTo>
                  <a:cubicBezTo>
                    <a:pt x="946" y="1501"/>
                    <a:pt x="946" y="1501"/>
                    <a:pt x="946" y="1501"/>
                  </a:cubicBezTo>
                  <a:cubicBezTo>
                    <a:pt x="920" y="1501"/>
                    <a:pt x="899" y="1480"/>
                    <a:pt x="899" y="1454"/>
                  </a:cubicBezTo>
                  <a:cubicBezTo>
                    <a:pt x="899" y="1428"/>
                    <a:pt x="920" y="1407"/>
                    <a:pt x="946" y="1407"/>
                  </a:cubicBezTo>
                  <a:cubicBezTo>
                    <a:pt x="946" y="1407"/>
                    <a:pt x="946" y="1407"/>
                    <a:pt x="946" y="1407"/>
                  </a:cubicBezTo>
                  <a:cubicBezTo>
                    <a:pt x="1176" y="1407"/>
                    <a:pt x="1176" y="1407"/>
                    <a:pt x="1176" y="1407"/>
                  </a:cubicBezTo>
                  <a:cubicBezTo>
                    <a:pt x="1243" y="1408"/>
                    <a:pt x="1299" y="1357"/>
                    <a:pt x="1303" y="1290"/>
                  </a:cubicBezTo>
                  <a:cubicBezTo>
                    <a:pt x="1305" y="1223"/>
                    <a:pt x="1252" y="1167"/>
                    <a:pt x="1185" y="1165"/>
                  </a:cubicBezTo>
                  <a:cubicBezTo>
                    <a:pt x="1184" y="1165"/>
                    <a:pt x="1183" y="1165"/>
                    <a:pt x="1182" y="1165"/>
                  </a:cubicBezTo>
                  <a:cubicBezTo>
                    <a:pt x="797" y="1165"/>
                    <a:pt x="797" y="1165"/>
                    <a:pt x="797" y="1165"/>
                  </a:cubicBezTo>
                  <a:cubicBezTo>
                    <a:pt x="734" y="1143"/>
                    <a:pt x="734" y="1143"/>
                    <a:pt x="734" y="1143"/>
                  </a:cubicBezTo>
                  <a:cubicBezTo>
                    <a:pt x="578" y="1088"/>
                    <a:pt x="403" y="1128"/>
                    <a:pt x="285" y="1245"/>
                  </a:cubicBezTo>
                  <a:cubicBezTo>
                    <a:pt x="0" y="1527"/>
                    <a:pt x="0" y="1527"/>
                    <a:pt x="0" y="1527"/>
                  </a:cubicBezTo>
                  <a:cubicBezTo>
                    <a:pt x="398" y="1915"/>
                    <a:pt x="398" y="1915"/>
                    <a:pt x="398" y="1915"/>
                  </a:cubicBezTo>
                  <a:cubicBezTo>
                    <a:pt x="509" y="1803"/>
                    <a:pt x="509" y="1803"/>
                    <a:pt x="509" y="1803"/>
                  </a:cubicBezTo>
                  <a:cubicBezTo>
                    <a:pt x="1150" y="1803"/>
                    <a:pt x="1150" y="1803"/>
                    <a:pt x="1150" y="1803"/>
                  </a:cubicBezTo>
                  <a:cubicBezTo>
                    <a:pt x="1237" y="1804"/>
                    <a:pt x="1319" y="1766"/>
                    <a:pt x="1376" y="1701"/>
                  </a:cubicBezTo>
                  <a:cubicBezTo>
                    <a:pt x="1802" y="1212"/>
                    <a:pt x="1802" y="1212"/>
                    <a:pt x="1802" y="1212"/>
                  </a:cubicBezTo>
                  <a:cubicBezTo>
                    <a:pt x="1848" y="1159"/>
                    <a:pt x="1843" y="1080"/>
                    <a:pt x="1790" y="1034"/>
                  </a:cubicBezTo>
                  <a:cubicBezTo>
                    <a:pt x="1789" y="1034"/>
                    <a:pt x="1789" y="1033"/>
                    <a:pt x="1788" y="10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1C7A3-1869-4A88-8984-43C0A7EA9628}"/>
                </a:ext>
              </a:extLst>
            </p:cNvPr>
            <p:cNvSpPr txBox="1"/>
            <p:nvPr/>
          </p:nvSpPr>
          <p:spPr>
            <a:xfrm>
              <a:off x="4358640" y="1688124"/>
              <a:ext cx="3474720" cy="417738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Solution 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A4C0076-B825-4B59-B6E4-9CEF6CAC7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7081" y="970024"/>
              <a:ext cx="637324" cy="665983"/>
            </a:xfrm>
            <a:custGeom>
              <a:avLst/>
              <a:gdLst>
                <a:gd name="T0" fmla="*/ 943 w 1833"/>
                <a:gd name="T1" fmla="*/ 879 h 1917"/>
                <a:gd name="T2" fmla="*/ 1059 w 1833"/>
                <a:gd name="T3" fmla="*/ 284 h 1917"/>
                <a:gd name="T4" fmla="*/ 1331 w 1833"/>
                <a:gd name="T5" fmla="*/ 205 h 1917"/>
                <a:gd name="T6" fmla="*/ 1331 w 1833"/>
                <a:gd name="T7" fmla="*/ 362 h 1917"/>
                <a:gd name="T8" fmla="*/ 1216 w 1833"/>
                <a:gd name="T9" fmla="*/ 879 h 1917"/>
                <a:gd name="T10" fmla="*/ 1410 w 1833"/>
                <a:gd name="T11" fmla="*/ 957 h 1917"/>
                <a:gd name="T12" fmla="*/ 1216 w 1833"/>
                <a:gd name="T13" fmla="*/ 1036 h 1917"/>
                <a:gd name="T14" fmla="*/ 1331 w 1833"/>
                <a:gd name="T15" fmla="*/ 1551 h 1917"/>
                <a:gd name="T16" fmla="*/ 1331 w 1833"/>
                <a:gd name="T17" fmla="*/ 1707 h 1917"/>
                <a:gd name="T18" fmla="*/ 1059 w 1833"/>
                <a:gd name="T19" fmla="*/ 1629 h 1917"/>
                <a:gd name="T20" fmla="*/ 943 w 1833"/>
                <a:gd name="T21" fmla="*/ 1036 h 1917"/>
                <a:gd name="T22" fmla="*/ 1680 w 1833"/>
                <a:gd name="T23" fmla="*/ 436 h 1917"/>
                <a:gd name="T24" fmla="*/ 1680 w 1833"/>
                <a:gd name="T25" fmla="*/ 131 h 1917"/>
                <a:gd name="T26" fmla="*/ 1680 w 1833"/>
                <a:gd name="T27" fmla="*/ 436 h 1917"/>
                <a:gd name="T28" fmla="*/ 1833 w 1833"/>
                <a:gd name="T29" fmla="*/ 957 h 1917"/>
                <a:gd name="T30" fmla="*/ 1527 w 1833"/>
                <a:gd name="T31" fmla="*/ 957 h 1917"/>
                <a:gd name="T32" fmla="*/ 1680 w 1833"/>
                <a:gd name="T33" fmla="*/ 1784 h 1917"/>
                <a:gd name="T34" fmla="*/ 1680 w 1833"/>
                <a:gd name="T35" fmla="*/ 1478 h 1917"/>
                <a:gd name="T36" fmla="*/ 1680 w 1833"/>
                <a:gd name="T37" fmla="*/ 1784 h 1917"/>
                <a:gd name="T38" fmla="*/ 597 w 1833"/>
                <a:gd name="T39" fmla="*/ 215 h 1917"/>
                <a:gd name="T40" fmla="*/ 166 w 1833"/>
                <a:gd name="T41" fmla="*/ 215 h 1917"/>
                <a:gd name="T42" fmla="*/ 54 w 1833"/>
                <a:gd name="T43" fmla="*/ 1075 h 1917"/>
                <a:gd name="T44" fmla="*/ 233 w 1833"/>
                <a:gd name="T45" fmla="*/ 1846 h 1917"/>
                <a:gd name="T46" fmla="*/ 446 w 1833"/>
                <a:gd name="T47" fmla="*/ 1917 h 1917"/>
                <a:gd name="T48" fmla="*/ 609 w 1833"/>
                <a:gd name="T49" fmla="*/ 1204 h 1917"/>
                <a:gd name="T50" fmla="*/ 757 w 1833"/>
                <a:gd name="T51" fmla="*/ 695 h 1917"/>
                <a:gd name="T52" fmla="*/ 712 w 1833"/>
                <a:gd name="T53" fmla="*/ 550 h 1917"/>
                <a:gd name="T54" fmla="*/ 507 w 1833"/>
                <a:gd name="T55" fmla="*/ 487 h 1917"/>
                <a:gd name="T56" fmla="*/ 383 w 1833"/>
                <a:gd name="T57" fmla="*/ 626 h 1917"/>
                <a:gd name="T58" fmla="*/ 268 w 1833"/>
                <a:gd name="T59" fmla="*/ 495 h 1917"/>
                <a:gd name="T60" fmla="*/ 188 w 1833"/>
                <a:gd name="T61" fmla="*/ 487 h 1917"/>
                <a:gd name="T62" fmla="*/ 5 w 1833"/>
                <a:gd name="T63" fmla="*/ 695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3" h="1917">
                  <a:moveTo>
                    <a:pt x="865" y="957"/>
                  </a:moveTo>
                  <a:cubicBezTo>
                    <a:pt x="865" y="914"/>
                    <a:pt x="900" y="879"/>
                    <a:pt x="943" y="879"/>
                  </a:cubicBezTo>
                  <a:cubicBezTo>
                    <a:pt x="1059" y="879"/>
                    <a:pt x="1059" y="879"/>
                    <a:pt x="1059" y="879"/>
                  </a:cubicBezTo>
                  <a:cubicBezTo>
                    <a:pt x="1059" y="284"/>
                    <a:pt x="1059" y="284"/>
                    <a:pt x="1059" y="284"/>
                  </a:cubicBezTo>
                  <a:cubicBezTo>
                    <a:pt x="1059" y="240"/>
                    <a:pt x="1094" y="205"/>
                    <a:pt x="1137" y="205"/>
                  </a:cubicBezTo>
                  <a:cubicBezTo>
                    <a:pt x="1331" y="205"/>
                    <a:pt x="1331" y="205"/>
                    <a:pt x="1331" y="205"/>
                  </a:cubicBezTo>
                  <a:cubicBezTo>
                    <a:pt x="1374" y="205"/>
                    <a:pt x="1410" y="240"/>
                    <a:pt x="1410" y="284"/>
                  </a:cubicBezTo>
                  <a:cubicBezTo>
                    <a:pt x="1410" y="327"/>
                    <a:pt x="1374" y="362"/>
                    <a:pt x="1331" y="362"/>
                  </a:cubicBezTo>
                  <a:cubicBezTo>
                    <a:pt x="1216" y="362"/>
                    <a:pt x="1216" y="362"/>
                    <a:pt x="1216" y="362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331" y="879"/>
                    <a:pt x="1331" y="879"/>
                    <a:pt x="1331" y="879"/>
                  </a:cubicBezTo>
                  <a:cubicBezTo>
                    <a:pt x="1374" y="879"/>
                    <a:pt x="1410" y="914"/>
                    <a:pt x="1410" y="957"/>
                  </a:cubicBezTo>
                  <a:cubicBezTo>
                    <a:pt x="1410" y="1000"/>
                    <a:pt x="1374" y="1036"/>
                    <a:pt x="1331" y="1036"/>
                  </a:cubicBezTo>
                  <a:cubicBezTo>
                    <a:pt x="1216" y="1036"/>
                    <a:pt x="1216" y="1036"/>
                    <a:pt x="1216" y="1036"/>
                  </a:cubicBezTo>
                  <a:cubicBezTo>
                    <a:pt x="1216" y="1551"/>
                    <a:pt x="1216" y="1551"/>
                    <a:pt x="1216" y="1551"/>
                  </a:cubicBezTo>
                  <a:cubicBezTo>
                    <a:pt x="1331" y="1551"/>
                    <a:pt x="1331" y="1551"/>
                    <a:pt x="1331" y="1551"/>
                  </a:cubicBezTo>
                  <a:cubicBezTo>
                    <a:pt x="1374" y="1551"/>
                    <a:pt x="1410" y="1586"/>
                    <a:pt x="1410" y="1629"/>
                  </a:cubicBezTo>
                  <a:cubicBezTo>
                    <a:pt x="1410" y="1672"/>
                    <a:pt x="1374" y="1707"/>
                    <a:pt x="1331" y="1707"/>
                  </a:cubicBezTo>
                  <a:cubicBezTo>
                    <a:pt x="1137" y="1707"/>
                    <a:pt x="1137" y="1707"/>
                    <a:pt x="1137" y="1707"/>
                  </a:cubicBezTo>
                  <a:cubicBezTo>
                    <a:pt x="1094" y="1707"/>
                    <a:pt x="1059" y="1672"/>
                    <a:pt x="1059" y="1629"/>
                  </a:cubicBezTo>
                  <a:cubicBezTo>
                    <a:pt x="1059" y="1036"/>
                    <a:pt x="1059" y="1036"/>
                    <a:pt x="1059" y="1036"/>
                  </a:cubicBezTo>
                  <a:cubicBezTo>
                    <a:pt x="943" y="1036"/>
                    <a:pt x="943" y="1036"/>
                    <a:pt x="943" y="1036"/>
                  </a:cubicBezTo>
                  <a:cubicBezTo>
                    <a:pt x="900" y="1036"/>
                    <a:pt x="865" y="1000"/>
                    <a:pt x="865" y="957"/>
                  </a:cubicBezTo>
                  <a:close/>
                  <a:moveTo>
                    <a:pt x="1680" y="436"/>
                  </a:moveTo>
                  <a:cubicBezTo>
                    <a:pt x="1764" y="436"/>
                    <a:pt x="1833" y="368"/>
                    <a:pt x="1833" y="284"/>
                  </a:cubicBezTo>
                  <a:cubicBezTo>
                    <a:pt x="1833" y="199"/>
                    <a:pt x="1764" y="131"/>
                    <a:pt x="1680" y="131"/>
                  </a:cubicBezTo>
                  <a:cubicBezTo>
                    <a:pt x="1596" y="131"/>
                    <a:pt x="1527" y="199"/>
                    <a:pt x="1527" y="284"/>
                  </a:cubicBezTo>
                  <a:cubicBezTo>
                    <a:pt x="1527" y="368"/>
                    <a:pt x="1596" y="436"/>
                    <a:pt x="1680" y="436"/>
                  </a:cubicBezTo>
                  <a:close/>
                  <a:moveTo>
                    <a:pt x="1680" y="1110"/>
                  </a:moveTo>
                  <a:cubicBezTo>
                    <a:pt x="1764" y="1110"/>
                    <a:pt x="1833" y="1041"/>
                    <a:pt x="1833" y="957"/>
                  </a:cubicBezTo>
                  <a:cubicBezTo>
                    <a:pt x="1833" y="873"/>
                    <a:pt x="1764" y="804"/>
                    <a:pt x="1680" y="804"/>
                  </a:cubicBezTo>
                  <a:cubicBezTo>
                    <a:pt x="1596" y="804"/>
                    <a:pt x="1527" y="873"/>
                    <a:pt x="1527" y="957"/>
                  </a:cubicBezTo>
                  <a:cubicBezTo>
                    <a:pt x="1527" y="1041"/>
                    <a:pt x="1596" y="1110"/>
                    <a:pt x="1680" y="1110"/>
                  </a:cubicBezTo>
                  <a:close/>
                  <a:moveTo>
                    <a:pt x="1680" y="1784"/>
                  </a:moveTo>
                  <a:cubicBezTo>
                    <a:pt x="1764" y="1784"/>
                    <a:pt x="1833" y="1715"/>
                    <a:pt x="1833" y="1631"/>
                  </a:cubicBezTo>
                  <a:cubicBezTo>
                    <a:pt x="1833" y="1547"/>
                    <a:pt x="1764" y="1478"/>
                    <a:pt x="1680" y="1478"/>
                  </a:cubicBezTo>
                  <a:cubicBezTo>
                    <a:pt x="1596" y="1478"/>
                    <a:pt x="1527" y="1547"/>
                    <a:pt x="1527" y="1631"/>
                  </a:cubicBezTo>
                  <a:cubicBezTo>
                    <a:pt x="1527" y="1715"/>
                    <a:pt x="1596" y="1784"/>
                    <a:pt x="1680" y="1784"/>
                  </a:cubicBezTo>
                  <a:close/>
                  <a:moveTo>
                    <a:pt x="381" y="430"/>
                  </a:moveTo>
                  <a:cubicBezTo>
                    <a:pt x="501" y="430"/>
                    <a:pt x="597" y="332"/>
                    <a:pt x="597" y="215"/>
                  </a:cubicBezTo>
                  <a:cubicBezTo>
                    <a:pt x="597" y="96"/>
                    <a:pt x="499" y="0"/>
                    <a:pt x="381" y="0"/>
                  </a:cubicBezTo>
                  <a:cubicBezTo>
                    <a:pt x="262" y="0"/>
                    <a:pt x="166" y="97"/>
                    <a:pt x="166" y="215"/>
                  </a:cubicBezTo>
                  <a:cubicBezTo>
                    <a:pt x="164" y="332"/>
                    <a:pt x="262" y="430"/>
                    <a:pt x="381" y="430"/>
                  </a:cubicBezTo>
                  <a:close/>
                  <a:moveTo>
                    <a:pt x="54" y="1075"/>
                  </a:moveTo>
                  <a:cubicBezTo>
                    <a:pt x="60" y="1131"/>
                    <a:pt x="97" y="1180"/>
                    <a:pt x="150" y="1204"/>
                  </a:cubicBezTo>
                  <a:cubicBezTo>
                    <a:pt x="233" y="1846"/>
                    <a:pt x="233" y="1846"/>
                    <a:pt x="233" y="1846"/>
                  </a:cubicBezTo>
                  <a:cubicBezTo>
                    <a:pt x="236" y="1887"/>
                    <a:pt x="272" y="1917"/>
                    <a:pt x="313" y="1917"/>
                  </a:cubicBezTo>
                  <a:cubicBezTo>
                    <a:pt x="446" y="1917"/>
                    <a:pt x="446" y="1917"/>
                    <a:pt x="446" y="1917"/>
                  </a:cubicBezTo>
                  <a:cubicBezTo>
                    <a:pt x="487" y="1917"/>
                    <a:pt x="520" y="1885"/>
                    <a:pt x="526" y="1846"/>
                  </a:cubicBezTo>
                  <a:cubicBezTo>
                    <a:pt x="609" y="1204"/>
                    <a:pt x="609" y="1204"/>
                    <a:pt x="609" y="1204"/>
                  </a:cubicBezTo>
                  <a:cubicBezTo>
                    <a:pt x="663" y="1182"/>
                    <a:pt x="701" y="1131"/>
                    <a:pt x="708" y="107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63" y="642"/>
                    <a:pt x="748" y="589"/>
                    <a:pt x="712" y="550"/>
                  </a:cubicBezTo>
                  <a:cubicBezTo>
                    <a:pt x="677" y="511"/>
                    <a:pt x="626" y="487"/>
                    <a:pt x="575" y="487"/>
                  </a:cubicBezTo>
                  <a:cubicBezTo>
                    <a:pt x="507" y="487"/>
                    <a:pt x="507" y="487"/>
                    <a:pt x="507" y="487"/>
                  </a:cubicBezTo>
                  <a:cubicBezTo>
                    <a:pt x="501" y="487"/>
                    <a:pt x="493" y="491"/>
                    <a:pt x="489" y="495"/>
                  </a:cubicBezTo>
                  <a:cubicBezTo>
                    <a:pt x="383" y="626"/>
                    <a:pt x="383" y="626"/>
                    <a:pt x="383" y="626"/>
                  </a:cubicBezTo>
                  <a:cubicBezTo>
                    <a:pt x="379" y="630"/>
                    <a:pt x="376" y="630"/>
                    <a:pt x="372" y="626"/>
                  </a:cubicBezTo>
                  <a:cubicBezTo>
                    <a:pt x="268" y="495"/>
                    <a:pt x="268" y="495"/>
                    <a:pt x="268" y="495"/>
                  </a:cubicBezTo>
                  <a:cubicBezTo>
                    <a:pt x="264" y="489"/>
                    <a:pt x="258" y="487"/>
                    <a:pt x="250" y="487"/>
                  </a:cubicBezTo>
                  <a:cubicBezTo>
                    <a:pt x="188" y="487"/>
                    <a:pt x="188" y="487"/>
                    <a:pt x="188" y="487"/>
                  </a:cubicBezTo>
                  <a:cubicBezTo>
                    <a:pt x="135" y="487"/>
                    <a:pt x="84" y="511"/>
                    <a:pt x="50" y="550"/>
                  </a:cubicBezTo>
                  <a:cubicBezTo>
                    <a:pt x="15" y="589"/>
                    <a:pt x="0" y="642"/>
                    <a:pt x="5" y="695"/>
                  </a:cubicBezTo>
                  <a:lnTo>
                    <a:pt x="54" y="10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E7A3C-5B3A-4F8D-AFBF-9ADE622BEE7F}"/>
                </a:ext>
              </a:extLst>
            </p:cNvPr>
            <p:cNvSpPr txBox="1"/>
            <p:nvPr/>
          </p:nvSpPr>
          <p:spPr>
            <a:xfrm>
              <a:off x="8336280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Benefits Delivered </a:t>
              </a:r>
            </a:p>
          </p:txBody>
        </p:sp>
      </p:grpSp>
      <p:sp>
        <p:nvSpPr>
          <p:cNvPr id="25" name="Right Triangle 24"/>
          <p:cNvSpPr/>
          <p:nvPr/>
        </p:nvSpPr>
        <p:spPr>
          <a:xfrm flipH="1">
            <a:off x="3276743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/>
          <p:cNvSpPr/>
          <p:nvPr/>
        </p:nvSpPr>
        <p:spPr>
          <a:xfrm flipH="1">
            <a:off x="3391044" y="5542231"/>
            <a:ext cx="464673" cy="4646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H="1">
            <a:off x="725438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7368687" y="5542231"/>
            <a:ext cx="464673" cy="46467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flipH="1">
            <a:off x="1123202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/>
          <p:cNvSpPr/>
          <p:nvPr/>
        </p:nvSpPr>
        <p:spPr>
          <a:xfrm flipH="1">
            <a:off x="11346327" y="5542231"/>
            <a:ext cx="464673" cy="464673"/>
          </a:xfrm>
          <a:prstGeom prst="rtTriangle">
            <a:avLst/>
          </a:prstGeom>
          <a:solidFill>
            <a:srgbClr val="D30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6352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9918F-2C0D-4FF8-9286-BB185E27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Testing Services for a leading leasing company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955956"/>
            <a:ext cx="12192000" cy="5528107"/>
            <a:chOff x="0" y="970024"/>
            <a:chExt cx="12192000" cy="55281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43A683-09C1-4762-8FF9-3BEBBB3D54DA}"/>
                </a:ext>
              </a:extLst>
            </p:cNvPr>
            <p:cNvSpPr>
              <a:spLocks/>
            </p:cNvSpPr>
            <p:nvPr/>
          </p:nvSpPr>
          <p:spPr>
            <a:xfrm>
              <a:off x="8366260" y="2105862"/>
              <a:ext cx="3474723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Domain Test consultants supporting manual Integration  testing for business critical projects involving multiple applications with &gt;95% Test coverage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4D4D4D"/>
                  </a:solidFill>
                </a:rPr>
                <a:t>Automated regression suite to increase efficiency of releases; &lt;1 week turnaround  and for Agile N-1 Sprints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9A7E54-A1E7-4B7D-B991-2473C7957BEC}"/>
                </a:ext>
              </a:extLst>
            </p:cNvPr>
            <p:cNvSpPr>
              <a:spLocks/>
            </p:cNvSpPr>
            <p:nvPr/>
          </p:nvSpPr>
          <p:spPr>
            <a:xfrm>
              <a:off x="4358638" y="2105862"/>
              <a:ext cx="3474722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Customize existing test management tool with provision for uniform KPI and  QA metrics Automated dashboard and reporting;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Leveraged Hexaware’s proprietary Test accelerator in conjunction with Open source tools  for Web Application, SFDC  and Performance Testing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Hybrid selenium - IBM –R Series  utilized for automaton on AS400 core leasing application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Majority of Critical  E2E processes automated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5F98F5-03BA-4766-A61B-90EFE8137891}"/>
                </a:ext>
              </a:extLst>
            </p:cNvPr>
            <p:cNvSpPr>
              <a:spLocks/>
            </p:cNvSpPr>
            <p:nvPr/>
          </p:nvSpPr>
          <p:spPr>
            <a:xfrm>
              <a:off x="380997" y="2105862"/>
              <a:ext cx="3474721" cy="3915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t" anchorCtr="0"/>
            <a:lstStyle/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Test Management to customize existing test management tool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Automation and Performance testing to increase efficiency of releases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Automate Web Application, SFDC </a:t>
              </a:r>
            </a:p>
            <a:p>
              <a:pPr marL="182880" lvl="1" indent="-182880">
                <a:spcBef>
                  <a:spcPts val="300"/>
                </a:spcBef>
                <a:spcAft>
                  <a:spcPts val="200"/>
                </a:spcAft>
                <a:buClr>
                  <a:srgbClr val="4D4D4D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D4D4D"/>
                  </a:solidFill>
                </a:rPr>
                <a:t>Provide solution for automating the core leasing application developed on AS 400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4B00D-5B1C-4969-A252-308A914319EF}"/>
                </a:ext>
              </a:extLst>
            </p:cNvPr>
            <p:cNvSpPr txBox="1"/>
            <p:nvPr/>
          </p:nvSpPr>
          <p:spPr>
            <a:xfrm>
              <a:off x="0" y="6132371"/>
              <a:ext cx="12192000" cy="36576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algn="ctr">
                <a:defRPr b="1" i="1">
                  <a:solidFill>
                    <a:schemeClr val="bg1"/>
                  </a:solidFill>
                </a:defRPr>
              </a:lvl1pPr>
            </a:lstStyle>
            <a:p>
              <a:r>
                <a:rPr lang="en-US" sz="1600" i="0" dirty="0">
                  <a:solidFill>
                    <a:prstClr val="white"/>
                  </a:solidFill>
                </a:rPr>
                <a:t>Tools/Technologies Used: Qualify, JIRA, Selenium, </a:t>
              </a:r>
              <a:r>
                <a:rPr lang="en-US" sz="1600" i="0" dirty="0" err="1">
                  <a:solidFill>
                    <a:prstClr val="white"/>
                  </a:solidFill>
                </a:rPr>
                <a:t>JMeter</a:t>
              </a:r>
              <a:r>
                <a:rPr lang="en-US" sz="1600" i="0" dirty="0">
                  <a:solidFill>
                    <a:prstClr val="white"/>
                  </a:solidFill>
                </a:rPr>
                <a:t>, Hexaware QTA, DT Compress </a:t>
              </a: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BA3B96A-2B62-44B0-A2DB-70262D62486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37595" y="970024"/>
              <a:ext cx="695686" cy="694830"/>
            </a:xfrm>
            <a:custGeom>
              <a:avLst/>
              <a:gdLst>
                <a:gd name="T0" fmla="*/ 1504 w 1726"/>
                <a:gd name="T1" fmla="*/ 3 h 1726"/>
                <a:gd name="T2" fmla="*/ 1482 w 1726"/>
                <a:gd name="T3" fmla="*/ 12 h 1726"/>
                <a:gd name="T4" fmla="*/ 1306 w 1726"/>
                <a:gd name="T5" fmla="*/ 169 h 1726"/>
                <a:gd name="T6" fmla="*/ 1293 w 1726"/>
                <a:gd name="T7" fmla="*/ 198 h 1726"/>
                <a:gd name="T8" fmla="*/ 1293 w 1726"/>
                <a:gd name="T9" fmla="*/ 378 h 1726"/>
                <a:gd name="T10" fmla="*/ 658 w 1726"/>
                <a:gd name="T11" fmla="*/ 1012 h 1726"/>
                <a:gd name="T12" fmla="*/ 657 w 1726"/>
                <a:gd name="T13" fmla="*/ 1068 h 1726"/>
                <a:gd name="T14" fmla="*/ 712 w 1726"/>
                <a:gd name="T15" fmla="*/ 1069 h 1726"/>
                <a:gd name="T16" fmla="*/ 713 w 1726"/>
                <a:gd name="T17" fmla="*/ 1068 h 1726"/>
                <a:gd name="T18" fmla="*/ 1348 w 1726"/>
                <a:gd name="T19" fmla="*/ 433 h 1726"/>
                <a:gd name="T20" fmla="*/ 1528 w 1726"/>
                <a:gd name="T21" fmla="*/ 433 h 1726"/>
                <a:gd name="T22" fmla="*/ 1557 w 1726"/>
                <a:gd name="T23" fmla="*/ 420 h 1726"/>
                <a:gd name="T24" fmla="*/ 1714 w 1726"/>
                <a:gd name="T25" fmla="*/ 244 h 1726"/>
                <a:gd name="T26" fmla="*/ 1720 w 1726"/>
                <a:gd name="T27" fmla="*/ 202 h 1726"/>
                <a:gd name="T28" fmla="*/ 1685 w 1726"/>
                <a:gd name="T29" fmla="*/ 179 h 1726"/>
                <a:gd name="T30" fmla="*/ 1548 w 1726"/>
                <a:gd name="T31" fmla="*/ 179 h 1726"/>
                <a:gd name="T32" fmla="*/ 1548 w 1726"/>
                <a:gd name="T33" fmla="*/ 42 h 1726"/>
                <a:gd name="T34" fmla="*/ 1504 w 1726"/>
                <a:gd name="T35" fmla="*/ 3 h 1726"/>
                <a:gd name="T36" fmla="*/ 686 w 1726"/>
                <a:gd name="T37" fmla="*/ 355 h 1726"/>
                <a:gd name="T38" fmla="*/ 0 w 1726"/>
                <a:gd name="T39" fmla="*/ 1041 h 1726"/>
                <a:gd name="T40" fmla="*/ 686 w 1726"/>
                <a:gd name="T41" fmla="*/ 1726 h 1726"/>
                <a:gd name="T42" fmla="*/ 1371 w 1726"/>
                <a:gd name="T43" fmla="*/ 1041 h 1726"/>
                <a:gd name="T44" fmla="*/ 1222 w 1726"/>
                <a:gd name="T45" fmla="*/ 615 h 1726"/>
                <a:gd name="T46" fmla="*/ 1082 w 1726"/>
                <a:gd name="T47" fmla="*/ 754 h 1726"/>
                <a:gd name="T48" fmla="*/ 1176 w 1726"/>
                <a:gd name="T49" fmla="*/ 1041 h 1726"/>
                <a:gd name="T50" fmla="*/ 686 w 1726"/>
                <a:gd name="T51" fmla="*/ 1530 h 1726"/>
                <a:gd name="T52" fmla="*/ 196 w 1726"/>
                <a:gd name="T53" fmla="*/ 1041 h 1726"/>
                <a:gd name="T54" fmla="*/ 686 w 1726"/>
                <a:gd name="T55" fmla="*/ 551 h 1726"/>
                <a:gd name="T56" fmla="*/ 972 w 1726"/>
                <a:gd name="T57" fmla="*/ 643 h 1726"/>
                <a:gd name="T58" fmla="*/ 1111 w 1726"/>
                <a:gd name="T59" fmla="*/ 504 h 1726"/>
                <a:gd name="T60" fmla="*/ 686 w 1726"/>
                <a:gd name="T61" fmla="*/ 355 h 1726"/>
                <a:gd name="T62" fmla="*/ 686 w 1726"/>
                <a:gd name="T63" fmla="*/ 629 h 1726"/>
                <a:gd name="T64" fmla="*/ 275 w 1726"/>
                <a:gd name="T65" fmla="*/ 1041 h 1726"/>
                <a:gd name="T66" fmla="*/ 686 w 1726"/>
                <a:gd name="T67" fmla="*/ 1452 h 1726"/>
                <a:gd name="T68" fmla="*/ 1097 w 1726"/>
                <a:gd name="T69" fmla="*/ 1041 h 1726"/>
                <a:gd name="T70" fmla="*/ 1027 w 1726"/>
                <a:gd name="T71" fmla="*/ 810 h 1726"/>
                <a:gd name="T72" fmla="*/ 868 w 1726"/>
                <a:gd name="T73" fmla="*/ 969 h 1726"/>
                <a:gd name="T74" fmla="*/ 882 w 1726"/>
                <a:gd name="T75" fmla="*/ 1041 h 1726"/>
                <a:gd name="T76" fmla="*/ 686 w 1726"/>
                <a:gd name="T77" fmla="*/ 1236 h 1726"/>
                <a:gd name="T78" fmla="*/ 490 w 1726"/>
                <a:gd name="T79" fmla="*/ 1041 h 1726"/>
                <a:gd name="T80" fmla="*/ 686 w 1726"/>
                <a:gd name="T81" fmla="*/ 845 h 1726"/>
                <a:gd name="T82" fmla="*/ 757 w 1726"/>
                <a:gd name="T83" fmla="*/ 858 h 1726"/>
                <a:gd name="T84" fmla="*/ 915 w 1726"/>
                <a:gd name="T85" fmla="*/ 700 h 1726"/>
                <a:gd name="T86" fmla="*/ 686 w 1726"/>
                <a:gd name="T87" fmla="*/ 629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26" h="1726">
                  <a:moveTo>
                    <a:pt x="1504" y="3"/>
                  </a:moveTo>
                  <a:cubicBezTo>
                    <a:pt x="1496" y="4"/>
                    <a:pt x="1488" y="7"/>
                    <a:pt x="1482" y="12"/>
                  </a:cubicBezTo>
                  <a:cubicBezTo>
                    <a:pt x="1306" y="169"/>
                    <a:pt x="1306" y="169"/>
                    <a:pt x="1306" y="169"/>
                  </a:cubicBezTo>
                  <a:cubicBezTo>
                    <a:pt x="1298" y="176"/>
                    <a:pt x="1293" y="187"/>
                    <a:pt x="1293" y="198"/>
                  </a:cubicBezTo>
                  <a:cubicBezTo>
                    <a:pt x="1293" y="378"/>
                    <a:pt x="1293" y="378"/>
                    <a:pt x="1293" y="378"/>
                  </a:cubicBezTo>
                  <a:cubicBezTo>
                    <a:pt x="658" y="1012"/>
                    <a:pt x="658" y="1012"/>
                    <a:pt x="658" y="1012"/>
                  </a:cubicBezTo>
                  <a:cubicBezTo>
                    <a:pt x="643" y="1027"/>
                    <a:pt x="642" y="1052"/>
                    <a:pt x="657" y="1068"/>
                  </a:cubicBezTo>
                  <a:cubicBezTo>
                    <a:pt x="672" y="1084"/>
                    <a:pt x="697" y="1084"/>
                    <a:pt x="712" y="1069"/>
                  </a:cubicBezTo>
                  <a:cubicBezTo>
                    <a:pt x="713" y="1069"/>
                    <a:pt x="713" y="1069"/>
                    <a:pt x="713" y="1068"/>
                  </a:cubicBezTo>
                  <a:cubicBezTo>
                    <a:pt x="1348" y="433"/>
                    <a:pt x="1348" y="433"/>
                    <a:pt x="1348" y="433"/>
                  </a:cubicBezTo>
                  <a:cubicBezTo>
                    <a:pt x="1528" y="433"/>
                    <a:pt x="1528" y="433"/>
                    <a:pt x="1528" y="433"/>
                  </a:cubicBezTo>
                  <a:cubicBezTo>
                    <a:pt x="1539" y="433"/>
                    <a:pt x="1550" y="428"/>
                    <a:pt x="1557" y="420"/>
                  </a:cubicBezTo>
                  <a:cubicBezTo>
                    <a:pt x="1714" y="244"/>
                    <a:pt x="1714" y="244"/>
                    <a:pt x="1714" y="244"/>
                  </a:cubicBezTo>
                  <a:cubicBezTo>
                    <a:pt x="1724" y="233"/>
                    <a:pt x="1726" y="216"/>
                    <a:pt x="1720" y="202"/>
                  </a:cubicBezTo>
                  <a:cubicBezTo>
                    <a:pt x="1714" y="189"/>
                    <a:pt x="1700" y="179"/>
                    <a:pt x="1685" y="179"/>
                  </a:cubicBezTo>
                  <a:cubicBezTo>
                    <a:pt x="1548" y="179"/>
                    <a:pt x="1548" y="179"/>
                    <a:pt x="1548" y="179"/>
                  </a:cubicBezTo>
                  <a:cubicBezTo>
                    <a:pt x="1548" y="42"/>
                    <a:pt x="1548" y="42"/>
                    <a:pt x="1548" y="42"/>
                  </a:cubicBezTo>
                  <a:cubicBezTo>
                    <a:pt x="1548" y="20"/>
                    <a:pt x="1526" y="0"/>
                    <a:pt x="1504" y="3"/>
                  </a:cubicBezTo>
                  <a:close/>
                  <a:moveTo>
                    <a:pt x="686" y="355"/>
                  </a:moveTo>
                  <a:cubicBezTo>
                    <a:pt x="307" y="355"/>
                    <a:pt x="0" y="662"/>
                    <a:pt x="0" y="1041"/>
                  </a:cubicBezTo>
                  <a:cubicBezTo>
                    <a:pt x="0" y="1419"/>
                    <a:pt x="307" y="1726"/>
                    <a:pt x="686" y="1726"/>
                  </a:cubicBezTo>
                  <a:cubicBezTo>
                    <a:pt x="1064" y="1726"/>
                    <a:pt x="1371" y="1419"/>
                    <a:pt x="1371" y="1041"/>
                  </a:cubicBezTo>
                  <a:cubicBezTo>
                    <a:pt x="1371" y="879"/>
                    <a:pt x="1315" y="732"/>
                    <a:pt x="1222" y="615"/>
                  </a:cubicBezTo>
                  <a:cubicBezTo>
                    <a:pt x="1082" y="754"/>
                    <a:pt x="1082" y="754"/>
                    <a:pt x="1082" y="754"/>
                  </a:cubicBezTo>
                  <a:cubicBezTo>
                    <a:pt x="1141" y="835"/>
                    <a:pt x="1176" y="934"/>
                    <a:pt x="1176" y="1041"/>
                  </a:cubicBezTo>
                  <a:cubicBezTo>
                    <a:pt x="1176" y="1311"/>
                    <a:pt x="956" y="1530"/>
                    <a:pt x="686" y="1530"/>
                  </a:cubicBezTo>
                  <a:cubicBezTo>
                    <a:pt x="416" y="1530"/>
                    <a:pt x="196" y="1311"/>
                    <a:pt x="196" y="1041"/>
                  </a:cubicBezTo>
                  <a:cubicBezTo>
                    <a:pt x="196" y="771"/>
                    <a:pt x="416" y="551"/>
                    <a:pt x="686" y="551"/>
                  </a:cubicBezTo>
                  <a:cubicBezTo>
                    <a:pt x="793" y="551"/>
                    <a:pt x="891" y="585"/>
                    <a:pt x="972" y="643"/>
                  </a:cubicBezTo>
                  <a:cubicBezTo>
                    <a:pt x="1111" y="504"/>
                    <a:pt x="1111" y="504"/>
                    <a:pt x="1111" y="504"/>
                  </a:cubicBezTo>
                  <a:cubicBezTo>
                    <a:pt x="994" y="411"/>
                    <a:pt x="847" y="355"/>
                    <a:pt x="686" y="355"/>
                  </a:cubicBezTo>
                  <a:close/>
                  <a:moveTo>
                    <a:pt x="686" y="629"/>
                  </a:moveTo>
                  <a:cubicBezTo>
                    <a:pt x="458" y="629"/>
                    <a:pt x="275" y="813"/>
                    <a:pt x="275" y="1041"/>
                  </a:cubicBezTo>
                  <a:cubicBezTo>
                    <a:pt x="275" y="1268"/>
                    <a:pt x="458" y="1452"/>
                    <a:pt x="686" y="1452"/>
                  </a:cubicBezTo>
                  <a:cubicBezTo>
                    <a:pt x="914" y="1452"/>
                    <a:pt x="1097" y="1268"/>
                    <a:pt x="1097" y="1041"/>
                  </a:cubicBezTo>
                  <a:cubicBezTo>
                    <a:pt x="1097" y="955"/>
                    <a:pt x="1071" y="876"/>
                    <a:pt x="1027" y="810"/>
                  </a:cubicBezTo>
                  <a:cubicBezTo>
                    <a:pt x="868" y="969"/>
                    <a:pt x="868" y="969"/>
                    <a:pt x="868" y="969"/>
                  </a:cubicBezTo>
                  <a:cubicBezTo>
                    <a:pt x="877" y="991"/>
                    <a:pt x="882" y="1015"/>
                    <a:pt x="882" y="1041"/>
                  </a:cubicBezTo>
                  <a:cubicBezTo>
                    <a:pt x="882" y="1149"/>
                    <a:pt x="794" y="1236"/>
                    <a:pt x="686" y="1236"/>
                  </a:cubicBezTo>
                  <a:cubicBezTo>
                    <a:pt x="578" y="1236"/>
                    <a:pt x="490" y="1149"/>
                    <a:pt x="490" y="1041"/>
                  </a:cubicBezTo>
                  <a:cubicBezTo>
                    <a:pt x="490" y="932"/>
                    <a:pt x="578" y="845"/>
                    <a:pt x="686" y="845"/>
                  </a:cubicBezTo>
                  <a:cubicBezTo>
                    <a:pt x="711" y="845"/>
                    <a:pt x="735" y="850"/>
                    <a:pt x="757" y="858"/>
                  </a:cubicBezTo>
                  <a:cubicBezTo>
                    <a:pt x="915" y="700"/>
                    <a:pt x="915" y="700"/>
                    <a:pt x="915" y="700"/>
                  </a:cubicBezTo>
                  <a:cubicBezTo>
                    <a:pt x="850" y="656"/>
                    <a:pt x="771" y="629"/>
                    <a:pt x="686" y="6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5AE9D-EAC5-4442-A695-AFD2D465D3F9}"/>
                </a:ext>
              </a:extLst>
            </p:cNvPr>
            <p:cNvSpPr txBox="1"/>
            <p:nvPr/>
          </p:nvSpPr>
          <p:spPr>
            <a:xfrm>
              <a:off x="380997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Scope</a:t>
              </a: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6C331AC-9598-41B5-A41B-573F0F736F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68620" y="995662"/>
              <a:ext cx="654757" cy="677736"/>
            </a:xfrm>
            <a:custGeom>
              <a:avLst/>
              <a:gdLst>
                <a:gd name="T0" fmla="*/ 883 w 1848"/>
                <a:gd name="T1" fmla="*/ 519 h 1915"/>
                <a:gd name="T2" fmla="*/ 777 w 1848"/>
                <a:gd name="T3" fmla="*/ 541 h 1915"/>
                <a:gd name="T4" fmla="*/ 753 w 1848"/>
                <a:gd name="T5" fmla="*/ 548 h 1915"/>
                <a:gd name="T6" fmla="*/ 725 w 1848"/>
                <a:gd name="T7" fmla="*/ 519 h 1915"/>
                <a:gd name="T8" fmla="*/ 821 w 1848"/>
                <a:gd name="T9" fmla="*/ 258 h 1915"/>
                <a:gd name="T10" fmla="*/ 1015 w 1848"/>
                <a:gd name="T11" fmla="*/ 229 h 1915"/>
                <a:gd name="T12" fmla="*/ 1015 w 1848"/>
                <a:gd name="T13" fmla="*/ 223 h 1915"/>
                <a:gd name="T14" fmla="*/ 983 w 1848"/>
                <a:gd name="T15" fmla="*/ 129 h 1915"/>
                <a:gd name="T16" fmla="*/ 1237 w 1848"/>
                <a:gd name="T17" fmla="*/ 96 h 1915"/>
                <a:gd name="T18" fmla="*/ 1209 w 1848"/>
                <a:gd name="T19" fmla="*/ 223 h 1915"/>
                <a:gd name="T20" fmla="*/ 1237 w 1848"/>
                <a:gd name="T21" fmla="*/ 257 h 1915"/>
                <a:gd name="T22" fmla="*/ 1499 w 1848"/>
                <a:gd name="T23" fmla="*/ 354 h 1915"/>
                <a:gd name="T24" fmla="*/ 1499 w 1848"/>
                <a:gd name="T25" fmla="*/ 519 h 1915"/>
                <a:gd name="T26" fmla="*/ 1527 w 1848"/>
                <a:gd name="T27" fmla="*/ 548 h 1915"/>
                <a:gd name="T28" fmla="*/ 1551 w 1848"/>
                <a:gd name="T29" fmla="*/ 541 h 1915"/>
                <a:gd name="T30" fmla="*/ 1760 w 1848"/>
                <a:gd name="T31" fmla="*/ 642 h 1915"/>
                <a:gd name="T32" fmla="*/ 1551 w 1848"/>
                <a:gd name="T33" fmla="*/ 748 h 1915"/>
                <a:gd name="T34" fmla="*/ 1527 w 1848"/>
                <a:gd name="T35" fmla="*/ 742 h 1915"/>
                <a:gd name="T36" fmla="*/ 1499 w 1848"/>
                <a:gd name="T37" fmla="*/ 935 h 1915"/>
                <a:gd name="T38" fmla="*/ 1402 w 1848"/>
                <a:gd name="T39" fmla="*/ 1032 h 1915"/>
                <a:gd name="T40" fmla="*/ 725 w 1848"/>
                <a:gd name="T41" fmla="*/ 935 h 1915"/>
                <a:gd name="T42" fmla="*/ 753 w 1848"/>
                <a:gd name="T43" fmla="*/ 742 h 1915"/>
                <a:gd name="T44" fmla="*/ 777 w 1848"/>
                <a:gd name="T45" fmla="*/ 748 h 1915"/>
                <a:gd name="T46" fmla="*/ 979 w 1848"/>
                <a:gd name="T47" fmla="*/ 674 h 1915"/>
                <a:gd name="T48" fmla="*/ 1610 w 1848"/>
                <a:gd name="T49" fmla="*/ 1049 h 1915"/>
                <a:gd name="T50" fmla="*/ 1397 w 1848"/>
                <a:gd name="T51" fmla="*/ 1293 h 1915"/>
                <a:gd name="T52" fmla="*/ 946 w 1848"/>
                <a:gd name="T53" fmla="*/ 1501 h 1915"/>
                <a:gd name="T54" fmla="*/ 946 w 1848"/>
                <a:gd name="T55" fmla="*/ 1407 h 1915"/>
                <a:gd name="T56" fmla="*/ 1176 w 1848"/>
                <a:gd name="T57" fmla="*/ 1407 h 1915"/>
                <a:gd name="T58" fmla="*/ 1185 w 1848"/>
                <a:gd name="T59" fmla="*/ 1165 h 1915"/>
                <a:gd name="T60" fmla="*/ 797 w 1848"/>
                <a:gd name="T61" fmla="*/ 1165 h 1915"/>
                <a:gd name="T62" fmla="*/ 285 w 1848"/>
                <a:gd name="T63" fmla="*/ 1245 h 1915"/>
                <a:gd name="T64" fmla="*/ 398 w 1848"/>
                <a:gd name="T65" fmla="*/ 1915 h 1915"/>
                <a:gd name="T66" fmla="*/ 1150 w 1848"/>
                <a:gd name="T67" fmla="*/ 1803 h 1915"/>
                <a:gd name="T68" fmla="*/ 1802 w 1848"/>
                <a:gd name="T69" fmla="*/ 1212 h 1915"/>
                <a:gd name="T70" fmla="*/ 1788 w 1848"/>
                <a:gd name="T71" fmla="*/ 103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8" h="1915">
                  <a:moveTo>
                    <a:pt x="979" y="674"/>
                  </a:moveTo>
                  <a:cubicBezTo>
                    <a:pt x="996" y="604"/>
                    <a:pt x="952" y="535"/>
                    <a:pt x="883" y="519"/>
                  </a:cubicBezTo>
                  <a:cubicBezTo>
                    <a:pt x="873" y="517"/>
                    <a:pt x="864" y="516"/>
                    <a:pt x="854" y="516"/>
                  </a:cubicBezTo>
                  <a:cubicBezTo>
                    <a:pt x="826" y="516"/>
                    <a:pt x="799" y="525"/>
                    <a:pt x="777" y="541"/>
                  </a:cubicBezTo>
                  <a:cubicBezTo>
                    <a:pt x="772" y="545"/>
                    <a:pt x="766" y="548"/>
                    <a:pt x="759" y="548"/>
                  </a:cubicBezTo>
                  <a:cubicBezTo>
                    <a:pt x="753" y="548"/>
                    <a:pt x="753" y="548"/>
                    <a:pt x="753" y="548"/>
                  </a:cubicBezTo>
                  <a:cubicBezTo>
                    <a:pt x="737" y="548"/>
                    <a:pt x="725" y="535"/>
                    <a:pt x="725" y="519"/>
                  </a:cubicBezTo>
                  <a:cubicBezTo>
                    <a:pt x="725" y="519"/>
                    <a:pt x="725" y="519"/>
                    <a:pt x="725" y="519"/>
                  </a:cubicBezTo>
                  <a:cubicBezTo>
                    <a:pt x="725" y="354"/>
                    <a:pt x="725" y="354"/>
                    <a:pt x="725" y="354"/>
                  </a:cubicBezTo>
                  <a:cubicBezTo>
                    <a:pt x="725" y="301"/>
                    <a:pt x="768" y="258"/>
                    <a:pt x="821" y="258"/>
                  </a:cubicBezTo>
                  <a:cubicBezTo>
                    <a:pt x="987" y="258"/>
                    <a:pt x="987" y="258"/>
                    <a:pt x="987" y="258"/>
                  </a:cubicBezTo>
                  <a:cubicBezTo>
                    <a:pt x="1002" y="258"/>
                    <a:pt x="1015" y="245"/>
                    <a:pt x="1015" y="229"/>
                  </a:cubicBezTo>
                  <a:cubicBezTo>
                    <a:pt x="1015" y="229"/>
                    <a:pt x="1015" y="229"/>
                    <a:pt x="1015" y="229"/>
                  </a:cubicBezTo>
                  <a:cubicBezTo>
                    <a:pt x="1015" y="223"/>
                    <a:pt x="1015" y="223"/>
                    <a:pt x="1015" y="223"/>
                  </a:cubicBezTo>
                  <a:cubicBezTo>
                    <a:pt x="1015" y="217"/>
                    <a:pt x="1013" y="210"/>
                    <a:pt x="1009" y="205"/>
                  </a:cubicBezTo>
                  <a:cubicBezTo>
                    <a:pt x="992" y="183"/>
                    <a:pt x="983" y="156"/>
                    <a:pt x="983" y="129"/>
                  </a:cubicBezTo>
                  <a:cubicBezTo>
                    <a:pt x="983" y="57"/>
                    <a:pt x="1041" y="0"/>
                    <a:pt x="1112" y="0"/>
                  </a:cubicBezTo>
                  <a:cubicBezTo>
                    <a:pt x="1170" y="0"/>
                    <a:pt x="1222" y="39"/>
                    <a:pt x="1237" y="96"/>
                  </a:cubicBezTo>
                  <a:cubicBezTo>
                    <a:pt x="1247" y="133"/>
                    <a:pt x="1239" y="174"/>
                    <a:pt x="1215" y="205"/>
                  </a:cubicBezTo>
                  <a:cubicBezTo>
                    <a:pt x="1211" y="210"/>
                    <a:pt x="1209" y="216"/>
                    <a:pt x="1209" y="223"/>
                  </a:cubicBezTo>
                  <a:cubicBezTo>
                    <a:pt x="1209" y="229"/>
                    <a:pt x="1209" y="229"/>
                    <a:pt x="1209" y="229"/>
                  </a:cubicBezTo>
                  <a:cubicBezTo>
                    <a:pt x="1209" y="245"/>
                    <a:pt x="1221" y="257"/>
                    <a:pt x="1237" y="257"/>
                  </a:cubicBezTo>
                  <a:cubicBezTo>
                    <a:pt x="1402" y="257"/>
                    <a:pt x="1402" y="257"/>
                    <a:pt x="1402" y="257"/>
                  </a:cubicBezTo>
                  <a:cubicBezTo>
                    <a:pt x="1456" y="257"/>
                    <a:pt x="1499" y="301"/>
                    <a:pt x="1499" y="354"/>
                  </a:cubicBezTo>
                  <a:cubicBezTo>
                    <a:pt x="1499" y="354"/>
                    <a:pt x="1499" y="354"/>
                    <a:pt x="1499" y="354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19"/>
                    <a:pt x="1499" y="519"/>
                    <a:pt x="1499" y="519"/>
                  </a:cubicBezTo>
                  <a:cubicBezTo>
                    <a:pt x="1499" y="535"/>
                    <a:pt x="1512" y="548"/>
                    <a:pt x="1527" y="548"/>
                  </a:cubicBezTo>
                  <a:cubicBezTo>
                    <a:pt x="1533" y="548"/>
                    <a:pt x="1533" y="548"/>
                    <a:pt x="1533" y="548"/>
                  </a:cubicBezTo>
                  <a:cubicBezTo>
                    <a:pt x="1540" y="547"/>
                    <a:pt x="1546" y="545"/>
                    <a:pt x="1551" y="541"/>
                  </a:cubicBezTo>
                  <a:cubicBezTo>
                    <a:pt x="1573" y="524"/>
                    <a:pt x="1600" y="515"/>
                    <a:pt x="1628" y="515"/>
                  </a:cubicBezTo>
                  <a:cubicBezTo>
                    <a:pt x="1699" y="514"/>
                    <a:pt x="1758" y="570"/>
                    <a:pt x="1760" y="642"/>
                  </a:cubicBezTo>
                  <a:cubicBezTo>
                    <a:pt x="1761" y="702"/>
                    <a:pt x="1720" y="756"/>
                    <a:pt x="1661" y="770"/>
                  </a:cubicBezTo>
                  <a:cubicBezTo>
                    <a:pt x="1623" y="780"/>
                    <a:pt x="1582" y="772"/>
                    <a:pt x="1551" y="748"/>
                  </a:cubicBezTo>
                  <a:cubicBezTo>
                    <a:pt x="1546" y="744"/>
                    <a:pt x="1540" y="742"/>
                    <a:pt x="1533" y="742"/>
                  </a:cubicBezTo>
                  <a:cubicBezTo>
                    <a:pt x="1527" y="742"/>
                    <a:pt x="1527" y="742"/>
                    <a:pt x="1527" y="742"/>
                  </a:cubicBezTo>
                  <a:cubicBezTo>
                    <a:pt x="1512" y="742"/>
                    <a:pt x="1499" y="755"/>
                    <a:pt x="1499" y="770"/>
                  </a:cubicBezTo>
                  <a:cubicBezTo>
                    <a:pt x="1499" y="935"/>
                    <a:pt x="1499" y="935"/>
                    <a:pt x="1499" y="935"/>
                  </a:cubicBezTo>
                  <a:cubicBezTo>
                    <a:pt x="1499" y="989"/>
                    <a:pt x="1456" y="1032"/>
                    <a:pt x="1402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821" y="1032"/>
                    <a:pt x="821" y="1032"/>
                    <a:pt x="821" y="1032"/>
                  </a:cubicBezTo>
                  <a:cubicBezTo>
                    <a:pt x="768" y="1032"/>
                    <a:pt x="725" y="989"/>
                    <a:pt x="725" y="935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5" y="754"/>
                    <a:pt x="738" y="742"/>
                    <a:pt x="753" y="742"/>
                  </a:cubicBezTo>
                  <a:cubicBezTo>
                    <a:pt x="759" y="742"/>
                    <a:pt x="759" y="742"/>
                    <a:pt x="759" y="742"/>
                  </a:cubicBezTo>
                  <a:cubicBezTo>
                    <a:pt x="766" y="742"/>
                    <a:pt x="772" y="744"/>
                    <a:pt x="777" y="748"/>
                  </a:cubicBezTo>
                  <a:cubicBezTo>
                    <a:pt x="834" y="791"/>
                    <a:pt x="914" y="779"/>
                    <a:pt x="957" y="723"/>
                  </a:cubicBezTo>
                  <a:cubicBezTo>
                    <a:pt x="968" y="708"/>
                    <a:pt x="975" y="692"/>
                    <a:pt x="979" y="674"/>
                  </a:cubicBezTo>
                  <a:close/>
                  <a:moveTo>
                    <a:pt x="1788" y="1032"/>
                  </a:moveTo>
                  <a:cubicBezTo>
                    <a:pt x="1733" y="990"/>
                    <a:pt x="1655" y="997"/>
                    <a:pt x="1610" y="1049"/>
                  </a:cubicBezTo>
                  <a:cubicBezTo>
                    <a:pt x="1397" y="1290"/>
                    <a:pt x="1397" y="1290"/>
                    <a:pt x="1397" y="1290"/>
                  </a:cubicBezTo>
                  <a:cubicBezTo>
                    <a:pt x="1397" y="1290"/>
                    <a:pt x="1397" y="1292"/>
                    <a:pt x="1397" y="1293"/>
                  </a:cubicBezTo>
                  <a:cubicBezTo>
                    <a:pt x="1391" y="1410"/>
                    <a:pt x="1294" y="1502"/>
                    <a:pt x="1176" y="1501"/>
                  </a:cubicBezTo>
                  <a:cubicBezTo>
                    <a:pt x="946" y="1501"/>
                    <a:pt x="946" y="1501"/>
                    <a:pt x="946" y="1501"/>
                  </a:cubicBezTo>
                  <a:cubicBezTo>
                    <a:pt x="920" y="1501"/>
                    <a:pt x="899" y="1480"/>
                    <a:pt x="899" y="1454"/>
                  </a:cubicBezTo>
                  <a:cubicBezTo>
                    <a:pt x="899" y="1428"/>
                    <a:pt x="920" y="1407"/>
                    <a:pt x="946" y="1407"/>
                  </a:cubicBezTo>
                  <a:cubicBezTo>
                    <a:pt x="946" y="1407"/>
                    <a:pt x="946" y="1407"/>
                    <a:pt x="946" y="1407"/>
                  </a:cubicBezTo>
                  <a:cubicBezTo>
                    <a:pt x="1176" y="1407"/>
                    <a:pt x="1176" y="1407"/>
                    <a:pt x="1176" y="1407"/>
                  </a:cubicBezTo>
                  <a:cubicBezTo>
                    <a:pt x="1243" y="1408"/>
                    <a:pt x="1299" y="1357"/>
                    <a:pt x="1303" y="1290"/>
                  </a:cubicBezTo>
                  <a:cubicBezTo>
                    <a:pt x="1305" y="1223"/>
                    <a:pt x="1252" y="1167"/>
                    <a:pt x="1185" y="1165"/>
                  </a:cubicBezTo>
                  <a:cubicBezTo>
                    <a:pt x="1184" y="1165"/>
                    <a:pt x="1183" y="1165"/>
                    <a:pt x="1182" y="1165"/>
                  </a:cubicBezTo>
                  <a:cubicBezTo>
                    <a:pt x="797" y="1165"/>
                    <a:pt x="797" y="1165"/>
                    <a:pt x="797" y="1165"/>
                  </a:cubicBezTo>
                  <a:cubicBezTo>
                    <a:pt x="734" y="1143"/>
                    <a:pt x="734" y="1143"/>
                    <a:pt x="734" y="1143"/>
                  </a:cubicBezTo>
                  <a:cubicBezTo>
                    <a:pt x="578" y="1088"/>
                    <a:pt x="403" y="1128"/>
                    <a:pt x="285" y="1245"/>
                  </a:cubicBezTo>
                  <a:cubicBezTo>
                    <a:pt x="0" y="1527"/>
                    <a:pt x="0" y="1527"/>
                    <a:pt x="0" y="1527"/>
                  </a:cubicBezTo>
                  <a:cubicBezTo>
                    <a:pt x="398" y="1915"/>
                    <a:pt x="398" y="1915"/>
                    <a:pt x="398" y="1915"/>
                  </a:cubicBezTo>
                  <a:cubicBezTo>
                    <a:pt x="509" y="1803"/>
                    <a:pt x="509" y="1803"/>
                    <a:pt x="509" y="1803"/>
                  </a:cubicBezTo>
                  <a:cubicBezTo>
                    <a:pt x="1150" y="1803"/>
                    <a:pt x="1150" y="1803"/>
                    <a:pt x="1150" y="1803"/>
                  </a:cubicBezTo>
                  <a:cubicBezTo>
                    <a:pt x="1237" y="1804"/>
                    <a:pt x="1319" y="1766"/>
                    <a:pt x="1376" y="1701"/>
                  </a:cubicBezTo>
                  <a:cubicBezTo>
                    <a:pt x="1802" y="1212"/>
                    <a:pt x="1802" y="1212"/>
                    <a:pt x="1802" y="1212"/>
                  </a:cubicBezTo>
                  <a:cubicBezTo>
                    <a:pt x="1848" y="1159"/>
                    <a:pt x="1843" y="1080"/>
                    <a:pt x="1790" y="1034"/>
                  </a:cubicBezTo>
                  <a:cubicBezTo>
                    <a:pt x="1789" y="1034"/>
                    <a:pt x="1789" y="1033"/>
                    <a:pt x="1788" y="10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F1C7A3-1869-4A88-8984-43C0A7EA9628}"/>
                </a:ext>
              </a:extLst>
            </p:cNvPr>
            <p:cNvSpPr txBox="1"/>
            <p:nvPr/>
          </p:nvSpPr>
          <p:spPr>
            <a:xfrm>
              <a:off x="4358640" y="1688124"/>
              <a:ext cx="3474720" cy="417738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Solution </a:t>
              </a: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A4C0076-B825-4B59-B6E4-9CEF6CAC7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7081" y="970024"/>
              <a:ext cx="637324" cy="665983"/>
            </a:xfrm>
            <a:custGeom>
              <a:avLst/>
              <a:gdLst>
                <a:gd name="T0" fmla="*/ 943 w 1833"/>
                <a:gd name="T1" fmla="*/ 879 h 1917"/>
                <a:gd name="T2" fmla="*/ 1059 w 1833"/>
                <a:gd name="T3" fmla="*/ 284 h 1917"/>
                <a:gd name="T4" fmla="*/ 1331 w 1833"/>
                <a:gd name="T5" fmla="*/ 205 h 1917"/>
                <a:gd name="T6" fmla="*/ 1331 w 1833"/>
                <a:gd name="T7" fmla="*/ 362 h 1917"/>
                <a:gd name="T8" fmla="*/ 1216 w 1833"/>
                <a:gd name="T9" fmla="*/ 879 h 1917"/>
                <a:gd name="T10" fmla="*/ 1410 w 1833"/>
                <a:gd name="T11" fmla="*/ 957 h 1917"/>
                <a:gd name="T12" fmla="*/ 1216 w 1833"/>
                <a:gd name="T13" fmla="*/ 1036 h 1917"/>
                <a:gd name="T14" fmla="*/ 1331 w 1833"/>
                <a:gd name="T15" fmla="*/ 1551 h 1917"/>
                <a:gd name="T16" fmla="*/ 1331 w 1833"/>
                <a:gd name="T17" fmla="*/ 1707 h 1917"/>
                <a:gd name="T18" fmla="*/ 1059 w 1833"/>
                <a:gd name="T19" fmla="*/ 1629 h 1917"/>
                <a:gd name="T20" fmla="*/ 943 w 1833"/>
                <a:gd name="T21" fmla="*/ 1036 h 1917"/>
                <a:gd name="T22" fmla="*/ 1680 w 1833"/>
                <a:gd name="T23" fmla="*/ 436 h 1917"/>
                <a:gd name="T24" fmla="*/ 1680 w 1833"/>
                <a:gd name="T25" fmla="*/ 131 h 1917"/>
                <a:gd name="T26" fmla="*/ 1680 w 1833"/>
                <a:gd name="T27" fmla="*/ 436 h 1917"/>
                <a:gd name="T28" fmla="*/ 1833 w 1833"/>
                <a:gd name="T29" fmla="*/ 957 h 1917"/>
                <a:gd name="T30" fmla="*/ 1527 w 1833"/>
                <a:gd name="T31" fmla="*/ 957 h 1917"/>
                <a:gd name="T32" fmla="*/ 1680 w 1833"/>
                <a:gd name="T33" fmla="*/ 1784 h 1917"/>
                <a:gd name="T34" fmla="*/ 1680 w 1833"/>
                <a:gd name="T35" fmla="*/ 1478 h 1917"/>
                <a:gd name="T36" fmla="*/ 1680 w 1833"/>
                <a:gd name="T37" fmla="*/ 1784 h 1917"/>
                <a:gd name="T38" fmla="*/ 597 w 1833"/>
                <a:gd name="T39" fmla="*/ 215 h 1917"/>
                <a:gd name="T40" fmla="*/ 166 w 1833"/>
                <a:gd name="T41" fmla="*/ 215 h 1917"/>
                <a:gd name="T42" fmla="*/ 54 w 1833"/>
                <a:gd name="T43" fmla="*/ 1075 h 1917"/>
                <a:gd name="T44" fmla="*/ 233 w 1833"/>
                <a:gd name="T45" fmla="*/ 1846 h 1917"/>
                <a:gd name="T46" fmla="*/ 446 w 1833"/>
                <a:gd name="T47" fmla="*/ 1917 h 1917"/>
                <a:gd name="T48" fmla="*/ 609 w 1833"/>
                <a:gd name="T49" fmla="*/ 1204 h 1917"/>
                <a:gd name="T50" fmla="*/ 757 w 1833"/>
                <a:gd name="T51" fmla="*/ 695 h 1917"/>
                <a:gd name="T52" fmla="*/ 712 w 1833"/>
                <a:gd name="T53" fmla="*/ 550 h 1917"/>
                <a:gd name="T54" fmla="*/ 507 w 1833"/>
                <a:gd name="T55" fmla="*/ 487 h 1917"/>
                <a:gd name="T56" fmla="*/ 383 w 1833"/>
                <a:gd name="T57" fmla="*/ 626 h 1917"/>
                <a:gd name="T58" fmla="*/ 268 w 1833"/>
                <a:gd name="T59" fmla="*/ 495 h 1917"/>
                <a:gd name="T60" fmla="*/ 188 w 1833"/>
                <a:gd name="T61" fmla="*/ 487 h 1917"/>
                <a:gd name="T62" fmla="*/ 5 w 1833"/>
                <a:gd name="T63" fmla="*/ 695 h 1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3" h="1917">
                  <a:moveTo>
                    <a:pt x="865" y="957"/>
                  </a:moveTo>
                  <a:cubicBezTo>
                    <a:pt x="865" y="914"/>
                    <a:pt x="900" y="879"/>
                    <a:pt x="943" y="879"/>
                  </a:cubicBezTo>
                  <a:cubicBezTo>
                    <a:pt x="1059" y="879"/>
                    <a:pt x="1059" y="879"/>
                    <a:pt x="1059" y="879"/>
                  </a:cubicBezTo>
                  <a:cubicBezTo>
                    <a:pt x="1059" y="284"/>
                    <a:pt x="1059" y="284"/>
                    <a:pt x="1059" y="284"/>
                  </a:cubicBezTo>
                  <a:cubicBezTo>
                    <a:pt x="1059" y="240"/>
                    <a:pt x="1094" y="205"/>
                    <a:pt x="1137" y="205"/>
                  </a:cubicBezTo>
                  <a:cubicBezTo>
                    <a:pt x="1331" y="205"/>
                    <a:pt x="1331" y="205"/>
                    <a:pt x="1331" y="205"/>
                  </a:cubicBezTo>
                  <a:cubicBezTo>
                    <a:pt x="1374" y="205"/>
                    <a:pt x="1410" y="240"/>
                    <a:pt x="1410" y="284"/>
                  </a:cubicBezTo>
                  <a:cubicBezTo>
                    <a:pt x="1410" y="327"/>
                    <a:pt x="1374" y="362"/>
                    <a:pt x="1331" y="362"/>
                  </a:cubicBezTo>
                  <a:cubicBezTo>
                    <a:pt x="1216" y="362"/>
                    <a:pt x="1216" y="362"/>
                    <a:pt x="1216" y="362"/>
                  </a:cubicBezTo>
                  <a:cubicBezTo>
                    <a:pt x="1216" y="879"/>
                    <a:pt x="1216" y="879"/>
                    <a:pt x="1216" y="879"/>
                  </a:cubicBezTo>
                  <a:cubicBezTo>
                    <a:pt x="1331" y="879"/>
                    <a:pt x="1331" y="879"/>
                    <a:pt x="1331" y="879"/>
                  </a:cubicBezTo>
                  <a:cubicBezTo>
                    <a:pt x="1374" y="879"/>
                    <a:pt x="1410" y="914"/>
                    <a:pt x="1410" y="957"/>
                  </a:cubicBezTo>
                  <a:cubicBezTo>
                    <a:pt x="1410" y="1000"/>
                    <a:pt x="1374" y="1036"/>
                    <a:pt x="1331" y="1036"/>
                  </a:cubicBezTo>
                  <a:cubicBezTo>
                    <a:pt x="1216" y="1036"/>
                    <a:pt x="1216" y="1036"/>
                    <a:pt x="1216" y="1036"/>
                  </a:cubicBezTo>
                  <a:cubicBezTo>
                    <a:pt x="1216" y="1551"/>
                    <a:pt x="1216" y="1551"/>
                    <a:pt x="1216" y="1551"/>
                  </a:cubicBezTo>
                  <a:cubicBezTo>
                    <a:pt x="1331" y="1551"/>
                    <a:pt x="1331" y="1551"/>
                    <a:pt x="1331" y="1551"/>
                  </a:cubicBezTo>
                  <a:cubicBezTo>
                    <a:pt x="1374" y="1551"/>
                    <a:pt x="1410" y="1586"/>
                    <a:pt x="1410" y="1629"/>
                  </a:cubicBezTo>
                  <a:cubicBezTo>
                    <a:pt x="1410" y="1672"/>
                    <a:pt x="1374" y="1707"/>
                    <a:pt x="1331" y="1707"/>
                  </a:cubicBezTo>
                  <a:cubicBezTo>
                    <a:pt x="1137" y="1707"/>
                    <a:pt x="1137" y="1707"/>
                    <a:pt x="1137" y="1707"/>
                  </a:cubicBezTo>
                  <a:cubicBezTo>
                    <a:pt x="1094" y="1707"/>
                    <a:pt x="1059" y="1672"/>
                    <a:pt x="1059" y="1629"/>
                  </a:cubicBezTo>
                  <a:cubicBezTo>
                    <a:pt x="1059" y="1036"/>
                    <a:pt x="1059" y="1036"/>
                    <a:pt x="1059" y="1036"/>
                  </a:cubicBezTo>
                  <a:cubicBezTo>
                    <a:pt x="943" y="1036"/>
                    <a:pt x="943" y="1036"/>
                    <a:pt x="943" y="1036"/>
                  </a:cubicBezTo>
                  <a:cubicBezTo>
                    <a:pt x="900" y="1036"/>
                    <a:pt x="865" y="1000"/>
                    <a:pt x="865" y="957"/>
                  </a:cubicBezTo>
                  <a:close/>
                  <a:moveTo>
                    <a:pt x="1680" y="436"/>
                  </a:moveTo>
                  <a:cubicBezTo>
                    <a:pt x="1764" y="436"/>
                    <a:pt x="1833" y="368"/>
                    <a:pt x="1833" y="284"/>
                  </a:cubicBezTo>
                  <a:cubicBezTo>
                    <a:pt x="1833" y="199"/>
                    <a:pt x="1764" y="131"/>
                    <a:pt x="1680" y="131"/>
                  </a:cubicBezTo>
                  <a:cubicBezTo>
                    <a:pt x="1596" y="131"/>
                    <a:pt x="1527" y="199"/>
                    <a:pt x="1527" y="284"/>
                  </a:cubicBezTo>
                  <a:cubicBezTo>
                    <a:pt x="1527" y="368"/>
                    <a:pt x="1596" y="436"/>
                    <a:pt x="1680" y="436"/>
                  </a:cubicBezTo>
                  <a:close/>
                  <a:moveTo>
                    <a:pt x="1680" y="1110"/>
                  </a:moveTo>
                  <a:cubicBezTo>
                    <a:pt x="1764" y="1110"/>
                    <a:pt x="1833" y="1041"/>
                    <a:pt x="1833" y="957"/>
                  </a:cubicBezTo>
                  <a:cubicBezTo>
                    <a:pt x="1833" y="873"/>
                    <a:pt x="1764" y="804"/>
                    <a:pt x="1680" y="804"/>
                  </a:cubicBezTo>
                  <a:cubicBezTo>
                    <a:pt x="1596" y="804"/>
                    <a:pt x="1527" y="873"/>
                    <a:pt x="1527" y="957"/>
                  </a:cubicBezTo>
                  <a:cubicBezTo>
                    <a:pt x="1527" y="1041"/>
                    <a:pt x="1596" y="1110"/>
                    <a:pt x="1680" y="1110"/>
                  </a:cubicBezTo>
                  <a:close/>
                  <a:moveTo>
                    <a:pt x="1680" y="1784"/>
                  </a:moveTo>
                  <a:cubicBezTo>
                    <a:pt x="1764" y="1784"/>
                    <a:pt x="1833" y="1715"/>
                    <a:pt x="1833" y="1631"/>
                  </a:cubicBezTo>
                  <a:cubicBezTo>
                    <a:pt x="1833" y="1547"/>
                    <a:pt x="1764" y="1478"/>
                    <a:pt x="1680" y="1478"/>
                  </a:cubicBezTo>
                  <a:cubicBezTo>
                    <a:pt x="1596" y="1478"/>
                    <a:pt x="1527" y="1547"/>
                    <a:pt x="1527" y="1631"/>
                  </a:cubicBezTo>
                  <a:cubicBezTo>
                    <a:pt x="1527" y="1715"/>
                    <a:pt x="1596" y="1784"/>
                    <a:pt x="1680" y="1784"/>
                  </a:cubicBezTo>
                  <a:close/>
                  <a:moveTo>
                    <a:pt x="381" y="430"/>
                  </a:moveTo>
                  <a:cubicBezTo>
                    <a:pt x="501" y="430"/>
                    <a:pt x="597" y="332"/>
                    <a:pt x="597" y="215"/>
                  </a:cubicBezTo>
                  <a:cubicBezTo>
                    <a:pt x="597" y="96"/>
                    <a:pt x="499" y="0"/>
                    <a:pt x="381" y="0"/>
                  </a:cubicBezTo>
                  <a:cubicBezTo>
                    <a:pt x="262" y="0"/>
                    <a:pt x="166" y="97"/>
                    <a:pt x="166" y="215"/>
                  </a:cubicBezTo>
                  <a:cubicBezTo>
                    <a:pt x="164" y="332"/>
                    <a:pt x="262" y="430"/>
                    <a:pt x="381" y="430"/>
                  </a:cubicBezTo>
                  <a:close/>
                  <a:moveTo>
                    <a:pt x="54" y="1075"/>
                  </a:moveTo>
                  <a:cubicBezTo>
                    <a:pt x="60" y="1131"/>
                    <a:pt x="97" y="1180"/>
                    <a:pt x="150" y="1204"/>
                  </a:cubicBezTo>
                  <a:cubicBezTo>
                    <a:pt x="233" y="1846"/>
                    <a:pt x="233" y="1846"/>
                    <a:pt x="233" y="1846"/>
                  </a:cubicBezTo>
                  <a:cubicBezTo>
                    <a:pt x="236" y="1887"/>
                    <a:pt x="272" y="1917"/>
                    <a:pt x="313" y="1917"/>
                  </a:cubicBezTo>
                  <a:cubicBezTo>
                    <a:pt x="446" y="1917"/>
                    <a:pt x="446" y="1917"/>
                    <a:pt x="446" y="1917"/>
                  </a:cubicBezTo>
                  <a:cubicBezTo>
                    <a:pt x="487" y="1917"/>
                    <a:pt x="520" y="1885"/>
                    <a:pt x="526" y="1846"/>
                  </a:cubicBezTo>
                  <a:cubicBezTo>
                    <a:pt x="609" y="1204"/>
                    <a:pt x="609" y="1204"/>
                    <a:pt x="609" y="1204"/>
                  </a:cubicBezTo>
                  <a:cubicBezTo>
                    <a:pt x="663" y="1182"/>
                    <a:pt x="701" y="1131"/>
                    <a:pt x="708" y="107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57" y="695"/>
                    <a:pt x="757" y="695"/>
                    <a:pt x="757" y="695"/>
                  </a:cubicBezTo>
                  <a:cubicBezTo>
                    <a:pt x="763" y="642"/>
                    <a:pt x="748" y="589"/>
                    <a:pt x="712" y="550"/>
                  </a:cubicBezTo>
                  <a:cubicBezTo>
                    <a:pt x="677" y="511"/>
                    <a:pt x="626" y="487"/>
                    <a:pt x="575" y="487"/>
                  </a:cubicBezTo>
                  <a:cubicBezTo>
                    <a:pt x="507" y="487"/>
                    <a:pt x="507" y="487"/>
                    <a:pt x="507" y="487"/>
                  </a:cubicBezTo>
                  <a:cubicBezTo>
                    <a:pt x="501" y="487"/>
                    <a:pt x="493" y="491"/>
                    <a:pt x="489" y="495"/>
                  </a:cubicBezTo>
                  <a:cubicBezTo>
                    <a:pt x="383" y="626"/>
                    <a:pt x="383" y="626"/>
                    <a:pt x="383" y="626"/>
                  </a:cubicBezTo>
                  <a:cubicBezTo>
                    <a:pt x="379" y="630"/>
                    <a:pt x="376" y="630"/>
                    <a:pt x="372" y="626"/>
                  </a:cubicBezTo>
                  <a:cubicBezTo>
                    <a:pt x="268" y="495"/>
                    <a:pt x="268" y="495"/>
                    <a:pt x="268" y="495"/>
                  </a:cubicBezTo>
                  <a:cubicBezTo>
                    <a:pt x="264" y="489"/>
                    <a:pt x="258" y="487"/>
                    <a:pt x="250" y="487"/>
                  </a:cubicBezTo>
                  <a:cubicBezTo>
                    <a:pt x="188" y="487"/>
                    <a:pt x="188" y="487"/>
                    <a:pt x="188" y="487"/>
                  </a:cubicBezTo>
                  <a:cubicBezTo>
                    <a:pt x="135" y="487"/>
                    <a:pt x="84" y="511"/>
                    <a:pt x="50" y="550"/>
                  </a:cubicBezTo>
                  <a:cubicBezTo>
                    <a:pt x="15" y="589"/>
                    <a:pt x="0" y="642"/>
                    <a:pt x="5" y="695"/>
                  </a:cubicBezTo>
                  <a:lnTo>
                    <a:pt x="54" y="10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E7A3C-5B3A-4F8D-AFBF-9ADE622BEE7F}"/>
                </a:ext>
              </a:extLst>
            </p:cNvPr>
            <p:cNvSpPr txBox="1"/>
            <p:nvPr/>
          </p:nvSpPr>
          <p:spPr>
            <a:xfrm>
              <a:off x="8336280" y="1688124"/>
              <a:ext cx="3474720" cy="41773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37160" tIns="0" rIns="137160" bIns="0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</a:rPr>
                <a:t>Benefits Delivered </a:t>
              </a:r>
            </a:p>
          </p:txBody>
        </p:sp>
      </p:grpSp>
      <p:sp>
        <p:nvSpPr>
          <p:cNvPr id="25" name="Right Triangle 24"/>
          <p:cNvSpPr/>
          <p:nvPr/>
        </p:nvSpPr>
        <p:spPr>
          <a:xfrm flipH="1">
            <a:off x="3276743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/>
          <p:cNvSpPr/>
          <p:nvPr/>
        </p:nvSpPr>
        <p:spPr>
          <a:xfrm flipH="1">
            <a:off x="3391044" y="5542231"/>
            <a:ext cx="464673" cy="4646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H="1">
            <a:off x="725438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/>
          <p:cNvSpPr/>
          <p:nvPr/>
        </p:nvSpPr>
        <p:spPr>
          <a:xfrm flipH="1">
            <a:off x="7368687" y="5542231"/>
            <a:ext cx="464673" cy="46467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flipH="1">
            <a:off x="11232026" y="5542231"/>
            <a:ext cx="578973" cy="464673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/>
          <p:cNvSpPr/>
          <p:nvPr/>
        </p:nvSpPr>
        <p:spPr>
          <a:xfrm flipH="1">
            <a:off x="11346327" y="5542231"/>
            <a:ext cx="464673" cy="464673"/>
          </a:xfrm>
          <a:prstGeom prst="rtTriangle">
            <a:avLst/>
          </a:prstGeom>
          <a:solidFill>
            <a:srgbClr val="D30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330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561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ular Callout 34"/>
          <p:cNvSpPr>
            <a:spLocks/>
          </p:cNvSpPr>
          <p:nvPr/>
        </p:nvSpPr>
        <p:spPr>
          <a:xfrm>
            <a:off x="184286" y="5306342"/>
            <a:ext cx="4219576" cy="1200329"/>
          </a:xfrm>
          <a:prstGeom prst="wedgeRectCallout">
            <a:avLst>
              <a:gd name="adj1" fmla="val 56819"/>
              <a:gd name="adj2" fmla="val 25997"/>
            </a:avLst>
          </a:prstGeom>
          <a:solidFill>
            <a:srgbClr val="FFFFFF"/>
          </a:solidFill>
          <a:ln>
            <a:solidFill>
              <a:srgbClr val="D30323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4D4D4D"/>
                </a:solidFill>
              </a:rPr>
              <a:t>Scalability for future Testing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Automation framework Integration with CI/CT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Support for different browsers and mobile devices planned for any future usage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Framework integration points defined for Mobile web &amp; Mobile Apps.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0284" y="408556"/>
            <a:ext cx="9784080" cy="366254"/>
          </a:xfrm>
        </p:spPr>
        <p:txBody>
          <a:bodyPr/>
          <a:lstStyle/>
          <a:p>
            <a:r>
              <a:rPr lang="en-US" sz="2800" dirty="0"/>
              <a:t>Dealer Daily Test Automation Imperatives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3327912" y="1191274"/>
            <a:ext cx="5853652" cy="1231106"/>
          </a:xfrm>
          <a:prstGeom prst="wedgeRectCallout">
            <a:avLst>
              <a:gd name="adj1" fmla="val 5853"/>
              <a:gd name="adj2" fmla="val 75243"/>
            </a:avLst>
          </a:prstGeom>
          <a:ln>
            <a:solidFill>
              <a:srgbClr val="D30323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4D4D4D"/>
                </a:solidFill>
              </a:rPr>
              <a:t>Automation Implementation &amp; Maintenance Efficiency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Proposed enhancements to TAF 2.0 – </a:t>
            </a:r>
            <a:r>
              <a:rPr lang="en-US" sz="1200" i="1" dirty="0">
                <a:solidFill>
                  <a:srgbClr val="4D4D4D"/>
                </a:solidFill>
              </a:rPr>
              <a:t>Integration with Selenium Test Accelerator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Identification of current framework improvement areas &amp; corresponding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Identification &amp; Planning for common template driven test components creation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Explore opportunity to use ‘</a:t>
            </a:r>
            <a:r>
              <a:rPr lang="en-US" sz="1200" dirty="0" err="1">
                <a:solidFill>
                  <a:srgbClr val="4D4D4D"/>
                </a:solidFill>
              </a:rPr>
              <a:t>GenRocket</a:t>
            </a:r>
            <a:r>
              <a:rPr lang="en-US" sz="1200" dirty="0">
                <a:solidFill>
                  <a:srgbClr val="4D4D4D"/>
                </a:solidFill>
              </a:rPr>
              <a:t>’ for any synthetic test data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Planned Automation Implementation efficiency improvements by 20-25%</a:t>
            </a:r>
            <a:endParaRPr lang="en-US" sz="1600" dirty="0">
              <a:solidFill>
                <a:srgbClr val="4D4D4D"/>
              </a:solidFill>
            </a:endParaRPr>
          </a:p>
        </p:txBody>
      </p:sp>
      <p:sp>
        <p:nvSpPr>
          <p:cNvPr id="32" name="Rectangular Callout 31"/>
          <p:cNvSpPr>
            <a:spLocks/>
          </p:cNvSpPr>
          <p:nvPr/>
        </p:nvSpPr>
        <p:spPr>
          <a:xfrm>
            <a:off x="8405032" y="3218030"/>
            <a:ext cx="3269876" cy="1200329"/>
          </a:xfrm>
          <a:prstGeom prst="wedgeRectCallout">
            <a:avLst>
              <a:gd name="adj1" fmla="val -55468"/>
              <a:gd name="adj2" fmla="val 16698"/>
            </a:avLst>
          </a:prstGeom>
          <a:ln>
            <a:solidFill>
              <a:srgbClr val="D30323"/>
            </a:solidFill>
          </a:ln>
        </p:spPr>
        <p:txBody>
          <a:bodyPr wrap="square">
            <a:noAutofit/>
          </a:bodyPr>
          <a:lstStyle/>
          <a:p>
            <a:r>
              <a:rPr lang="en-US" sz="1200" b="1" dirty="0">
                <a:solidFill>
                  <a:srgbClr val="4D4D4D"/>
                </a:solidFill>
              </a:rPr>
              <a:t>High Automation Coverage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Plan for 90-95% Test automation coverage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Flexibility to add incremental automation as part of on-going Maintenance Phase </a:t>
            </a:r>
          </a:p>
        </p:txBody>
      </p:sp>
      <p:sp>
        <p:nvSpPr>
          <p:cNvPr id="33" name="Rectangular Callout 32"/>
          <p:cNvSpPr>
            <a:spLocks/>
          </p:cNvSpPr>
          <p:nvPr/>
        </p:nvSpPr>
        <p:spPr>
          <a:xfrm>
            <a:off x="7813854" y="5214009"/>
            <a:ext cx="4219576" cy="1384995"/>
          </a:xfrm>
          <a:prstGeom prst="wedgeRectCallout">
            <a:avLst>
              <a:gd name="adj1" fmla="val -54242"/>
              <a:gd name="adj2" fmla="val 19861"/>
            </a:avLst>
          </a:prstGeom>
          <a:ln>
            <a:solidFill>
              <a:srgbClr val="D30323"/>
            </a:solidFill>
          </a:ln>
        </p:spPr>
        <p:txBody>
          <a:bodyPr wrap="square">
            <a:noAutofit/>
          </a:bodyPr>
          <a:lstStyle/>
          <a:p>
            <a:r>
              <a:rPr lang="en-US" sz="1200" b="1" dirty="0">
                <a:solidFill>
                  <a:srgbClr val="4D4D4D"/>
                </a:solidFill>
              </a:rPr>
              <a:t>Standardization &amp; Re-usability with other Automation Efforts undergoing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Usage of base automation framework and implementation approach as TAF 2.0 with improvement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Piloting the framework improvement areas and propagating to other projects</a:t>
            </a:r>
          </a:p>
        </p:txBody>
      </p:sp>
      <p:sp>
        <p:nvSpPr>
          <p:cNvPr id="34" name="Rectangular Callout 33"/>
          <p:cNvSpPr>
            <a:spLocks/>
          </p:cNvSpPr>
          <p:nvPr/>
        </p:nvSpPr>
        <p:spPr>
          <a:xfrm>
            <a:off x="486149" y="3058607"/>
            <a:ext cx="3269876" cy="1200329"/>
          </a:xfrm>
          <a:prstGeom prst="wedgeRectCallout">
            <a:avLst>
              <a:gd name="adj1" fmla="val 57728"/>
              <a:gd name="adj2" fmla="val 21974"/>
            </a:avLst>
          </a:prstGeom>
          <a:ln>
            <a:solidFill>
              <a:srgbClr val="D30323"/>
            </a:solidFill>
          </a:ln>
        </p:spPr>
        <p:txBody>
          <a:bodyPr wrap="square">
            <a:noAutofit/>
          </a:bodyPr>
          <a:lstStyle/>
          <a:p>
            <a:r>
              <a:rPr lang="en-US" sz="1200" b="1" dirty="0">
                <a:solidFill>
                  <a:srgbClr val="4D4D4D"/>
                </a:solidFill>
              </a:rPr>
              <a:t>Risk Free Delivery Planning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Iterative Delivery Planning – focus for smoke and critical business functions first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D4D4D"/>
                </a:solidFill>
              </a:rPr>
              <a:t>Onsite Key Role for Project Collaboration &amp; Cohesion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2935" y="699383"/>
            <a:ext cx="5509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Solution Themes mapped to key Project Requirements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037582" y="2468428"/>
            <a:ext cx="4142551" cy="3991984"/>
            <a:chOff x="4094754" y="2289196"/>
            <a:chExt cx="4142551" cy="3991984"/>
          </a:xfrm>
        </p:grpSpPr>
        <p:sp>
          <p:nvSpPr>
            <p:cNvPr id="20" name="Block Arc 19"/>
            <p:cNvSpPr/>
            <p:nvPr/>
          </p:nvSpPr>
          <p:spPr>
            <a:xfrm>
              <a:off x="4510327" y="2783925"/>
              <a:ext cx="3311406" cy="3311405"/>
            </a:xfrm>
            <a:prstGeom prst="blockArc">
              <a:avLst>
                <a:gd name="adj1" fmla="val 11880000"/>
                <a:gd name="adj2" fmla="val 16200000"/>
                <a:gd name="adj3" fmla="val 4637"/>
              </a:avLst>
            </a:prstGeom>
            <a:solidFill>
              <a:srgbClr val="D3032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Block Arc 21"/>
            <p:cNvSpPr/>
            <p:nvPr/>
          </p:nvSpPr>
          <p:spPr>
            <a:xfrm>
              <a:off x="4510327" y="2783925"/>
              <a:ext cx="3311406" cy="3311405"/>
            </a:xfrm>
            <a:prstGeom prst="blockArc">
              <a:avLst>
                <a:gd name="adj1" fmla="val 3240000"/>
                <a:gd name="adj2" fmla="val 7560000"/>
                <a:gd name="adj3" fmla="val 4637"/>
              </a:avLst>
            </a:prstGeom>
            <a:solidFill>
              <a:srgbClr val="D3032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Block Arc 22"/>
            <p:cNvSpPr/>
            <p:nvPr/>
          </p:nvSpPr>
          <p:spPr>
            <a:xfrm>
              <a:off x="4510327" y="2783925"/>
              <a:ext cx="3311406" cy="3311405"/>
            </a:xfrm>
            <a:prstGeom prst="blockArc">
              <a:avLst>
                <a:gd name="adj1" fmla="val 20520000"/>
                <a:gd name="adj2" fmla="val 3240000"/>
                <a:gd name="adj3" fmla="val 4637"/>
              </a:avLst>
            </a:prstGeom>
            <a:solidFill>
              <a:srgbClr val="D3032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Block Arc 23"/>
            <p:cNvSpPr/>
            <p:nvPr/>
          </p:nvSpPr>
          <p:spPr>
            <a:xfrm>
              <a:off x="4510327" y="2783925"/>
              <a:ext cx="3311406" cy="3311405"/>
            </a:xfrm>
            <a:prstGeom prst="blockArc">
              <a:avLst>
                <a:gd name="adj1" fmla="val 16200000"/>
                <a:gd name="adj2" fmla="val 20520000"/>
                <a:gd name="adj3" fmla="val 4637"/>
              </a:avLst>
            </a:prstGeom>
            <a:solidFill>
              <a:srgbClr val="D30323"/>
            </a:solidFill>
            <a:ln w="9525"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5404439" y="3678037"/>
              <a:ext cx="1523182" cy="1523182"/>
            </a:xfrm>
            <a:custGeom>
              <a:avLst/>
              <a:gdLst>
                <a:gd name="connsiteX0" fmla="*/ 0 w 1855010"/>
                <a:gd name="connsiteY0" fmla="*/ 927505 h 1855010"/>
                <a:gd name="connsiteX1" fmla="*/ 927505 w 1855010"/>
                <a:gd name="connsiteY1" fmla="*/ 0 h 1855010"/>
                <a:gd name="connsiteX2" fmla="*/ 1855010 w 1855010"/>
                <a:gd name="connsiteY2" fmla="*/ 927505 h 1855010"/>
                <a:gd name="connsiteX3" fmla="*/ 927505 w 1855010"/>
                <a:gd name="connsiteY3" fmla="*/ 1855010 h 1855010"/>
                <a:gd name="connsiteX4" fmla="*/ 0 w 1855010"/>
                <a:gd name="connsiteY4" fmla="*/ 927505 h 185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010" h="1855010">
                  <a:moveTo>
                    <a:pt x="0" y="927505"/>
                  </a:moveTo>
                  <a:cubicBezTo>
                    <a:pt x="0" y="415258"/>
                    <a:pt x="415258" y="0"/>
                    <a:pt x="927505" y="0"/>
                  </a:cubicBezTo>
                  <a:cubicBezTo>
                    <a:pt x="1439752" y="0"/>
                    <a:pt x="1855010" y="415258"/>
                    <a:pt x="1855010" y="927505"/>
                  </a:cubicBezTo>
                  <a:cubicBezTo>
                    <a:pt x="1855010" y="1439752"/>
                    <a:pt x="1439752" y="1855010"/>
                    <a:pt x="927505" y="1855010"/>
                  </a:cubicBezTo>
                  <a:cubicBezTo>
                    <a:pt x="415258" y="1855010"/>
                    <a:pt x="0" y="1439752"/>
                    <a:pt x="0" y="92750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DD Automation Imperatives</a:t>
              </a:r>
              <a:endParaRPr lang="en-US" sz="1600" b="1" kern="1200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5632915" y="2289196"/>
              <a:ext cx="1066227" cy="1066227"/>
            </a:xfrm>
            <a:custGeom>
              <a:avLst/>
              <a:gdLst>
                <a:gd name="connsiteX0" fmla="*/ 0 w 1298507"/>
                <a:gd name="connsiteY0" fmla="*/ 649254 h 1298507"/>
                <a:gd name="connsiteX1" fmla="*/ 649254 w 1298507"/>
                <a:gd name="connsiteY1" fmla="*/ 0 h 1298507"/>
                <a:gd name="connsiteX2" fmla="*/ 1298508 w 1298507"/>
                <a:gd name="connsiteY2" fmla="*/ 649254 h 1298507"/>
                <a:gd name="connsiteX3" fmla="*/ 649254 w 1298507"/>
                <a:gd name="connsiteY3" fmla="*/ 1298508 h 1298507"/>
                <a:gd name="connsiteX4" fmla="*/ 0 w 1298507"/>
                <a:gd name="connsiteY4" fmla="*/ 649254 h 12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507" h="1298507">
                  <a:moveTo>
                    <a:pt x="0" y="649254"/>
                  </a:moveTo>
                  <a:cubicBezTo>
                    <a:pt x="0" y="290681"/>
                    <a:pt x="290681" y="0"/>
                    <a:pt x="649254" y="0"/>
                  </a:cubicBezTo>
                  <a:cubicBezTo>
                    <a:pt x="1007827" y="0"/>
                    <a:pt x="1298508" y="290681"/>
                    <a:pt x="1298508" y="649254"/>
                  </a:cubicBezTo>
                  <a:cubicBezTo>
                    <a:pt x="1298508" y="1007827"/>
                    <a:pt x="1007827" y="1298508"/>
                    <a:pt x="649254" y="1298508"/>
                  </a:cubicBezTo>
                  <a:cubicBezTo>
                    <a:pt x="290681" y="1298508"/>
                    <a:pt x="0" y="1007827"/>
                    <a:pt x="0" y="64925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D303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452" tIns="224452" rIns="224452" bIns="224452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7171078" y="3406736"/>
              <a:ext cx="1066227" cy="1066227"/>
            </a:xfrm>
            <a:custGeom>
              <a:avLst/>
              <a:gdLst>
                <a:gd name="connsiteX0" fmla="*/ 0 w 1298507"/>
                <a:gd name="connsiteY0" fmla="*/ 649254 h 1298507"/>
                <a:gd name="connsiteX1" fmla="*/ 649254 w 1298507"/>
                <a:gd name="connsiteY1" fmla="*/ 0 h 1298507"/>
                <a:gd name="connsiteX2" fmla="*/ 1298508 w 1298507"/>
                <a:gd name="connsiteY2" fmla="*/ 649254 h 1298507"/>
                <a:gd name="connsiteX3" fmla="*/ 649254 w 1298507"/>
                <a:gd name="connsiteY3" fmla="*/ 1298508 h 1298507"/>
                <a:gd name="connsiteX4" fmla="*/ 0 w 1298507"/>
                <a:gd name="connsiteY4" fmla="*/ 649254 h 12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507" h="1298507">
                  <a:moveTo>
                    <a:pt x="0" y="649254"/>
                  </a:moveTo>
                  <a:cubicBezTo>
                    <a:pt x="0" y="290681"/>
                    <a:pt x="290681" y="0"/>
                    <a:pt x="649254" y="0"/>
                  </a:cubicBezTo>
                  <a:cubicBezTo>
                    <a:pt x="1007827" y="0"/>
                    <a:pt x="1298508" y="290681"/>
                    <a:pt x="1298508" y="649254"/>
                  </a:cubicBezTo>
                  <a:cubicBezTo>
                    <a:pt x="1298508" y="1007827"/>
                    <a:pt x="1007827" y="1298508"/>
                    <a:pt x="649254" y="1298508"/>
                  </a:cubicBezTo>
                  <a:cubicBezTo>
                    <a:pt x="290681" y="1298508"/>
                    <a:pt x="0" y="1007827"/>
                    <a:pt x="0" y="64925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D303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452" tIns="224452" rIns="224452" bIns="224452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83551" y="5214953"/>
              <a:ext cx="1066227" cy="1066227"/>
            </a:xfrm>
            <a:custGeom>
              <a:avLst/>
              <a:gdLst>
                <a:gd name="connsiteX0" fmla="*/ 0 w 1298507"/>
                <a:gd name="connsiteY0" fmla="*/ 649254 h 1298507"/>
                <a:gd name="connsiteX1" fmla="*/ 649254 w 1298507"/>
                <a:gd name="connsiteY1" fmla="*/ 0 h 1298507"/>
                <a:gd name="connsiteX2" fmla="*/ 1298508 w 1298507"/>
                <a:gd name="connsiteY2" fmla="*/ 649254 h 1298507"/>
                <a:gd name="connsiteX3" fmla="*/ 649254 w 1298507"/>
                <a:gd name="connsiteY3" fmla="*/ 1298508 h 1298507"/>
                <a:gd name="connsiteX4" fmla="*/ 0 w 1298507"/>
                <a:gd name="connsiteY4" fmla="*/ 649254 h 12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507" h="1298507">
                  <a:moveTo>
                    <a:pt x="0" y="649254"/>
                  </a:moveTo>
                  <a:cubicBezTo>
                    <a:pt x="0" y="290681"/>
                    <a:pt x="290681" y="0"/>
                    <a:pt x="649254" y="0"/>
                  </a:cubicBezTo>
                  <a:cubicBezTo>
                    <a:pt x="1007827" y="0"/>
                    <a:pt x="1298508" y="290681"/>
                    <a:pt x="1298508" y="649254"/>
                  </a:cubicBezTo>
                  <a:cubicBezTo>
                    <a:pt x="1298508" y="1007827"/>
                    <a:pt x="1007827" y="1298508"/>
                    <a:pt x="649254" y="1298508"/>
                  </a:cubicBezTo>
                  <a:cubicBezTo>
                    <a:pt x="290681" y="1298508"/>
                    <a:pt x="0" y="1007827"/>
                    <a:pt x="0" y="64925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D303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452" tIns="224452" rIns="224452" bIns="224452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/>
            </a:p>
          </p:txBody>
        </p:sp>
        <p:sp>
          <p:nvSpPr>
            <p:cNvPr id="21" name="Block Arc 20"/>
            <p:cNvSpPr/>
            <p:nvPr/>
          </p:nvSpPr>
          <p:spPr>
            <a:xfrm>
              <a:off x="4510327" y="2783925"/>
              <a:ext cx="3311406" cy="3311405"/>
            </a:xfrm>
            <a:prstGeom prst="blockArc">
              <a:avLst>
                <a:gd name="adj1" fmla="val 7560000"/>
                <a:gd name="adj2" fmla="val 11880000"/>
                <a:gd name="adj3" fmla="val 4637"/>
              </a:avLst>
            </a:prstGeom>
            <a:solidFill>
              <a:srgbClr val="D3032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6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390" y="3585295"/>
              <a:ext cx="661800" cy="573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949" y="2528591"/>
              <a:ext cx="572158" cy="5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https://encrypted-tbn3.gstatic.com/images?q=tbn:ANd9GcQepe3gp5pK9cYKGmS5E_YwBBZXNAwQ9LxFhJNrIbuKp_vZZbj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00375" y="5436353"/>
              <a:ext cx="832578" cy="623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Freeform 29"/>
            <p:cNvSpPr/>
            <p:nvPr/>
          </p:nvSpPr>
          <p:spPr>
            <a:xfrm>
              <a:off x="4094754" y="3406736"/>
              <a:ext cx="1066227" cy="1066227"/>
            </a:xfrm>
            <a:custGeom>
              <a:avLst/>
              <a:gdLst>
                <a:gd name="connsiteX0" fmla="*/ 0 w 1298507"/>
                <a:gd name="connsiteY0" fmla="*/ 649254 h 1298507"/>
                <a:gd name="connsiteX1" fmla="*/ 649254 w 1298507"/>
                <a:gd name="connsiteY1" fmla="*/ 0 h 1298507"/>
                <a:gd name="connsiteX2" fmla="*/ 1298508 w 1298507"/>
                <a:gd name="connsiteY2" fmla="*/ 649254 h 1298507"/>
                <a:gd name="connsiteX3" fmla="*/ 649254 w 1298507"/>
                <a:gd name="connsiteY3" fmla="*/ 1298508 h 1298507"/>
                <a:gd name="connsiteX4" fmla="*/ 0 w 1298507"/>
                <a:gd name="connsiteY4" fmla="*/ 649254 h 12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507" h="1298507">
                  <a:moveTo>
                    <a:pt x="0" y="649254"/>
                  </a:moveTo>
                  <a:cubicBezTo>
                    <a:pt x="0" y="290681"/>
                    <a:pt x="290681" y="0"/>
                    <a:pt x="649254" y="0"/>
                  </a:cubicBezTo>
                  <a:cubicBezTo>
                    <a:pt x="1007827" y="0"/>
                    <a:pt x="1298508" y="290681"/>
                    <a:pt x="1298508" y="649254"/>
                  </a:cubicBezTo>
                  <a:cubicBezTo>
                    <a:pt x="1298508" y="1007827"/>
                    <a:pt x="1007827" y="1298508"/>
                    <a:pt x="649254" y="1298508"/>
                  </a:cubicBezTo>
                  <a:cubicBezTo>
                    <a:pt x="290681" y="1298508"/>
                    <a:pt x="0" y="1007827"/>
                    <a:pt x="0" y="64925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D303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932" tIns="254932" rIns="254932" bIns="254932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kern="12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253" y="3751112"/>
              <a:ext cx="704748" cy="468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Freeform 28"/>
            <p:cNvSpPr/>
            <p:nvPr/>
          </p:nvSpPr>
          <p:spPr>
            <a:xfrm>
              <a:off x="4712972" y="5214953"/>
              <a:ext cx="1066227" cy="1066227"/>
            </a:xfrm>
            <a:custGeom>
              <a:avLst/>
              <a:gdLst>
                <a:gd name="connsiteX0" fmla="*/ 0 w 1298507"/>
                <a:gd name="connsiteY0" fmla="*/ 649254 h 1298507"/>
                <a:gd name="connsiteX1" fmla="*/ 649254 w 1298507"/>
                <a:gd name="connsiteY1" fmla="*/ 0 h 1298507"/>
                <a:gd name="connsiteX2" fmla="*/ 1298508 w 1298507"/>
                <a:gd name="connsiteY2" fmla="*/ 649254 h 1298507"/>
                <a:gd name="connsiteX3" fmla="*/ 649254 w 1298507"/>
                <a:gd name="connsiteY3" fmla="*/ 1298508 h 1298507"/>
                <a:gd name="connsiteX4" fmla="*/ 0 w 1298507"/>
                <a:gd name="connsiteY4" fmla="*/ 649254 h 12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507" h="1298507">
                  <a:moveTo>
                    <a:pt x="0" y="649254"/>
                  </a:moveTo>
                  <a:cubicBezTo>
                    <a:pt x="0" y="290681"/>
                    <a:pt x="290681" y="0"/>
                    <a:pt x="649254" y="0"/>
                  </a:cubicBezTo>
                  <a:cubicBezTo>
                    <a:pt x="1007827" y="0"/>
                    <a:pt x="1298508" y="290681"/>
                    <a:pt x="1298508" y="649254"/>
                  </a:cubicBezTo>
                  <a:cubicBezTo>
                    <a:pt x="1298508" y="1007827"/>
                    <a:pt x="1007827" y="1298508"/>
                    <a:pt x="649254" y="1298508"/>
                  </a:cubicBezTo>
                  <a:cubicBezTo>
                    <a:pt x="290681" y="1298508"/>
                    <a:pt x="0" y="1007827"/>
                    <a:pt x="0" y="64925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D3032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452" tIns="224452" rIns="224452" bIns="224452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700" kern="12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23061" y="5585869"/>
              <a:ext cx="804831" cy="467486"/>
              <a:chOff x="8103760" y="4910461"/>
              <a:chExt cx="928240" cy="539168"/>
            </a:xfrm>
          </p:grpSpPr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8574792" y="52274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8507643" y="5348905"/>
                <a:ext cx="65174" cy="86898"/>
              </a:xfrm>
              <a:custGeom>
                <a:avLst/>
                <a:gdLst>
                  <a:gd name="T0" fmla="*/ 27 w 28"/>
                  <a:gd name="T1" fmla="*/ 4 h 37"/>
                  <a:gd name="T2" fmla="*/ 24 w 28"/>
                  <a:gd name="T3" fmla="*/ 1 h 37"/>
                  <a:gd name="T4" fmla="*/ 20 w 28"/>
                  <a:gd name="T5" fmla="*/ 0 h 37"/>
                  <a:gd name="T6" fmla="*/ 9 w 28"/>
                  <a:gd name="T7" fmla="*/ 6 h 37"/>
                  <a:gd name="T8" fmla="*/ 8 w 28"/>
                  <a:gd name="T9" fmla="*/ 10 h 37"/>
                  <a:gd name="T10" fmla="*/ 2 w 28"/>
                  <a:gd name="T11" fmla="*/ 20 h 37"/>
                  <a:gd name="T12" fmla="*/ 0 w 28"/>
                  <a:gd name="T13" fmla="*/ 27 h 37"/>
                  <a:gd name="T14" fmla="*/ 1 w 28"/>
                  <a:gd name="T15" fmla="*/ 32 h 37"/>
                  <a:gd name="T16" fmla="*/ 4 w 28"/>
                  <a:gd name="T17" fmla="*/ 35 h 37"/>
                  <a:gd name="T18" fmla="*/ 4 w 28"/>
                  <a:gd name="T19" fmla="*/ 35 h 37"/>
                  <a:gd name="T20" fmla="*/ 8 w 28"/>
                  <a:gd name="T21" fmla="*/ 37 h 37"/>
                  <a:gd name="T22" fmla="*/ 19 w 28"/>
                  <a:gd name="T23" fmla="*/ 30 h 37"/>
                  <a:gd name="T24" fmla="*/ 26 w 28"/>
                  <a:gd name="T25" fmla="*/ 16 h 37"/>
                  <a:gd name="T26" fmla="*/ 26 w 28"/>
                  <a:gd name="T27" fmla="*/ 16 h 37"/>
                  <a:gd name="T28" fmla="*/ 28 w 28"/>
                  <a:gd name="T29" fmla="*/ 10 h 37"/>
                  <a:gd name="T30" fmla="*/ 27 w 28"/>
                  <a:gd name="T3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37">
                    <a:moveTo>
                      <a:pt x="27" y="4"/>
                    </a:moveTo>
                    <a:cubicBezTo>
                      <a:pt x="27" y="3"/>
                      <a:pt x="25" y="2"/>
                      <a:pt x="24" y="1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6" y="0"/>
                      <a:pt x="12" y="2"/>
                      <a:pt x="9" y="6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3" y="19"/>
                      <a:pt x="2" y="20"/>
                    </a:cubicBezTo>
                    <a:cubicBezTo>
                      <a:pt x="1" y="22"/>
                      <a:pt x="0" y="24"/>
                      <a:pt x="0" y="27"/>
                    </a:cubicBezTo>
                    <a:cubicBezTo>
                      <a:pt x="0" y="29"/>
                      <a:pt x="0" y="30"/>
                      <a:pt x="1" y="32"/>
                    </a:cubicBezTo>
                    <a:cubicBezTo>
                      <a:pt x="2" y="33"/>
                      <a:pt x="3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6"/>
                      <a:pt x="7" y="36"/>
                      <a:pt x="8" y="37"/>
                    </a:cubicBezTo>
                    <a:cubicBezTo>
                      <a:pt x="12" y="37"/>
                      <a:pt x="16" y="34"/>
                      <a:pt x="19" y="30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8" y="14"/>
                      <a:pt x="28" y="12"/>
                      <a:pt x="28" y="10"/>
                    </a:cubicBezTo>
                    <a:cubicBezTo>
                      <a:pt x="28" y="8"/>
                      <a:pt x="28" y="6"/>
                      <a:pt x="27" y="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8"/>
              <p:cNvSpPr>
                <a:spLocks/>
              </p:cNvSpPr>
              <p:nvPr/>
            </p:nvSpPr>
            <p:spPr bwMode="auto">
              <a:xfrm>
                <a:off x="8449381" y="5283731"/>
                <a:ext cx="87887" cy="126398"/>
              </a:xfrm>
              <a:custGeom>
                <a:avLst/>
                <a:gdLst>
                  <a:gd name="T0" fmla="*/ 36 w 38"/>
                  <a:gd name="T1" fmla="*/ 19 h 54"/>
                  <a:gd name="T2" fmla="*/ 36 w 38"/>
                  <a:gd name="T3" fmla="*/ 19 h 54"/>
                  <a:gd name="T4" fmla="*/ 37 w 38"/>
                  <a:gd name="T5" fmla="*/ 13 h 54"/>
                  <a:gd name="T6" fmla="*/ 36 w 38"/>
                  <a:gd name="T7" fmla="*/ 6 h 54"/>
                  <a:gd name="T8" fmla="*/ 31 w 38"/>
                  <a:gd name="T9" fmla="*/ 1 h 54"/>
                  <a:gd name="T10" fmla="*/ 28 w 38"/>
                  <a:gd name="T11" fmla="*/ 0 h 54"/>
                  <a:gd name="T12" fmla="*/ 16 w 38"/>
                  <a:gd name="T13" fmla="*/ 6 h 54"/>
                  <a:gd name="T14" fmla="*/ 2 w 38"/>
                  <a:gd name="T15" fmla="*/ 38 h 54"/>
                  <a:gd name="T16" fmla="*/ 2 w 38"/>
                  <a:gd name="T17" fmla="*/ 48 h 54"/>
                  <a:gd name="T18" fmla="*/ 7 w 38"/>
                  <a:gd name="T19" fmla="*/ 52 h 54"/>
                  <a:gd name="T20" fmla="*/ 11 w 38"/>
                  <a:gd name="T21" fmla="*/ 53 h 54"/>
                  <a:gd name="T22" fmla="*/ 22 w 38"/>
                  <a:gd name="T23" fmla="*/ 47 h 54"/>
                  <a:gd name="T24" fmla="*/ 27 w 38"/>
                  <a:gd name="T25" fmla="*/ 38 h 54"/>
                  <a:gd name="T26" fmla="*/ 36 w 38"/>
                  <a:gd name="T2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54">
                    <a:moveTo>
                      <a:pt x="36" y="19"/>
                    </a:move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7"/>
                      <a:pt x="37" y="15"/>
                      <a:pt x="37" y="13"/>
                    </a:cubicBezTo>
                    <a:cubicBezTo>
                      <a:pt x="38" y="10"/>
                      <a:pt x="37" y="7"/>
                      <a:pt x="36" y="6"/>
                    </a:cubicBezTo>
                    <a:cubicBezTo>
                      <a:pt x="35" y="4"/>
                      <a:pt x="33" y="2"/>
                      <a:pt x="31" y="1"/>
                    </a:cubicBezTo>
                    <a:cubicBezTo>
                      <a:pt x="30" y="0"/>
                      <a:pt x="29" y="0"/>
                      <a:pt x="28" y="0"/>
                    </a:cubicBezTo>
                    <a:cubicBezTo>
                      <a:pt x="24" y="0"/>
                      <a:pt x="19" y="2"/>
                      <a:pt x="16" y="6"/>
                    </a:cubicBezTo>
                    <a:cubicBezTo>
                      <a:pt x="16" y="8"/>
                      <a:pt x="2" y="37"/>
                      <a:pt x="2" y="38"/>
                    </a:cubicBezTo>
                    <a:cubicBezTo>
                      <a:pt x="0" y="42"/>
                      <a:pt x="1" y="45"/>
                      <a:pt x="2" y="48"/>
                    </a:cubicBezTo>
                    <a:cubicBezTo>
                      <a:pt x="3" y="50"/>
                      <a:pt x="5" y="51"/>
                      <a:pt x="7" y="52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4" y="54"/>
                      <a:pt x="19" y="51"/>
                      <a:pt x="22" y="47"/>
                    </a:cubicBezTo>
                    <a:cubicBezTo>
                      <a:pt x="27" y="38"/>
                      <a:pt x="27" y="38"/>
                      <a:pt x="27" y="38"/>
                    </a:cubicBezTo>
                    <a:lnTo>
                      <a:pt x="36" y="19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8348657" y="5239295"/>
                <a:ext cx="58262" cy="83937"/>
              </a:xfrm>
              <a:custGeom>
                <a:avLst/>
                <a:gdLst>
                  <a:gd name="T0" fmla="*/ 25 w 25"/>
                  <a:gd name="T1" fmla="*/ 14 h 36"/>
                  <a:gd name="T2" fmla="*/ 23 w 25"/>
                  <a:gd name="T3" fmla="*/ 5 h 36"/>
                  <a:gd name="T4" fmla="*/ 17 w 25"/>
                  <a:gd name="T5" fmla="*/ 1 h 36"/>
                  <a:gd name="T6" fmla="*/ 17 w 25"/>
                  <a:gd name="T7" fmla="*/ 1 h 36"/>
                  <a:gd name="T8" fmla="*/ 15 w 25"/>
                  <a:gd name="T9" fmla="*/ 1 h 36"/>
                  <a:gd name="T10" fmla="*/ 7 w 25"/>
                  <a:gd name="T11" fmla="*/ 3 h 36"/>
                  <a:gd name="T12" fmla="*/ 2 w 25"/>
                  <a:gd name="T13" fmla="*/ 11 h 36"/>
                  <a:gd name="T14" fmla="*/ 2 w 25"/>
                  <a:gd name="T15" fmla="*/ 11 h 36"/>
                  <a:gd name="T16" fmla="*/ 1 w 25"/>
                  <a:gd name="T17" fmla="*/ 20 h 36"/>
                  <a:gd name="T18" fmla="*/ 0 w 25"/>
                  <a:gd name="T19" fmla="*/ 23 h 36"/>
                  <a:gd name="T20" fmla="*/ 2 w 25"/>
                  <a:gd name="T21" fmla="*/ 32 h 36"/>
                  <a:gd name="T22" fmla="*/ 8 w 25"/>
                  <a:gd name="T23" fmla="*/ 36 h 36"/>
                  <a:gd name="T24" fmla="*/ 10 w 25"/>
                  <a:gd name="T25" fmla="*/ 36 h 36"/>
                  <a:gd name="T26" fmla="*/ 19 w 25"/>
                  <a:gd name="T27" fmla="*/ 32 h 36"/>
                  <a:gd name="T28" fmla="*/ 24 w 25"/>
                  <a:gd name="T29" fmla="*/ 17 h 36"/>
                  <a:gd name="T30" fmla="*/ 25 w 25"/>
                  <a:gd name="T31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36">
                    <a:moveTo>
                      <a:pt x="25" y="14"/>
                    </a:moveTo>
                    <a:cubicBezTo>
                      <a:pt x="25" y="10"/>
                      <a:pt x="24" y="7"/>
                      <a:pt x="23" y="5"/>
                    </a:cubicBezTo>
                    <a:cubicBezTo>
                      <a:pt x="21" y="3"/>
                      <a:pt x="19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2" y="0"/>
                      <a:pt x="10" y="1"/>
                      <a:pt x="7" y="3"/>
                    </a:cubicBezTo>
                    <a:cubicBezTo>
                      <a:pt x="5" y="5"/>
                      <a:pt x="3" y="8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7"/>
                      <a:pt x="1" y="30"/>
                      <a:pt x="2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6"/>
                      <a:pt x="9" y="36"/>
                      <a:pt x="10" y="36"/>
                    </a:cubicBezTo>
                    <a:cubicBezTo>
                      <a:pt x="12" y="36"/>
                      <a:pt x="17" y="35"/>
                      <a:pt x="19" y="3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6"/>
                      <a:pt x="25" y="15"/>
                      <a:pt x="25" y="1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8398032" y="5260031"/>
                <a:ext cx="77024" cy="109612"/>
              </a:xfrm>
              <a:custGeom>
                <a:avLst/>
                <a:gdLst>
                  <a:gd name="T0" fmla="*/ 33 w 33"/>
                  <a:gd name="T1" fmla="*/ 12 h 47"/>
                  <a:gd name="T2" fmla="*/ 31 w 33"/>
                  <a:gd name="T3" fmla="*/ 5 h 47"/>
                  <a:gd name="T4" fmla="*/ 26 w 33"/>
                  <a:gd name="T5" fmla="*/ 1 h 47"/>
                  <a:gd name="T6" fmla="*/ 26 w 33"/>
                  <a:gd name="T7" fmla="*/ 1 h 47"/>
                  <a:gd name="T8" fmla="*/ 23 w 33"/>
                  <a:gd name="T9" fmla="*/ 0 h 47"/>
                  <a:gd name="T10" fmla="*/ 10 w 33"/>
                  <a:gd name="T11" fmla="*/ 9 h 47"/>
                  <a:gd name="T12" fmla="*/ 10 w 33"/>
                  <a:gd name="T13" fmla="*/ 9 h 47"/>
                  <a:gd name="T14" fmla="*/ 1 w 33"/>
                  <a:gd name="T15" fmla="*/ 29 h 47"/>
                  <a:gd name="T16" fmla="*/ 0 w 33"/>
                  <a:gd name="T17" fmla="*/ 35 h 47"/>
                  <a:gd name="T18" fmla="*/ 1 w 33"/>
                  <a:gd name="T19" fmla="*/ 42 h 47"/>
                  <a:gd name="T20" fmla="*/ 6 w 33"/>
                  <a:gd name="T21" fmla="*/ 46 h 47"/>
                  <a:gd name="T22" fmla="*/ 6 w 33"/>
                  <a:gd name="T23" fmla="*/ 46 h 47"/>
                  <a:gd name="T24" fmla="*/ 9 w 33"/>
                  <a:gd name="T25" fmla="*/ 47 h 47"/>
                  <a:gd name="T26" fmla="*/ 20 w 33"/>
                  <a:gd name="T27" fmla="*/ 41 h 47"/>
                  <a:gd name="T28" fmla="*/ 30 w 33"/>
                  <a:gd name="T29" fmla="*/ 19 h 47"/>
                  <a:gd name="T30" fmla="*/ 33 w 33"/>
                  <a:gd name="T31" fmla="*/ 1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47">
                    <a:moveTo>
                      <a:pt x="33" y="12"/>
                    </a:moveTo>
                    <a:cubicBezTo>
                      <a:pt x="33" y="10"/>
                      <a:pt x="32" y="7"/>
                      <a:pt x="31" y="5"/>
                    </a:cubicBezTo>
                    <a:cubicBezTo>
                      <a:pt x="30" y="3"/>
                      <a:pt x="28" y="2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0"/>
                      <a:pt x="24" y="0"/>
                      <a:pt x="23" y="0"/>
                    </a:cubicBezTo>
                    <a:cubicBezTo>
                      <a:pt x="18" y="0"/>
                      <a:pt x="13" y="3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3"/>
                      <a:pt x="0" y="35"/>
                    </a:cubicBezTo>
                    <a:cubicBezTo>
                      <a:pt x="0" y="37"/>
                      <a:pt x="0" y="40"/>
                      <a:pt x="1" y="42"/>
                    </a:cubicBezTo>
                    <a:cubicBezTo>
                      <a:pt x="2" y="44"/>
                      <a:pt x="4" y="45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6"/>
                      <a:pt x="8" y="47"/>
                      <a:pt x="9" y="47"/>
                    </a:cubicBezTo>
                    <a:cubicBezTo>
                      <a:pt x="12" y="47"/>
                      <a:pt x="16" y="46"/>
                      <a:pt x="20" y="41"/>
                    </a:cubicBezTo>
                    <a:cubicBezTo>
                      <a:pt x="20" y="40"/>
                      <a:pt x="29" y="20"/>
                      <a:pt x="30" y="19"/>
                    </a:cubicBezTo>
                    <a:cubicBezTo>
                      <a:pt x="32" y="15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8103760" y="4917374"/>
                <a:ext cx="205397" cy="330809"/>
              </a:xfrm>
              <a:custGeom>
                <a:avLst/>
                <a:gdLst>
                  <a:gd name="T0" fmla="*/ 47 w 88"/>
                  <a:gd name="T1" fmla="*/ 116 h 142"/>
                  <a:gd name="T2" fmla="*/ 88 w 88"/>
                  <a:gd name="T3" fmla="*/ 22 h 142"/>
                  <a:gd name="T4" fmla="*/ 51 w 88"/>
                  <a:gd name="T5" fmla="*/ 0 h 142"/>
                  <a:gd name="T6" fmla="*/ 2 w 88"/>
                  <a:gd name="T7" fmla="*/ 114 h 142"/>
                  <a:gd name="T8" fmla="*/ 45 w 88"/>
                  <a:gd name="T9" fmla="*/ 137 h 142"/>
                  <a:gd name="T10" fmla="*/ 64 w 88"/>
                  <a:gd name="T11" fmla="*/ 129 h 142"/>
                  <a:gd name="T12" fmla="*/ 58 w 88"/>
                  <a:gd name="T13" fmla="*/ 126 h 142"/>
                  <a:gd name="T14" fmla="*/ 47 w 88"/>
                  <a:gd name="T15" fmla="*/ 1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42">
                    <a:moveTo>
                      <a:pt x="47" y="116"/>
                    </a:moveTo>
                    <a:cubicBezTo>
                      <a:pt x="51" y="48"/>
                      <a:pt x="88" y="22"/>
                      <a:pt x="88" y="2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0" y="40"/>
                      <a:pt x="2" y="114"/>
                      <a:pt x="2" y="114"/>
                    </a:cubicBezTo>
                    <a:cubicBezTo>
                      <a:pt x="45" y="137"/>
                      <a:pt x="45" y="137"/>
                      <a:pt x="45" y="137"/>
                    </a:cubicBezTo>
                    <a:cubicBezTo>
                      <a:pt x="53" y="142"/>
                      <a:pt x="64" y="129"/>
                      <a:pt x="64" y="129"/>
                    </a:cubicBezTo>
                    <a:cubicBezTo>
                      <a:pt x="58" y="126"/>
                      <a:pt x="58" y="126"/>
                      <a:pt x="58" y="126"/>
                    </a:cubicBezTo>
                    <a:cubicBezTo>
                      <a:pt x="47" y="139"/>
                      <a:pt x="47" y="125"/>
                      <a:pt x="47" y="116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8819690" y="4910461"/>
                <a:ext cx="212310" cy="323896"/>
              </a:xfrm>
              <a:custGeom>
                <a:avLst/>
                <a:gdLst>
                  <a:gd name="T0" fmla="*/ 36 w 91"/>
                  <a:gd name="T1" fmla="*/ 0 h 139"/>
                  <a:gd name="T2" fmla="*/ 0 w 91"/>
                  <a:gd name="T3" fmla="*/ 24 h 139"/>
                  <a:gd name="T4" fmla="*/ 42 w 91"/>
                  <a:gd name="T5" fmla="*/ 113 h 139"/>
                  <a:gd name="T6" fmla="*/ 30 w 91"/>
                  <a:gd name="T7" fmla="*/ 124 h 139"/>
                  <a:gd name="T8" fmla="*/ 24 w 91"/>
                  <a:gd name="T9" fmla="*/ 126 h 139"/>
                  <a:gd name="T10" fmla="*/ 43 w 91"/>
                  <a:gd name="T11" fmla="*/ 135 h 139"/>
                  <a:gd name="T12" fmla="*/ 88 w 91"/>
                  <a:gd name="T13" fmla="*/ 111 h 139"/>
                  <a:gd name="T14" fmla="*/ 36 w 91"/>
                  <a:gd name="T15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39">
                    <a:moveTo>
                      <a:pt x="36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37" y="46"/>
                      <a:pt x="42" y="113"/>
                    </a:cubicBezTo>
                    <a:cubicBezTo>
                      <a:pt x="41" y="122"/>
                      <a:pt x="41" y="137"/>
                      <a:pt x="30" y="124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6"/>
                      <a:pt x="36" y="139"/>
                      <a:pt x="43" y="135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8" y="111"/>
                      <a:pt x="91" y="40"/>
                      <a:pt x="3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8358533" y="4968722"/>
                <a:ext cx="531269" cy="480907"/>
              </a:xfrm>
              <a:custGeom>
                <a:avLst/>
                <a:gdLst>
                  <a:gd name="T0" fmla="*/ 207 w 228"/>
                  <a:gd name="T1" fmla="*/ 107 h 206"/>
                  <a:gd name="T2" fmla="*/ 208 w 228"/>
                  <a:gd name="T3" fmla="*/ 101 h 206"/>
                  <a:gd name="T4" fmla="*/ 196 w 228"/>
                  <a:gd name="T5" fmla="*/ 14 h 206"/>
                  <a:gd name="T6" fmla="*/ 103 w 228"/>
                  <a:gd name="T7" fmla="*/ 0 h 206"/>
                  <a:gd name="T8" fmla="*/ 40 w 228"/>
                  <a:gd name="T9" fmla="*/ 8 h 206"/>
                  <a:gd name="T10" fmla="*/ 29 w 228"/>
                  <a:gd name="T11" fmla="*/ 13 h 206"/>
                  <a:gd name="T12" fmla="*/ 1 w 228"/>
                  <a:gd name="T13" fmla="*/ 42 h 206"/>
                  <a:gd name="T14" fmla="*/ 43 w 228"/>
                  <a:gd name="T15" fmla="*/ 49 h 206"/>
                  <a:gd name="T16" fmla="*/ 54 w 228"/>
                  <a:gd name="T17" fmla="*/ 38 h 206"/>
                  <a:gd name="T18" fmla="*/ 89 w 228"/>
                  <a:gd name="T19" fmla="*/ 40 h 206"/>
                  <a:gd name="T20" fmla="*/ 165 w 228"/>
                  <a:gd name="T21" fmla="*/ 90 h 206"/>
                  <a:gd name="T22" fmla="*/ 204 w 228"/>
                  <a:gd name="T23" fmla="*/ 121 h 206"/>
                  <a:gd name="T24" fmla="*/ 205 w 228"/>
                  <a:gd name="T25" fmla="*/ 127 h 206"/>
                  <a:gd name="T26" fmla="*/ 200 w 228"/>
                  <a:gd name="T27" fmla="*/ 133 h 206"/>
                  <a:gd name="T28" fmla="*/ 193 w 228"/>
                  <a:gd name="T29" fmla="*/ 133 h 206"/>
                  <a:gd name="T30" fmla="*/ 182 w 228"/>
                  <a:gd name="T31" fmla="*/ 127 h 206"/>
                  <a:gd name="T32" fmla="*/ 174 w 228"/>
                  <a:gd name="T33" fmla="*/ 123 h 206"/>
                  <a:gd name="T34" fmla="*/ 128 w 228"/>
                  <a:gd name="T35" fmla="*/ 104 h 206"/>
                  <a:gd name="T36" fmla="*/ 177 w 228"/>
                  <a:gd name="T37" fmla="*/ 137 h 206"/>
                  <a:gd name="T38" fmla="*/ 182 w 228"/>
                  <a:gd name="T39" fmla="*/ 147 h 206"/>
                  <a:gd name="T40" fmla="*/ 177 w 228"/>
                  <a:gd name="T41" fmla="*/ 155 h 206"/>
                  <a:gd name="T42" fmla="*/ 169 w 228"/>
                  <a:gd name="T43" fmla="*/ 155 h 206"/>
                  <a:gd name="T44" fmla="*/ 139 w 228"/>
                  <a:gd name="T45" fmla="*/ 138 h 206"/>
                  <a:gd name="T46" fmla="*/ 125 w 228"/>
                  <a:gd name="T47" fmla="*/ 131 h 206"/>
                  <a:gd name="T48" fmla="*/ 116 w 228"/>
                  <a:gd name="T49" fmla="*/ 132 h 206"/>
                  <a:gd name="T50" fmla="*/ 121 w 228"/>
                  <a:gd name="T51" fmla="*/ 141 h 206"/>
                  <a:gd name="T52" fmla="*/ 146 w 228"/>
                  <a:gd name="T53" fmla="*/ 155 h 206"/>
                  <a:gd name="T54" fmla="*/ 152 w 228"/>
                  <a:gd name="T55" fmla="*/ 161 h 206"/>
                  <a:gd name="T56" fmla="*/ 152 w 228"/>
                  <a:gd name="T57" fmla="*/ 173 h 206"/>
                  <a:gd name="T58" fmla="*/ 144 w 228"/>
                  <a:gd name="T59" fmla="*/ 176 h 206"/>
                  <a:gd name="T60" fmla="*/ 140 w 228"/>
                  <a:gd name="T61" fmla="*/ 175 h 206"/>
                  <a:gd name="T62" fmla="*/ 125 w 228"/>
                  <a:gd name="T63" fmla="*/ 167 h 206"/>
                  <a:gd name="T64" fmla="*/ 109 w 228"/>
                  <a:gd name="T65" fmla="*/ 160 h 206"/>
                  <a:gd name="T66" fmla="*/ 105 w 228"/>
                  <a:gd name="T67" fmla="*/ 170 h 206"/>
                  <a:gd name="T68" fmla="*/ 122 w 228"/>
                  <a:gd name="T69" fmla="*/ 179 h 206"/>
                  <a:gd name="T70" fmla="*/ 126 w 228"/>
                  <a:gd name="T71" fmla="*/ 187 h 206"/>
                  <a:gd name="T72" fmla="*/ 121 w 228"/>
                  <a:gd name="T73" fmla="*/ 194 h 206"/>
                  <a:gd name="T74" fmla="*/ 118 w 228"/>
                  <a:gd name="T75" fmla="*/ 194 h 206"/>
                  <a:gd name="T76" fmla="*/ 115 w 228"/>
                  <a:gd name="T77" fmla="*/ 194 h 206"/>
                  <a:gd name="T78" fmla="*/ 90 w 228"/>
                  <a:gd name="T79" fmla="*/ 194 h 206"/>
                  <a:gd name="T80" fmla="*/ 111 w 228"/>
                  <a:gd name="T81" fmla="*/ 204 h 206"/>
                  <a:gd name="T82" fmla="*/ 111 w 228"/>
                  <a:gd name="T83" fmla="*/ 204 h 206"/>
                  <a:gd name="T84" fmla="*/ 111 w 228"/>
                  <a:gd name="T85" fmla="*/ 204 h 206"/>
                  <a:gd name="T86" fmla="*/ 121 w 228"/>
                  <a:gd name="T87" fmla="*/ 206 h 206"/>
                  <a:gd name="T88" fmla="*/ 133 w 228"/>
                  <a:gd name="T89" fmla="*/ 198 h 206"/>
                  <a:gd name="T90" fmla="*/ 136 w 228"/>
                  <a:gd name="T91" fmla="*/ 186 h 206"/>
                  <a:gd name="T92" fmla="*/ 144 w 228"/>
                  <a:gd name="T93" fmla="*/ 188 h 206"/>
                  <a:gd name="T94" fmla="*/ 144 w 228"/>
                  <a:gd name="T95" fmla="*/ 188 h 206"/>
                  <a:gd name="T96" fmla="*/ 161 w 228"/>
                  <a:gd name="T97" fmla="*/ 179 h 206"/>
                  <a:gd name="T98" fmla="*/ 165 w 228"/>
                  <a:gd name="T99" fmla="*/ 165 h 206"/>
                  <a:gd name="T100" fmla="*/ 180 w 228"/>
                  <a:gd name="T101" fmla="*/ 166 h 206"/>
                  <a:gd name="T102" fmla="*/ 193 w 228"/>
                  <a:gd name="T103" fmla="*/ 147 h 206"/>
                  <a:gd name="T104" fmla="*/ 196 w 228"/>
                  <a:gd name="T105" fmla="*/ 145 h 206"/>
                  <a:gd name="T106" fmla="*/ 207 w 228"/>
                  <a:gd name="T107" fmla="*/ 142 h 206"/>
                  <a:gd name="T108" fmla="*/ 216 w 228"/>
                  <a:gd name="T109" fmla="*/ 130 h 206"/>
                  <a:gd name="T110" fmla="*/ 213 w 228"/>
                  <a:gd name="T111" fmla="*/ 115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8" h="206">
                    <a:moveTo>
                      <a:pt x="208" y="108"/>
                    </a:moveTo>
                    <a:cubicBezTo>
                      <a:pt x="207" y="107"/>
                      <a:pt x="207" y="107"/>
                      <a:pt x="207" y="107"/>
                    </a:cubicBezTo>
                    <a:cubicBezTo>
                      <a:pt x="202" y="103"/>
                      <a:pt x="202" y="103"/>
                      <a:pt x="202" y="103"/>
                    </a:cubicBezTo>
                    <a:cubicBezTo>
                      <a:pt x="205" y="102"/>
                      <a:pt x="208" y="101"/>
                      <a:pt x="208" y="101"/>
                    </a:cubicBezTo>
                    <a:cubicBezTo>
                      <a:pt x="219" y="96"/>
                      <a:pt x="228" y="92"/>
                      <a:pt x="228" y="92"/>
                    </a:cubicBezTo>
                    <a:cubicBezTo>
                      <a:pt x="228" y="43"/>
                      <a:pt x="196" y="14"/>
                      <a:pt x="196" y="14"/>
                    </a:cubicBezTo>
                    <a:cubicBezTo>
                      <a:pt x="196" y="14"/>
                      <a:pt x="184" y="23"/>
                      <a:pt x="173" y="23"/>
                    </a:cubicBezTo>
                    <a:cubicBezTo>
                      <a:pt x="163" y="24"/>
                      <a:pt x="103" y="0"/>
                      <a:pt x="103" y="0"/>
                    </a:cubicBezTo>
                    <a:cubicBezTo>
                      <a:pt x="103" y="0"/>
                      <a:pt x="93" y="1"/>
                      <a:pt x="91" y="1"/>
                    </a:cubicBezTo>
                    <a:cubicBezTo>
                      <a:pt x="89" y="1"/>
                      <a:pt x="48" y="7"/>
                      <a:pt x="40" y="8"/>
                    </a:cubicBezTo>
                    <a:cubicBezTo>
                      <a:pt x="37" y="9"/>
                      <a:pt x="35" y="9"/>
                      <a:pt x="35" y="9"/>
                    </a:cubicBezTo>
                    <a:cubicBezTo>
                      <a:pt x="34" y="9"/>
                      <a:pt x="32" y="11"/>
                      <a:pt x="29" y="13"/>
                    </a:cubicBezTo>
                    <a:cubicBezTo>
                      <a:pt x="27" y="15"/>
                      <a:pt x="24" y="18"/>
                      <a:pt x="21" y="21"/>
                    </a:cubicBezTo>
                    <a:cubicBezTo>
                      <a:pt x="15" y="28"/>
                      <a:pt x="8" y="36"/>
                      <a:pt x="1" y="42"/>
                    </a:cubicBezTo>
                    <a:cubicBezTo>
                      <a:pt x="1" y="42"/>
                      <a:pt x="0" y="43"/>
                      <a:pt x="0" y="45"/>
                    </a:cubicBezTo>
                    <a:cubicBezTo>
                      <a:pt x="2" y="53"/>
                      <a:pt x="21" y="67"/>
                      <a:pt x="43" y="49"/>
                    </a:cubicBezTo>
                    <a:cubicBezTo>
                      <a:pt x="49" y="43"/>
                      <a:pt x="53" y="39"/>
                      <a:pt x="54" y="3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124" y="63"/>
                      <a:pt x="124" y="63"/>
                      <a:pt x="124" y="63"/>
                    </a:cubicBezTo>
                    <a:cubicBezTo>
                      <a:pt x="165" y="90"/>
                      <a:pt x="165" y="90"/>
                      <a:pt x="165" y="90"/>
                    </a:cubicBezTo>
                    <a:cubicBezTo>
                      <a:pt x="201" y="116"/>
                      <a:pt x="201" y="116"/>
                      <a:pt x="201" y="116"/>
                    </a:cubicBezTo>
                    <a:cubicBezTo>
                      <a:pt x="202" y="118"/>
                      <a:pt x="203" y="119"/>
                      <a:pt x="204" y="121"/>
                    </a:cubicBezTo>
                    <a:cubicBezTo>
                      <a:pt x="205" y="122"/>
                      <a:pt x="205" y="123"/>
                      <a:pt x="205" y="125"/>
                    </a:cubicBezTo>
                    <a:cubicBezTo>
                      <a:pt x="205" y="126"/>
                      <a:pt x="205" y="126"/>
                      <a:pt x="205" y="127"/>
                    </a:cubicBezTo>
                    <a:cubicBezTo>
                      <a:pt x="205" y="129"/>
                      <a:pt x="204" y="130"/>
                      <a:pt x="204" y="131"/>
                    </a:cubicBezTo>
                    <a:cubicBezTo>
                      <a:pt x="203" y="132"/>
                      <a:pt x="202" y="133"/>
                      <a:pt x="200" y="133"/>
                    </a:cubicBezTo>
                    <a:cubicBezTo>
                      <a:pt x="199" y="134"/>
                      <a:pt x="197" y="134"/>
                      <a:pt x="196" y="134"/>
                    </a:cubicBezTo>
                    <a:cubicBezTo>
                      <a:pt x="195" y="134"/>
                      <a:pt x="194" y="134"/>
                      <a:pt x="193" y="133"/>
                    </a:cubicBezTo>
                    <a:cubicBezTo>
                      <a:pt x="182" y="127"/>
                      <a:pt x="182" y="127"/>
                      <a:pt x="182" y="127"/>
                    </a:cubicBezTo>
                    <a:cubicBezTo>
                      <a:pt x="182" y="127"/>
                      <a:pt x="182" y="127"/>
                      <a:pt x="182" y="127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23"/>
                      <a:pt x="175" y="123"/>
                      <a:pt x="174" y="123"/>
                    </a:cubicBezTo>
                    <a:cubicBezTo>
                      <a:pt x="136" y="102"/>
                      <a:pt x="136" y="102"/>
                      <a:pt x="136" y="102"/>
                    </a:cubicBezTo>
                    <a:cubicBezTo>
                      <a:pt x="133" y="100"/>
                      <a:pt x="130" y="101"/>
                      <a:pt x="128" y="104"/>
                    </a:cubicBezTo>
                    <a:cubicBezTo>
                      <a:pt x="127" y="107"/>
                      <a:pt x="128" y="110"/>
                      <a:pt x="131" y="112"/>
                    </a:cubicBezTo>
                    <a:cubicBezTo>
                      <a:pt x="177" y="137"/>
                      <a:pt x="177" y="137"/>
                      <a:pt x="177" y="137"/>
                    </a:cubicBezTo>
                    <a:cubicBezTo>
                      <a:pt x="178" y="138"/>
                      <a:pt x="179" y="139"/>
                      <a:pt x="180" y="140"/>
                    </a:cubicBezTo>
                    <a:cubicBezTo>
                      <a:pt x="182" y="142"/>
                      <a:pt x="182" y="144"/>
                      <a:pt x="182" y="147"/>
                    </a:cubicBezTo>
                    <a:cubicBezTo>
                      <a:pt x="182" y="148"/>
                      <a:pt x="182" y="150"/>
                      <a:pt x="180" y="153"/>
                    </a:cubicBezTo>
                    <a:cubicBezTo>
                      <a:pt x="179" y="154"/>
                      <a:pt x="178" y="155"/>
                      <a:pt x="177" y="155"/>
                    </a:cubicBezTo>
                    <a:cubicBezTo>
                      <a:pt x="175" y="156"/>
                      <a:pt x="174" y="156"/>
                      <a:pt x="173" y="156"/>
                    </a:cubicBezTo>
                    <a:cubicBezTo>
                      <a:pt x="172" y="156"/>
                      <a:pt x="171" y="155"/>
                      <a:pt x="169" y="155"/>
                    </a:cubicBezTo>
                    <a:cubicBezTo>
                      <a:pt x="169" y="154"/>
                      <a:pt x="166" y="153"/>
                      <a:pt x="163" y="151"/>
                    </a:cubicBezTo>
                    <a:cubicBezTo>
                      <a:pt x="156" y="148"/>
                      <a:pt x="147" y="143"/>
                      <a:pt x="139" y="138"/>
                    </a:cubicBezTo>
                    <a:cubicBezTo>
                      <a:pt x="135" y="136"/>
                      <a:pt x="131" y="134"/>
                      <a:pt x="128" y="133"/>
                    </a:cubicBezTo>
                    <a:cubicBezTo>
                      <a:pt x="127" y="132"/>
                      <a:pt x="126" y="131"/>
                      <a:pt x="125" y="131"/>
                    </a:cubicBezTo>
                    <a:cubicBezTo>
                      <a:pt x="124" y="130"/>
                      <a:pt x="123" y="130"/>
                      <a:pt x="123" y="130"/>
                    </a:cubicBezTo>
                    <a:cubicBezTo>
                      <a:pt x="121" y="128"/>
                      <a:pt x="117" y="129"/>
                      <a:pt x="116" y="132"/>
                    </a:cubicBezTo>
                    <a:cubicBezTo>
                      <a:pt x="114" y="135"/>
                      <a:pt x="115" y="138"/>
                      <a:pt x="118" y="140"/>
                    </a:cubicBezTo>
                    <a:cubicBezTo>
                      <a:pt x="118" y="140"/>
                      <a:pt x="119" y="140"/>
                      <a:pt x="121" y="141"/>
                    </a:cubicBezTo>
                    <a:cubicBezTo>
                      <a:pt x="126" y="144"/>
                      <a:pt x="137" y="150"/>
                      <a:pt x="146" y="155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7" y="156"/>
                      <a:pt x="148" y="156"/>
                      <a:pt x="149" y="157"/>
                    </a:cubicBezTo>
                    <a:cubicBezTo>
                      <a:pt x="150" y="158"/>
                      <a:pt x="151" y="160"/>
                      <a:pt x="152" y="161"/>
                    </a:cubicBezTo>
                    <a:cubicBezTo>
                      <a:pt x="154" y="163"/>
                      <a:pt x="154" y="165"/>
                      <a:pt x="154" y="167"/>
                    </a:cubicBezTo>
                    <a:cubicBezTo>
                      <a:pt x="154" y="169"/>
                      <a:pt x="154" y="170"/>
                      <a:pt x="152" y="173"/>
                    </a:cubicBezTo>
                    <a:cubicBezTo>
                      <a:pt x="151" y="174"/>
                      <a:pt x="150" y="175"/>
                      <a:pt x="148" y="176"/>
                    </a:cubicBezTo>
                    <a:cubicBezTo>
                      <a:pt x="147" y="176"/>
                      <a:pt x="145" y="176"/>
                      <a:pt x="144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3" y="176"/>
                      <a:pt x="141" y="176"/>
                      <a:pt x="140" y="175"/>
                    </a:cubicBezTo>
                    <a:cubicBezTo>
                      <a:pt x="127" y="169"/>
                      <a:pt x="127" y="169"/>
                      <a:pt x="127" y="169"/>
                    </a:cubicBezTo>
                    <a:cubicBezTo>
                      <a:pt x="126" y="168"/>
                      <a:pt x="126" y="168"/>
                      <a:pt x="125" y="167"/>
                    </a:cubicBezTo>
                    <a:cubicBezTo>
                      <a:pt x="124" y="167"/>
                      <a:pt x="124" y="167"/>
                      <a:pt x="124" y="167"/>
                    </a:cubicBez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07" y="158"/>
                      <a:pt x="103" y="159"/>
                      <a:pt x="102" y="162"/>
                    </a:cubicBezTo>
                    <a:cubicBezTo>
                      <a:pt x="101" y="165"/>
                      <a:pt x="102" y="169"/>
                      <a:pt x="105" y="170"/>
                    </a:cubicBezTo>
                    <a:cubicBezTo>
                      <a:pt x="121" y="179"/>
                      <a:pt x="121" y="179"/>
                      <a:pt x="121" y="179"/>
                    </a:cubicBezTo>
                    <a:cubicBezTo>
                      <a:pt x="122" y="179"/>
                      <a:pt x="122" y="179"/>
                      <a:pt x="122" y="179"/>
                    </a:cubicBezTo>
                    <a:cubicBezTo>
                      <a:pt x="123" y="180"/>
                      <a:pt x="124" y="181"/>
                      <a:pt x="124" y="182"/>
                    </a:cubicBezTo>
                    <a:cubicBezTo>
                      <a:pt x="125" y="184"/>
                      <a:pt x="126" y="186"/>
                      <a:pt x="126" y="187"/>
                    </a:cubicBezTo>
                    <a:cubicBezTo>
                      <a:pt x="126" y="189"/>
                      <a:pt x="125" y="190"/>
                      <a:pt x="124" y="192"/>
                    </a:cubicBezTo>
                    <a:cubicBezTo>
                      <a:pt x="124" y="192"/>
                      <a:pt x="123" y="193"/>
                      <a:pt x="121" y="194"/>
                    </a:cubicBezTo>
                    <a:cubicBezTo>
                      <a:pt x="121" y="194"/>
                      <a:pt x="120" y="194"/>
                      <a:pt x="119" y="194"/>
                    </a:cubicBezTo>
                    <a:cubicBezTo>
                      <a:pt x="119" y="194"/>
                      <a:pt x="118" y="194"/>
                      <a:pt x="118" y="194"/>
                    </a:cubicBezTo>
                    <a:cubicBezTo>
                      <a:pt x="117" y="194"/>
                      <a:pt x="116" y="194"/>
                      <a:pt x="115" y="194"/>
                    </a:cubicBezTo>
                    <a:cubicBezTo>
                      <a:pt x="115" y="194"/>
                      <a:pt x="115" y="194"/>
                      <a:pt x="115" y="194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5" y="184"/>
                      <a:pt x="92" y="190"/>
                      <a:pt x="90" y="194"/>
                    </a:cubicBezTo>
                    <a:cubicBezTo>
                      <a:pt x="90" y="194"/>
                      <a:pt x="90" y="195"/>
                      <a:pt x="90" y="195"/>
                    </a:cubicBezTo>
                    <a:cubicBezTo>
                      <a:pt x="111" y="204"/>
                      <a:pt x="111" y="204"/>
                      <a:pt x="111" y="204"/>
                    </a:cubicBezTo>
                    <a:cubicBezTo>
                      <a:pt x="111" y="204"/>
                      <a:pt x="111" y="204"/>
                      <a:pt x="111" y="204"/>
                    </a:cubicBezTo>
                    <a:cubicBezTo>
                      <a:pt x="111" y="204"/>
                      <a:pt x="111" y="204"/>
                      <a:pt x="111" y="204"/>
                    </a:cubicBezTo>
                    <a:cubicBezTo>
                      <a:pt x="111" y="204"/>
                      <a:pt x="111" y="204"/>
                      <a:pt x="111" y="204"/>
                    </a:cubicBezTo>
                    <a:cubicBezTo>
                      <a:pt x="111" y="204"/>
                      <a:pt x="111" y="204"/>
                      <a:pt x="111" y="204"/>
                    </a:cubicBezTo>
                    <a:cubicBezTo>
                      <a:pt x="113" y="205"/>
                      <a:pt x="116" y="206"/>
                      <a:pt x="118" y="206"/>
                    </a:cubicBezTo>
                    <a:cubicBezTo>
                      <a:pt x="119" y="206"/>
                      <a:pt x="120" y="206"/>
                      <a:pt x="121" y="206"/>
                    </a:cubicBezTo>
                    <a:cubicBezTo>
                      <a:pt x="123" y="205"/>
                      <a:pt x="125" y="205"/>
                      <a:pt x="127" y="204"/>
                    </a:cubicBezTo>
                    <a:cubicBezTo>
                      <a:pt x="129" y="202"/>
                      <a:pt x="131" y="201"/>
                      <a:pt x="133" y="198"/>
                    </a:cubicBezTo>
                    <a:cubicBezTo>
                      <a:pt x="135" y="195"/>
                      <a:pt x="137" y="191"/>
                      <a:pt x="137" y="187"/>
                    </a:cubicBezTo>
                    <a:cubicBezTo>
                      <a:pt x="137" y="187"/>
                      <a:pt x="136" y="186"/>
                      <a:pt x="136" y="186"/>
                    </a:cubicBezTo>
                    <a:cubicBezTo>
                      <a:pt x="139" y="187"/>
                      <a:pt x="141" y="188"/>
                      <a:pt x="144" y="188"/>
                    </a:cubicBezTo>
                    <a:cubicBezTo>
                      <a:pt x="144" y="188"/>
                      <a:pt x="144" y="188"/>
                      <a:pt x="144" y="188"/>
                    </a:cubicBezTo>
                    <a:cubicBezTo>
                      <a:pt x="144" y="188"/>
                      <a:pt x="144" y="188"/>
                      <a:pt x="144" y="188"/>
                    </a:cubicBezTo>
                    <a:cubicBezTo>
                      <a:pt x="144" y="188"/>
                      <a:pt x="144" y="188"/>
                      <a:pt x="144" y="188"/>
                    </a:cubicBezTo>
                    <a:cubicBezTo>
                      <a:pt x="145" y="188"/>
                      <a:pt x="148" y="188"/>
                      <a:pt x="151" y="187"/>
                    </a:cubicBezTo>
                    <a:cubicBezTo>
                      <a:pt x="155" y="186"/>
                      <a:pt x="158" y="183"/>
                      <a:pt x="161" y="179"/>
                    </a:cubicBezTo>
                    <a:cubicBezTo>
                      <a:pt x="164" y="175"/>
                      <a:pt x="165" y="171"/>
                      <a:pt x="165" y="167"/>
                    </a:cubicBezTo>
                    <a:cubicBezTo>
                      <a:pt x="165" y="166"/>
                      <a:pt x="165" y="166"/>
                      <a:pt x="165" y="165"/>
                    </a:cubicBezTo>
                    <a:cubicBezTo>
                      <a:pt x="168" y="167"/>
                      <a:pt x="171" y="167"/>
                      <a:pt x="173" y="167"/>
                    </a:cubicBezTo>
                    <a:cubicBezTo>
                      <a:pt x="175" y="167"/>
                      <a:pt x="178" y="167"/>
                      <a:pt x="180" y="166"/>
                    </a:cubicBezTo>
                    <a:cubicBezTo>
                      <a:pt x="183" y="165"/>
                      <a:pt x="187" y="163"/>
                      <a:pt x="189" y="159"/>
                    </a:cubicBezTo>
                    <a:cubicBezTo>
                      <a:pt x="192" y="155"/>
                      <a:pt x="193" y="151"/>
                      <a:pt x="193" y="147"/>
                    </a:cubicBezTo>
                    <a:cubicBezTo>
                      <a:pt x="193" y="146"/>
                      <a:pt x="193" y="145"/>
                      <a:pt x="193" y="145"/>
                    </a:cubicBezTo>
                    <a:cubicBezTo>
                      <a:pt x="194" y="145"/>
                      <a:pt x="195" y="145"/>
                      <a:pt x="196" y="145"/>
                    </a:cubicBezTo>
                    <a:cubicBezTo>
                      <a:pt x="196" y="145"/>
                      <a:pt x="196" y="145"/>
                      <a:pt x="196" y="145"/>
                    </a:cubicBezTo>
                    <a:cubicBezTo>
                      <a:pt x="199" y="145"/>
                      <a:pt x="203" y="145"/>
                      <a:pt x="207" y="142"/>
                    </a:cubicBezTo>
                    <a:cubicBezTo>
                      <a:pt x="209" y="141"/>
                      <a:pt x="211" y="139"/>
                      <a:pt x="212" y="137"/>
                    </a:cubicBezTo>
                    <a:cubicBezTo>
                      <a:pt x="214" y="135"/>
                      <a:pt x="215" y="133"/>
                      <a:pt x="216" y="130"/>
                    </a:cubicBezTo>
                    <a:cubicBezTo>
                      <a:pt x="216" y="128"/>
                      <a:pt x="216" y="126"/>
                      <a:pt x="216" y="125"/>
                    </a:cubicBezTo>
                    <a:cubicBezTo>
                      <a:pt x="216" y="121"/>
                      <a:pt x="215" y="118"/>
                      <a:pt x="213" y="115"/>
                    </a:cubicBezTo>
                    <a:cubicBezTo>
                      <a:pt x="212" y="112"/>
                      <a:pt x="210" y="110"/>
                      <a:pt x="208" y="10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4"/>
              <p:cNvSpPr>
                <a:spLocks/>
              </p:cNvSpPr>
              <p:nvPr/>
            </p:nvSpPr>
            <p:spPr bwMode="auto">
              <a:xfrm>
                <a:off x="8237071" y="4994398"/>
                <a:ext cx="149111" cy="272547"/>
              </a:xfrm>
              <a:custGeom>
                <a:avLst/>
                <a:gdLst>
                  <a:gd name="T0" fmla="*/ 36 w 64"/>
                  <a:gd name="T1" fmla="*/ 94 h 117"/>
                  <a:gd name="T2" fmla="*/ 31 w 64"/>
                  <a:gd name="T3" fmla="*/ 90 h 117"/>
                  <a:gd name="T4" fmla="*/ 29 w 64"/>
                  <a:gd name="T5" fmla="*/ 89 h 117"/>
                  <a:gd name="T6" fmla="*/ 27 w 64"/>
                  <a:gd name="T7" fmla="*/ 88 h 117"/>
                  <a:gd name="T8" fmla="*/ 11 w 64"/>
                  <a:gd name="T9" fmla="*/ 80 h 117"/>
                  <a:gd name="T10" fmla="*/ 26 w 64"/>
                  <a:gd name="T11" fmla="*/ 29 h 117"/>
                  <a:gd name="T12" fmla="*/ 36 w 64"/>
                  <a:gd name="T13" fmla="*/ 15 h 117"/>
                  <a:gd name="T14" fmla="*/ 38 w 64"/>
                  <a:gd name="T15" fmla="*/ 12 h 117"/>
                  <a:gd name="T16" fmla="*/ 44 w 64"/>
                  <a:gd name="T17" fmla="*/ 14 h 117"/>
                  <a:gd name="T18" fmla="*/ 56 w 64"/>
                  <a:gd name="T19" fmla="*/ 16 h 117"/>
                  <a:gd name="T20" fmla="*/ 64 w 64"/>
                  <a:gd name="T21" fmla="*/ 6 h 117"/>
                  <a:gd name="T22" fmla="*/ 62 w 64"/>
                  <a:gd name="T23" fmla="*/ 6 h 117"/>
                  <a:gd name="T24" fmla="*/ 46 w 64"/>
                  <a:gd name="T25" fmla="*/ 3 h 117"/>
                  <a:gd name="T26" fmla="*/ 41 w 64"/>
                  <a:gd name="T27" fmla="*/ 1 h 117"/>
                  <a:gd name="T28" fmla="*/ 39 w 64"/>
                  <a:gd name="T29" fmla="*/ 1 h 117"/>
                  <a:gd name="T30" fmla="*/ 38 w 64"/>
                  <a:gd name="T31" fmla="*/ 0 h 117"/>
                  <a:gd name="T32" fmla="*/ 38 w 64"/>
                  <a:gd name="T33" fmla="*/ 0 h 117"/>
                  <a:gd name="T34" fmla="*/ 33 w 64"/>
                  <a:gd name="T35" fmla="*/ 2 h 117"/>
                  <a:gd name="T36" fmla="*/ 16 w 64"/>
                  <a:gd name="T37" fmla="*/ 23 h 117"/>
                  <a:gd name="T38" fmla="*/ 0 w 64"/>
                  <a:gd name="T39" fmla="*/ 83 h 117"/>
                  <a:gd name="T40" fmla="*/ 0 w 64"/>
                  <a:gd name="T41" fmla="*/ 83 h 117"/>
                  <a:gd name="T42" fmla="*/ 3 w 64"/>
                  <a:gd name="T43" fmla="*/ 88 h 117"/>
                  <a:gd name="T44" fmla="*/ 9 w 64"/>
                  <a:gd name="T45" fmla="*/ 91 h 117"/>
                  <a:gd name="T46" fmla="*/ 23 w 64"/>
                  <a:gd name="T47" fmla="*/ 98 h 117"/>
                  <a:gd name="T48" fmla="*/ 23 w 64"/>
                  <a:gd name="T49" fmla="*/ 98 h 117"/>
                  <a:gd name="T50" fmla="*/ 31 w 64"/>
                  <a:gd name="T51" fmla="*/ 105 h 117"/>
                  <a:gd name="T52" fmla="*/ 45 w 64"/>
                  <a:gd name="T53" fmla="*/ 117 h 117"/>
                  <a:gd name="T54" fmla="*/ 49 w 64"/>
                  <a:gd name="T55" fmla="*/ 106 h 117"/>
                  <a:gd name="T56" fmla="*/ 36 w 64"/>
                  <a:gd name="T57" fmla="*/ 9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17">
                    <a:moveTo>
                      <a:pt x="36" y="94"/>
                    </a:moveTo>
                    <a:cubicBezTo>
                      <a:pt x="34" y="93"/>
                      <a:pt x="33" y="91"/>
                      <a:pt x="31" y="90"/>
                    </a:cubicBezTo>
                    <a:cubicBezTo>
                      <a:pt x="30" y="90"/>
                      <a:pt x="30" y="89"/>
                      <a:pt x="29" y="89"/>
                    </a:cubicBezTo>
                    <a:cubicBezTo>
                      <a:pt x="29" y="88"/>
                      <a:pt x="28" y="88"/>
                      <a:pt x="27" y="88"/>
                    </a:cubicBezTo>
                    <a:cubicBezTo>
                      <a:pt x="21" y="84"/>
                      <a:pt x="14" y="81"/>
                      <a:pt x="11" y="80"/>
                    </a:cubicBezTo>
                    <a:cubicBezTo>
                      <a:pt x="11" y="58"/>
                      <a:pt x="18" y="41"/>
                      <a:pt x="26" y="29"/>
                    </a:cubicBezTo>
                    <a:cubicBezTo>
                      <a:pt x="29" y="23"/>
                      <a:pt x="33" y="18"/>
                      <a:pt x="36" y="15"/>
                    </a:cubicBezTo>
                    <a:cubicBezTo>
                      <a:pt x="37" y="14"/>
                      <a:pt x="38" y="13"/>
                      <a:pt x="38" y="12"/>
                    </a:cubicBezTo>
                    <a:cubicBezTo>
                      <a:pt x="40" y="13"/>
                      <a:pt x="42" y="13"/>
                      <a:pt x="44" y="14"/>
                    </a:cubicBezTo>
                    <a:cubicBezTo>
                      <a:pt x="47" y="15"/>
                      <a:pt x="51" y="16"/>
                      <a:pt x="56" y="16"/>
                    </a:cubicBezTo>
                    <a:cubicBezTo>
                      <a:pt x="59" y="13"/>
                      <a:pt x="62" y="9"/>
                      <a:pt x="64" y="6"/>
                    </a:cubicBezTo>
                    <a:cubicBezTo>
                      <a:pt x="63" y="6"/>
                      <a:pt x="63" y="6"/>
                      <a:pt x="62" y="6"/>
                    </a:cubicBezTo>
                    <a:cubicBezTo>
                      <a:pt x="57" y="5"/>
                      <a:pt x="51" y="4"/>
                      <a:pt x="46" y="3"/>
                    </a:cubicBezTo>
                    <a:cubicBezTo>
                      <a:pt x="44" y="2"/>
                      <a:pt x="42" y="2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0"/>
                      <a:pt x="35" y="0"/>
                      <a:pt x="33" y="2"/>
                    </a:cubicBezTo>
                    <a:cubicBezTo>
                      <a:pt x="33" y="2"/>
                      <a:pt x="25" y="9"/>
                      <a:pt x="16" y="23"/>
                    </a:cubicBezTo>
                    <a:cubicBezTo>
                      <a:pt x="8" y="37"/>
                      <a:pt x="0" y="57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5"/>
                      <a:pt x="1" y="87"/>
                      <a:pt x="3" y="88"/>
                    </a:cubicBezTo>
                    <a:cubicBezTo>
                      <a:pt x="3" y="88"/>
                      <a:pt x="5" y="89"/>
                      <a:pt x="9" y="91"/>
                    </a:cubicBezTo>
                    <a:cubicBezTo>
                      <a:pt x="12" y="93"/>
                      <a:pt x="17" y="95"/>
                      <a:pt x="23" y="9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8" y="102"/>
                      <a:pt x="31" y="105"/>
                    </a:cubicBezTo>
                    <a:cubicBezTo>
                      <a:pt x="35" y="108"/>
                      <a:pt x="45" y="117"/>
                      <a:pt x="45" y="117"/>
                    </a:cubicBezTo>
                    <a:cubicBezTo>
                      <a:pt x="46" y="114"/>
                      <a:pt x="47" y="110"/>
                      <a:pt x="49" y="106"/>
                    </a:cubicBezTo>
                    <a:cubicBezTo>
                      <a:pt x="44" y="102"/>
                      <a:pt x="40" y="98"/>
                      <a:pt x="36" y="9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45291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445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80998" y="1366446"/>
            <a:ext cx="4497835" cy="49724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dirty="0">
              <a:ea typeface="ＭＳ Ｐゴシック"/>
              <a:cs typeface="ＭＳ Ｐゴシック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436709" y="1594553"/>
            <a:ext cx="1620050" cy="1245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rgbClr val="4D4D4D"/>
                </a:solidFill>
                <a:ea typeface="ＭＳ Ｐゴシック"/>
              </a:rPr>
              <a:t>Web Apps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436709" y="2921021"/>
            <a:ext cx="1620050" cy="132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b="1" dirty="0">
                <a:solidFill>
                  <a:srgbClr val="4D4D4D"/>
                </a:solidFill>
                <a:ea typeface="ＭＳ Ｐゴシック"/>
              </a:rPr>
              <a:t>Mobile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27228" y="4748758"/>
            <a:ext cx="3080410" cy="1332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ea typeface="ＭＳ Ｐゴシック"/>
              <a:cs typeface="ＭＳ Ｐゴシック"/>
            </a:endParaRP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1" b="10901"/>
          <a:stretch/>
        </p:blipFill>
        <p:spPr bwMode="auto">
          <a:xfrm>
            <a:off x="7658476" y="2552063"/>
            <a:ext cx="330326" cy="26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76" y="2211181"/>
            <a:ext cx="330326" cy="2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"/>
          <a:stretch/>
        </p:blipFill>
        <p:spPr bwMode="auto">
          <a:xfrm>
            <a:off x="6593907" y="2145590"/>
            <a:ext cx="700552" cy="4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44"/>
          <p:cNvCxnSpPr>
            <a:stCxn id="9" idx="3"/>
            <a:endCxn id="13" idx="1"/>
          </p:cNvCxnSpPr>
          <p:nvPr/>
        </p:nvCxnSpPr>
        <p:spPr bwMode="auto">
          <a:xfrm flipV="1">
            <a:off x="7294459" y="1978104"/>
            <a:ext cx="364017" cy="3777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 bwMode="auto">
          <a:xfrm flipV="1">
            <a:off x="7294459" y="2354267"/>
            <a:ext cx="364017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46"/>
          <p:cNvCxnSpPr>
            <a:stCxn id="9" idx="3"/>
            <a:endCxn id="7" idx="1"/>
          </p:cNvCxnSpPr>
          <p:nvPr/>
        </p:nvCxnSpPr>
        <p:spPr bwMode="auto">
          <a:xfrm>
            <a:off x="7294459" y="2355855"/>
            <a:ext cx="364017" cy="328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5"/>
          <p:cNvPicPr>
            <a:picLocks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76" y="1787213"/>
            <a:ext cx="330326" cy="38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2369" r="6508" b="5674"/>
          <a:stretch/>
        </p:blipFill>
        <p:spPr bwMode="auto">
          <a:xfrm>
            <a:off x="7396059" y="3759556"/>
            <a:ext cx="306367" cy="43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Elbow Connector 14"/>
          <p:cNvCxnSpPr>
            <a:stCxn id="16" idx="3"/>
            <a:endCxn id="14" idx="1"/>
          </p:cNvCxnSpPr>
          <p:nvPr/>
        </p:nvCxnSpPr>
        <p:spPr bwMode="auto">
          <a:xfrm>
            <a:off x="7062641" y="3685737"/>
            <a:ext cx="333418" cy="29130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01" y="3518780"/>
            <a:ext cx="511040" cy="33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7225" r="5523" b="7314"/>
          <a:stretch/>
        </p:blipFill>
        <p:spPr bwMode="auto">
          <a:xfrm>
            <a:off x="7396059" y="3226155"/>
            <a:ext cx="56911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Elbow Connector 17"/>
          <p:cNvCxnSpPr>
            <a:stCxn id="16" idx="3"/>
            <a:endCxn id="17" idx="1"/>
          </p:cNvCxnSpPr>
          <p:nvPr/>
        </p:nvCxnSpPr>
        <p:spPr bwMode="auto">
          <a:xfrm flipV="1">
            <a:off x="7062641" y="3419037"/>
            <a:ext cx="333418" cy="2667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 rot="5400000">
            <a:off x="6787110" y="2920843"/>
            <a:ext cx="161583" cy="565776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r>
              <a:rPr lang="en-US" sz="1050" b="1" dirty="0">
                <a:solidFill>
                  <a:srgbClr val="4D4D4D"/>
                </a:solidFill>
              </a:rPr>
              <a:t>Perfecto</a:t>
            </a:r>
          </a:p>
        </p:txBody>
      </p:sp>
      <p:sp>
        <p:nvSpPr>
          <p:cNvPr id="20" name="Flowchart: Internal Storage 19"/>
          <p:cNvSpPr>
            <a:spLocks/>
          </p:cNvSpPr>
          <p:nvPr/>
        </p:nvSpPr>
        <p:spPr bwMode="auto">
          <a:xfrm>
            <a:off x="5615910" y="4843416"/>
            <a:ext cx="1297130" cy="544931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Summary Report</a:t>
            </a:r>
          </a:p>
        </p:txBody>
      </p:sp>
      <p:sp>
        <p:nvSpPr>
          <p:cNvPr id="21" name="Flowchart: Internal Storage 20"/>
          <p:cNvSpPr>
            <a:spLocks/>
          </p:cNvSpPr>
          <p:nvPr/>
        </p:nvSpPr>
        <p:spPr bwMode="auto">
          <a:xfrm>
            <a:off x="5615910" y="5466826"/>
            <a:ext cx="1297130" cy="544931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Individual Test Report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8070" y="4950428"/>
            <a:ext cx="346249" cy="93545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4D4D4D"/>
                </a:solidFill>
              </a:rPr>
              <a:t>Reports</a:t>
            </a:r>
          </a:p>
        </p:txBody>
      </p:sp>
      <p:sp>
        <p:nvSpPr>
          <p:cNvPr id="23" name="Right Arrow 22"/>
          <p:cNvSpPr>
            <a:spLocks/>
          </p:cNvSpPr>
          <p:nvPr/>
        </p:nvSpPr>
        <p:spPr bwMode="auto">
          <a:xfrm>
            <a:off x="4760694" y="2308761"/>
            <a:ext cx="803743" cy="151863"/>
          </a:xfrm>
          <a:prstGeom prst="rightArrow">
            <a:avLst>
              <a:gd name="adj1" fmla="val 50000"/>
              <a:gd name="adj2" fmla="val 95899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sp>
        <p:nvSpPr>
          <p:cNvPr id="24" name="Right Arrow 23"/>
          <p:cNvSpPr>
            <a:spLocks/>
          </p:cNvSpPr>
          <p:nvPr/>
        </p:nvSpPr>
        <p:spPr bwMode="auto">
          <a:xfrm>
            <a:off x="5564795" y="2343833"/>
            <a:ext cx="852686" cy="116792"/>
          </a:xfrm>
          <a:prstGeom prst="rightArrow">
            <a:avLst>
              <a:gd name="adj1" fmla="val 50000"/>
              <a:gd name="adj2" fmla="val 80583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sp>
        <p:nvSpPr>
          <p:cNvPr id="25" name="Right Arrow 24"/>
          <p:cNvSpPr>
            <a:spLocks/>
          </p:cNvSpPr>
          <p:nvPr/>
        </p:nvSpPr>
        <p:spPr bwMode="auto">
          <a:xfrm>
            <a:off x="5564795" y="3188803"/>
            <a:ext cx="852686" cy="116792"/>
          </a:xfrm>
          <a:prstGeom prst="rightArrow">
            <a:avLst>
              <a:gd name="adj1" fmla="val 50000"/>
              <a:gd name="adj2" fmla="val 86699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sp>
        <p:nvSpPr>
          <p:cNvPr id="26" name="Right Arrow 25"/>
          <p:cNvSpPr>
            <a:spLocks/>
          </p:cNvSpPr>
          <p:nvPr/>
        </p:nvSpPr>
        <p:spPr bwMode="auto">
          <a:xfrm rot="5400000">
            <a:off x="4168297" y="3526707"/>
            <a:ext cx="2347875" cy="116792"/>
          </a:xfrm>
          <a:prstGeom prst="rightArrow">
            <a:avLst>
              <a:gd name="adj1" fmla="val 50000"/>
              <a:gd name="adj2" fmla="val 74468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sp>
        <p:nvSpPr>
          <p:cNvPr id="27" name="Rounded Rectangle 26"/>
          <p:cNvSpPr>
            <a:spLocks/>
          </p:cNvSpPr>
          <p:nvPr/>
        </p:nvSpPr>
        <p:spPr bwMode="auto">
          <a:xfrm>
            <a:off x="8420777" y="1366446"/>
            <a:ext cx="3466424" cy="3910403"/>
          </a:xfrm>
          <a:prstGeom prst="roundRect">
            <a:avLst>
              <a:gd name="adj" fmla="val 386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Functional re-usability</a:t>
            </a:r>
          </a:p>
          <a:p>
            <a:pPr marL="171450" indent="-171450" eaLnBrk="0" hangingPunct="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Utilization of manual testers to create automated tests once page components are developed</a:t>
            </a:r>
          </a:p>
          <a:p>
            <a:pPr marL="171450" indent="-171450" eaLnBrk="0" hangingPunct="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Exception handler for unattended execution</a:t>
            </a:r>
          </a:p>
          <a:p>
            <a:pPr marL="171450" indent="-171450" eaLnBrk="0" hangingPunct="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Test Data abstraction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Reusable assets for mobile web and desktop versions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Failure screenshot upload provisioning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Supports overnight execution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</a:rPr>
              <a:t>Integration with CI solution like Jenkins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  <a:ea typeface="ＭＳ Ｐゴシック"/>
                <a:cs typeface="ＭＳ Ｐゴシック"/>
              </a:rPr>
              <a:t>Multi-browser execution support</a:t>
            </a:r>
          </a:p>
          <a:p>
            <a:pPr marL="171450" indent="-171450">
              <a:spcAft>
                <a:spcPts val="300"/>
              </a:spcAft>
              <a:buClr>
                <a:srgbClr val="4D4D4D"/>
              </a:buClr>
              <a:buFont typeface="Arial" pitchFamily="34" charset="0"/>
              <a:buChar char="•"/>
              <a:defRPr/>
            </a:pPr>
            <a:r>
              <a:rPr lang="en-US" sz="1300" dirty="0">
                <a:solidFill>
                  <a:srgbClr val="4D4D4D"/>
                </a:solidFill>
                <a:ea typeface="ＭＳ Ｐゴシック"/>
                <a:cs typeface="ＭＳ Ｐゴシック"/>
              </a:rPr>
              <a:t>Multiple execution modes – Suite based, Application based, Module based, ALM initiated, CI/CT platform initiated</a:t>
            </a:r>
          </a:p>
          <a:p>
            <a:pPr marL="171450" indent="-171450" defTabSz="858858" eaLnBrk="0" fontAlgn="base" hangingPunct="0">
              <a:spcAft>
                <a:spcPts val="300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endParaRPr lang="en-US" sz="1300" u="sng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0234597" y="5414991"/>
            <a:ext cx="1652604" cy="3218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End2End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8420777" y="5414991"/>
            <a:ext cx="1652604" cy="3218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Cross Browser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8420777" y="5821156"/>
            <a:ext cx="1652604" cy="3218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Cross Platform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10234597" y="5821156"/>
            <a:ext cx="1652604" cy="32182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Low Maintenance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8579" y="4932258"/>
            <a:ext cx="607628" cy="6038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5400000">
            <a:off x="7591601" y="5221998"/>
            <a:ext cx="161583" cy="1038232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rgbClr val="4D4D4D"/>
                </a:solidFill>
              </a:rPr>
              <a:t>Upload to ALM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5765278" y="2139484"/>
            <a:ext cx="7206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rgbClr val="4D4D4D"/>
                </a:solidFill>
              </a:rPr>
              <a:t>Desktop</a:t>
            </a: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5738041" y="2874752"/>
            <a:ext cx="72064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rgbClr val="4D4D4D"/>
                </a:solidFill>
              </a:rPr>
              <a:t>Mobile </a:t>
            </a:r>
            <a:br>
              <a:rPr lang="en-US" sz="1050" dirty="0">
                <a:solidFill>
                  <a:srgbClr val="4D4D4D"/>
                </a:solidFill>
              </a:rPr>
            </a:br>
            <a:r>
              <a:rPr lang="en-US" sz="1050" dirty="0">
                <a:solidFill>
                  <a:srgbClr val="4D4D4D"/>
                </a:solidFill>
              </a:rPr>
              <a:t>Web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564438" y="2246103"/>
            <a:ext cx="206814" cy="1172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FLAG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588535" y="4557616"/>
            <a:ext cx="4034534" cy="1634793"/>
          </a:xfrm>
          <a:prstGeom prst="roundRect">
            <a:avLst>
              <a:gd name="adj" fmla="val 705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4D4D4D"/>
                </a:solidFill>
                <a:ea typeface="ＭＳ Ｐゴシック"/>
                <a:cs typeface="ＭＳ Ｐゴシック"/>
              </a:rPr>
              <a:t>TAF 2.0 - Framework Utilities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897910" y="4857455"/>
            <a:ext cx="3415785" cy="1198887"/>
            <a:chOff x="864667" y="4834123"/>
            <a:chExt cx="2587547" cy="1090028"/>
          </a:xfrm>
        </p:grpSpPr>
        <p:sp>
          <p:nvSpPr>
            <p:cNvPr id="40" name="Flowchart: Document 39"/>
            <p:cNvSpPr/>
            <p:nvPr/>
          </p:nvSpPr>
          <p:spPr bwMode="auto">
            <a:xfrm>
              <a:off x="864667" y="4834123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Runtime Library</a:t>
              </a:r>
            </a:p>
          </p:txBody>
        </p:sp>
        <p:sp>
          <p:nvSpPr>
            <p:cNvPr id="41" name="Flowchart: Document 40"/>
            <p:cNvSpPr/>
            <p:nvPr/>
          </p:nvSpPr>
          <p:spPr bwMode="auto">
            <a:xfrm>
              <a:off x="864667" y="5447336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Reporting</a:t>
              </a:r>
            </a:p>
          </p:txBody>
        </p:sp>
        <p:sp>
          <p:nvSpPr>
            <p:cNvPr id="42" name="Flowchart: Document 41"/>
            <p:cNvSpPr/>
            <p:nvPr/>
          </p:nvSpPr>
          <p:spPr bwMode="auto">
            <a:xfrm>
              <a:off x="2223714" y="4834123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4D4D4D"/>
                  </a:solidFill>
                </a:rPr>
                <a:t>Error Handler</a:t>
              </a:r>
            </a:p>
          </p:txBody>
        </p:sp>
        <p:sp>
          <p:nvSpPr>
            <p:cNvPr id="43" name="Flowchart: Document 42"/>
            <p:cNvSpPr/>
            <p:nvPr/>
          </p:nvSpPr>
          <p:spPr bwMode="auto">
            <a:xfrm>
              <a:off x="2223714" y="5447336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Upload</a:t>
              </a:r>
            </a:p>
          </p:txBody>
        </p:sp>
      </p:grpSp>
      <p:sp>
        <p:nvSpPr>
          <p:cNvPr id="44" name="Rounded Rectangle 43"/>
          <p:cNvSpPr/>
          <p:nvPr/>
        </p:nvSpPr>
        <p:spPr bwMode="auto">
          <a:xfrm>
            <a:off x="589664" y="3088147"/>
            <a:ext cx="2156229" cy="1418589"/>
          </a:xfrm>
          <a:prstGeom prst="roundRect">
            <a:avLst>
              <a:gd name="adj" fmla="val 7345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9" name="Snip Single Corner Rectangle 48"/>
          <p:cNvSpPr>
            <a:spLocks/>
          </p:cNvSpPr>
          <p:nvPr/>
        </p:nvSpPr>
        <p:spPr bwMode="auto">
          <a:xfrm>
            <a:off x="1127967" y="3620342"/>
            <a:ext cx="1596528" cy="356697"/>
          </a:xfrm>
          <a:prstGeom prst="snip1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4D4D4D"/>
                </a:solidFill>
              </a:rPr>
              <a:t>Insurance_Create_New_Application</a:t>
            </a:r>
            <a:endParaRPr lang="en-US" sz="1050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0" name="Snip Single Corner Rectangle 49"/>
          <p:cNvSpPr>
            <a:spLocks/>
          </p:cNvSpPr>
          <p:nvPr/>
        </p:nvSpPr>
        <p:spPr bwMode="auto">
          <a:xfrm>
            <a:off x="1127967" y="4057531"/>
            <a:ext cx="1596528" cy="356697"/>
          </a:xfrm>
          <a:prstGeom prst="snip1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4D4D4D"/>
                </a:solidFill>
                <a:ea typeface="ＭＳ Ｐゴシック"/>
                <a:cs typeface="ＭＳ Ｐゴシック"/>
              </a:rPr>
              <a:t>Insurance_Claims</a:t>
            </a:r>
            <a:endParaRPr lang="en-US" sz="1050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588535" y="1560495"/>
            <a:ext cx="4034534" cy="1430445"/>
          </a:xfrm>
          <a:prstGeom prst="roundRect">
            <a:avLst>
              <a:gd name="adj" fmla="val 601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4D4D4D"/>
                </a:solidFill>
                <a:ea typeface="ＭＳ Ｐゴシック"/>
                <a:cs typeface="ＭＳ Ｐゴシック"/>
              </a:rPr>
              <a:t>Test Scenarios</a:t>
            </a:r>
          </a:p>
        </p:txBody>
      </p:sp>
      <p:sp>
        <p:nvSpPr>
          <p:cNvPr id="52" name="Vertical Scroll 51"/>
          <p:cNvSpPr>
            <a:spLocks/>
          </p:cNvSpPr>
          <p:nvPr/>
        </p:nvSpPr>
        <p:spPr bwMode="auto">
          <a:xfrm>
            <a:off x="825438" y="1878430"/>
            <a:ext cx="612262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Insurance Test scenario</a:t>
            </a:r>
          </a:p>
        </p:txBody>
      </p:sp>
      <p:sp>
        <p:nvSpPr>
          <p:cNvPr id="53" name="Vertical Scroll 52"/>
          <p:cNvSpPr>
            <a:spLocks/>
          </p:cNvSpPr>
          <p:nvPr/>
        </p:nvSpPr>
        <p:spPr bwMode="auto">
          <a:xfrm>
            <a:off x="1519509" y="1878430"/>
            <a:ext cx="609269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Scenario 2</a:t>
            </a:r>
          </a:p>
        </p:txBody>
      </p:sp>
      <p:sp>
        <p:nvSpPr>
          <p:cNvPr id="54" name="Vertical Scroll 53"/>
          <p:cNvSpPr>
            <a:spLocks/>
          </p:cNvSpPr>
          <p:nvPr/>
        </p:nvSpPr>
        <p:spPr bwMode="auto">
          <a:xfrm>
            <a:off x="2210587" y="1878430"/>
            <a:ext cx="677226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4D4D4D"/>
                </a:solidFill>
                <a:ea typeface="ＭＳ Ｐゴシック"/>
                <a:cs typeface="ＭＳ Ｐゴシック"/>
              </a:rPr>
              <a:t>Scenario 3</a:t>
            </a:r>
          </a:p>
        </p:txBody>
      </p:sp>
      <p:sp>
        <p:nvSpPr>
          <p:cNvPr id="55" name="Up-Down Arrow 54"/>
          <p:cNvSpPr>
            <a:spLocks/>
          </p:cNvSpPr>
          <p:nvPr/>
        </p:nvSpPr>
        <p:spPr bwMode="auto">
          <a:xfrm>
            <a:off x="600484" y="2665049"/>
            <a:ext cx="142246" cy="869973"/>
          </a:xfrm>
          <a:prstGeom prst="upDownArrow">
            <a:avLst>
              <a:gd name="adj1" fmla="val 50000"/>
              <a:gd name="adj2" fmla="val 75111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028038" y="1626810"/>
            <a:ext cx="1495045" cy="1294211"/>
            <a:chOff x="2745186" y="3470072"/>
            <a:chExt cx="1495045" cy="1294211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2745186" y="3470072"/>
              <a:ext cx="1495045" cy="1294211"/>
            </a:xfrm>
            <a:prstGeom prst="roundRect">
              <a:avLst>
                <a:gd name="adj" fmla="val 592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Test Data</a:t>
              </a:r>
            </a:p>
          </p:txBody>
        </p:sp>
        <p:sp>
          <p:nvSpPr>
            <p:cNvPr id="46" name="Rectangle 45"/>
            <p:cNvSpPr>
              <a:spLocks/>
            </p:cNvSpPr>
            <p:nvPr/>
          </p:nvSpPr>
          <p:spPr>
            <a:xfrm>
              <a:off x="2787464" y="4053128"/>
              <a:ext cx="581764" cy="3231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rgbClr val="4D4D4D"/>
                  </a:solidFill>
                </a:rPr>
                <a:t>Desktop</a:t>
              </a:r>
              <a:br>
                <a:rPr lang="en-US" sz="1050" b="1" dirty="0">
                  <a:solidFill>
                    <a:srgbClr val="4D4D4D"/>
                  </a:solidFill>
                </a:rPr>
              </a:br>
              <a:r>
                <a:rPr lang="en-US" sz="1050" b="1" dirty="0">
                  <a:solidFill>
                    <a:srgbClr val="4D4D4D"/>
                  </a:solidFill>
                </a:rPr>
                <a:t> OR 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9533" y="3718237"/>
              <a:ext cx="406350" cy="34058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162" y="4382831"/>
              <a:ext cx="203175" cy="3405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2570" y="4390928"/>
              <a:ext cx="203176" cy="340582"/>
            </a:xfrm>
            <a:prstGeom prst="rect">
              <a:avLst/>
            </a:prstGeom>
          </p:spPr>
        </p:pic>
        <p:sp>
          <p:nvSpPr>
            <p:cNvPr id="60" name="Rectangle 59"/>
            <p:cNvSpPr>
              <a:spLocks/>
            </p:cNvSpPr>
            <p:nvPr/>
          </p:nvSpPr>
          <p:spPr>
            <a:xfrm>
              <a:off x="3623276" y="4053128"/>
              <a:ext cx="581764" cy="3231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 dirty="0">
                  <a:solidFill>
                    <a:srgbClr val="4D4D4D"/>
                  </a:solidFill>
                </a:rPr>
                <a:t>Mobile </a:t>
              </a:r>
              <a:br>
                <a:rPr lang="en-US" sz="1050" b="1" dirty="0">
                  <a:solidFill>
                    <a:srgbClr val="4D4D4D"/>
                  </a:solidFill>
                </a:rPr>
              </a:br>
              <a:r>
                <a:rPr lang="en-US" sz="1050" b="1" dirty="0">
                  <a:solidFill>
                    <a:srgbClr val="4D4D4D"/>
                  </a:solidFill>
                </a:rPr>
                <a:t>OR </a:t>
              </a:r>
            </a:p>
          </p:txBody>
        </p:sp>
      </p:grpSp>
      <p:sp>
        <p:nvSpPr>
          <p:cNvPr id="63" name="Up-Down Arrow 62"/>
          <p:cNvSpPr>
            <a:spLocks/>
          </p:cNvSpPr>
          <p:nvPr/>
        </p:nvSpPr>
        <p:spPr bwMode="auto">
          <a:xfrm>
            <a:off x="604006" y="4057531"/>
            <a:ext cx="142246" cy="869973"/>
          </a:xfrm>
          <a:prstGeom prst="upDownArrow">
            <a:avLst>
              <a:gd name="adj1" fmla="val 50000"/>
              <a:gd name="adj2" fmla="val 75111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ea typeface="ＭＳ Ｐゴシック"/>
              <a:cs typeface="ＭＳ Ｐゴシック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4880851" y="1366446"/>
            <a:ext cx="278472" cy="497249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ＭＳ Ｐゴシック"/>
                <a:cs typeface="ＭＳ Ｐゴシック"/>
              </a:rPr>
              <a:t>Version Management</a:t>
            </a:r>
          </a:p>
        </p:txBody>
      </p:sp>
      <p:sp>
        <p:nvSpPr>
          <p:cNvPr id="66" name="Title 2"/>
          <p:cNvSpPr>
            <a:spLocks noGrp="1"/>
          </p:cNvSpPr>
          <p:nvPr>
            <p:ph type="title"/>
          </p:nvPr>
        </p:nvSpPr>
        <p:spPr>
          <a:xfrm>
            <a:off x="380998" y="434092"/>
            <a:ext cx="9784080" cy="366254"/>
          </a:xfrm>
        </p:spPr>
        <p:txBody>
          <a:bodyPr/>
          <a:lstStyle/>
          <a:p>
            <a:r>
              <a:rPr lang="en-US" sz="2800" dirty="0"/>
              <a:t>Test Automation Framework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2794641" y="3066110"/>
            <a:ext cx="1932749" cy="1048985"/>
          </a:xfrm>
          <a:prstGeom prst="roundRect">
            <a:avLst>
              <a:gd name="adj" fmla="val 5921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4D4D4D"/>
                </a:solidFill>
                <a:ea typeface="ＭＳ Ｐゴシック"/>
                <a:cs typeface="ＭＳ Ｐゴシック"/>
              </a:rPr>
              <a:t>Page Object Model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2833133" y="4180193"/>
            <a:ext cx="761798" cy="317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ea typeface="ＭＳ Ｐゴシック"/>
                <a:cs typeface="ＭＳ Ｐゴシック"/>
              </a:rPr>
              <a:t>Chrome Extension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3653975" y="4174857"/>
            <a:ext cx="1086070" cy="317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ea typeface="ＭＳ Ｐゴシック"/>
                <a:cs typeface="ＭＳ Ｐゴシック"/>
              </a:rPr>
              <a:t>Object Spy/ Page Generator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14154" y="3135243"/>
            <a:ext cx="21803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2">
                    <a:lumMod val="50000"/>
                  </a:schemeClr>
                </a:solidFill>
              </a:rPr>
              <a:t>Screen specific Reusable Test Components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8ED60F8-0DC9-44AA-8A20-2A7A44E107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6" y="3556774"/>
            <a:ext cx="452255" cy="449877"/>
          </a:xfrm>
          <a:prstGeom prst="rect">
            <a:avLst/>
          </a:prstGeom>
        </p:spPr>
      </p:pic>
      <p:sp>
        <p:nvSpPr>
          <p:cNvPr id="77" name="Round Diagonal Corner Rectangle 76"/>
          <p:cNvSpPr/>
          <p:nvPr/>
        </p:nvSpPr>
        <p:spPr bwMode="auto">
          <a:xfrm>
            <a:off x="2849010" y="3302943"/>
            <a:ext cx="1698221" cy="380276"/>
          </a:xfrm>
          <a:prstGeom prst="round2Diag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4D4D4D"/>
                </a:solidFill>
              </a:rPr>
              <a:t>Objs_Insurance_Create_New_Application</a:t>
            </a:r>
            <a:endParaRPr lang="en-US" sz="1050" dirty="0">
              <a:solidFill>
                <a:srgbClr val="4D4D4D"/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 bwMode="auto">
          <a:xfrm>
            <a:off x="2830547" y="3709019"/>
            <a:ext cx="1698221" cy="380276"/>
          </a:xfrm>
          <a:prstGeom prst="round2Diag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4D4D4D"/>
                </a:solidFill>
              </a:rPr>
              <a:t>Objs_Insurance_Claims</a:t>
            </a:r>
            <a:endParaRPr lang="en-US" sz="1050" dirty="0">
              <a:solidFill>
                <a:srgbClr val="4D4D4D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0996" y="812364"/>
            <a:ext cx="5509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TAF 2.0 with Selenium</a:t>
            </a:r>
          </a:p>
        </p:txBody>
      </p:sp>
    </p:spTree>
    <p:extLst>
      <p:ext uri="{BB962C8B-B14F-4D97-AF65-F5344CB8AC3E}">
        <p14:creationId xmlns:p14="http://schemas.microsoft.com/office/powerpoint/2010/main" val="40739360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BC496A18-2219-47E0-AC70-9AC42266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14" y="364650"/>
            <a:ext cx="10089526" cy="732508"/>
          </a:xfrm>
        </p:spPr>
        <p:txBody>
          <a:bodyPr/>
          <a:lstStyle/>
          <a:p>
            <a:r>
              <a:rPr lang="en-US" sz="2800" dirty="0"/>
              <a:t>Proposed Automation Framework / Process Enhancements</a:t>
            </a:r>
            <a:endParaRPr lang="en-IN" sz="2800" dirty="0"/>
          </a:p>
        </p:txBody>
      </p:sp>
      <p:sp>
        <p:nvSpPr>
          <p:cNvPr id="5" name="Rectangle 4"/>
          <p:cNvSpPr/>
          <p:nvPr/>
        </p:nvSpPr>
        <p:spPr>
          <a:xfrm>
            <a:off x="97661" y="869073"/>
            <a:ext cx="5509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Opportunities to introduce Implementation Efficiencies</a:t>
            </a:r>
          </a:p>
        </p:txBody>
      </p:sp>
      <p:sp>
        <p:nvSpPr>
          <p:cNvPr id="14" name="Rounded Rectangle 13"/>
          <p:cNvSpPr>
            <a:spLocks/>
          </p:cNvSpPr>
          <p:nvPr/>
        </p:nvSpPr>
        <p:spPr>
          <a:xfrm>
            <a:off x="279400" y="3983012"/>
            <a:ext cx="5829259" cy="2474938"/>
          </a:xfrm>
          <a:prstGeom prst="roundRect">
            <a:avLst>
              <a:gd name="adj" fmla="val 5483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20" tIns="45720" rIns="45720" bIns="45720" numCol="1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Page Object Repository / Page Object Model creation is a manual process and takes time to add object locator one at a time</a:t>
            </a:r>
          </a:p>
        </p:txBody>
      </p:sp>
      <p:sp>
        <p:nvSpPr>
          <p:cNvPr id="15" name="Round Same Side Corner Rectangle 14"/>
          <p:cNvSpPr>
            <a:spLocks/>
          </p:cNvSpPr>
          <p:nvPr/>
        </p:nvSpPr>
        <p:spPr bwMode="auto">
          <a:xfrm>
            <a:off x="451716" y="4745658"/>
            <a:ext cx="5484628" cy="1544410"/>
          </a:xfrm>
          <a:prstGeom prst="round2SameRect">
            <a:avLst>
              <a:gd name="adj1" fmla="val 0"/>
              <a:gd name="adj2" fmla="val 1048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50800"/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Explore WOLF from STM to automatically create Object Model for each highlighted page with all the Object locators identified for Page specific UI objects. </a:t>
            </a:r>
            <a:r>
              <a:rPr lang="en-US" sz="1400" i="1" dirty="0">
                <a:solidFill>
                  <a:srgbClr val="0000FF"/>
                </a:solidFill>
                <a:latin typeface="Arial" pitchFamily="34" charset="0"/>
              </a:rPr>
              <a:t>(Alternatively, Chrome extension can also be looked into for Page Object Generator &amp; Element Locator)</a:t>
            </a:r>
            <a:endParaRPr lang="en-US" sz="1400" dirty="0">
              <a:solidFill>
                <a:srgbClr val="0000FF"/>
              </a:solidFill>
              <a:latin typeface="Arial" pitchFamily="34" charset="0"/>
            </a:endParaRP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  <a:latin typeface="Arial" pitchFamily="34" charset="0"/>
            </a:endParaRP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sz="1400" b="0" i="1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8" name="Rounded Rectangle 17"/>
          <p:cNvSpPr>
            <a:spLocks/>
          </p:cNvSpPr>
          <p:nvPr/>
        </p:nvSpPr>
        <p:spPr>
          <a:xfrm>
            <a:off x="279400" y="1404164"/>
            <a:ext cx="5829259" cy="2474938"/>
          </a:xfrm>
          <a:prstGeom prst="roundRect">
            <a:avLst>
              <a:gd name="adj" fmla="val 5483"/>
            </a:avLst>
          </a:pr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20" tIns="45720" rIns="45720" bIns="45720" numCol="1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Re-usable Page based Component development requires technical guidance and is time consuming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04111" y="1404164"/>
            <a:ext cx="5780915" cy="2474938"/>
          </a:xfrm>
          <a:prstGeom prst="roundRect">
            <a:avLst>
              <a:gd name="adj" fmla="val 5483"/>
            </a:avLst>
          </a:prstGeom>
          <a:solidFill>
            <a:srgbClr val="0070C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20" tIns="45720" rIns="45720" bIns="45720" numCol="1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Efficient Planning of Test Components Creation</a:t>
            </a:r>
          </a:p>
        </p:txBody>
      </p:sp>
      <p:sp>
        <p:nvSpPr>
          <p:cNvPr id="24" name="Rounded Rectangle 23"/>
          <p:cNvSpPr>
            <a:spLocks/>
          </p:cNvSpPr>
          <p:nvPr/>
        </p:nvSpPr>
        <p:spPr>
          <a:xfrm>
            <a:off x="6179939" y="3983012"/>
            <a:ext cx="5829259" cy="2474938"/>
          </a:xfrm>
          <a:prstGeom prst="roundRect">
            <a:avLst>
              <a:gd name="adj" fmla="val 5483"/>
            </a:avLst>
          </a:prstGeom>
          <a:solidFill>
            <a:srgbClr val="00B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45720" tIns="45720" rIns="45720" bIns="45720" numCol="1" anchor="t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TAF 2.0 does not yet support parallel execution of Test Scripts</a:t>
            </a:r>
          </a:p>
        </p:txBody>
      </p:sp>
      <p:sp>
        <p:nvSpPr>
          <p:cNvPr id="25" name="Round Same Side Corner Rectangle 24"/>
          <p:cNvSpPr>
            <a:spLocks/>
          </p:cNvSpPr>
          <p:nvPr/>
        </p:nvSpPr>
        <p:spPr bwMode="auto">
          <a:xfrm>
            <a:off x="6352255" y="4745658"/>
            <a:ext cx="5484628" cy="1544410"/>
          </a:xfrm>
          <a:prstGeom prst="round2SameRect">
            <a:avLst>
              <a:gd name="adj1" fmla="val 0"/>
              <a:gd name="adj2" fmla="val 1048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50800"/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Implement Java threading concept in the framework or utilize </a:t>
            </a:r>
            <a:r>
              <a:rPr lang="en-US" sz="1400" dirty="0" err="1">
                <a:solidFill>
                  <a:srgbClr val="4D4D4D"/>
                </a:solidFill>
                <a:latin typeface="Arial" pitchFamily="34" charset="0"/>
              </a:rPr>
              <a:t>TestNG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 execution model for simultaneous execution of scripts in parallel threads.</a:t>
            </a: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Usage of  ‘</a:t>
            </a:r>
            <a:r>
              <a:rPr lang="en-US" sz="1400" dirty="0" err="1">
                <a:solidFill>
                  <a:srgbClr val="4D4D4D"/>
                </a:solidFill>
                <a:latin typeface="Arial" pitchFamily="34" charset="0"/>
              </a:rPr>
              <a:t>SeleniumGrid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’ with STM</a:t>
            </a: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  <a:latin typeface="Arial" pitchFamily="34" charset="0"/>
            </a:endParaRP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sz="1400" b="0" i="1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9" name="Round Same Side Corner Rectangle 18"/>
          <p:cNvSpPr>
            <a:spLocks/>
          </p:cNvSpPr>
          <p:nvPr/>
        </p:nvSpPr>
        <p:spPr bwMode="auto">
          <a:xfrm>
            <a:off x="451716" y="2135792"/>
            <a:ext cx="5484628" cy="1544410"/>
          </a:xfrm>
          <a:prstGeom prst="round2SameRect">
            <a:avLst>
              <a:gd name="adj1" fmla="val 0"/>
              <a:gd name="adj2" fmla="val 1048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50800"/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Utilization of STM (Selenium Test Accelerator) to create page specific components for a script less component generation</a:t>
            </a: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D4D4D"/>
              </a:solidFill>
              <a:latin typeface="Arial" pitchFamily="34" charset="0"/>
            </a:endParaRPr>
          </a:p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sz="1400" b="0" i="1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2" name="Round Same Side Corner Rectangle 21"/>
          <p:cNvSpPr>
            <a:spLocks/>
          </p:cNvSpPr>
          <p:nvPr/>
        </p:nvSpPr>
        <p:spPr bwMode="auto">
          <a:xfrm>
            <a:off x="6352254" y="2135792"/>
            <a:ext cx="5484628" cy="1544410"/>
          </a:xfrm>
          <a:prstGeom prst="round2SameRect">
            <a:avLst>
              <a:gd name="adj1" fmla="val 0"/>
              <a:gd name="adj2" fmla="val 1048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50800"/>
          </a:effectLst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0" fontAlgn="base" hangingPunct="0"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Identify similar Pages and validation structure across applications and template-</a:t>
            </a:r>
            <a:r>
              <a:rPr lang="en-US" sz="1400" dirty="0" err="1">
                <a:solidFill>
                  <a:srgbClr val="4D4D4D"/>
                </a:solidFill>
                <a:latin typeface="Arial" pitchFamily="34" charset="0"/>
              </a:rPr>
              <a:t>ize</a:t>
            </a:r>
            <a:r>
              <a:rPr lang="en-US" sz="1400" dirty="0">
                <a:solidFill>
                  <a:srgbClr val="4D4D4D"/>
                </a:solidFill>
                <a:latin typeface="Arial" pitchFamily="34" charset="0"/>
              </a:rPr>
              <a:t> components for similar UI components and validation elements</a:t>
            </a:r>
            <a:r>
              <a:rPr lang="en-US" sz="1400" i="1" dirty="0">
                <a:solidFill>
                  <a:srgbClr val="4D4D4D"/>
                </a:solidFill>
                <a:latin typeface="Arial" pitchFamily="34" charset="0"/>
              </a:rPr>
              <a:t>. </a:t>
            </a:r>
            <a:r>
              <a:rPr lang="en-US" sz="1400" i="1" dirty="0">
                <a:solidFill>
                  <a:srgbClr val="0000FF"/>
                </a:solidFill>
                <a:latin typeface="Arial" pitchFamily="34" charset="0"/>
              </a:rPr>
              <a:t>E.g., Modules like Insurance across Toyota Lexus and Dealer Passport applications refer to similar screens and UI/validation elements </a:t>
            </a:r>
          </a:p>
        </p:txBody>
      </p:sp>
    </p:spTree>
    <p:extLst>
      <p:ext uri="{BB962C8B-B14F-4D97-AF65-F5344CB8AC3E}">
        <p14:creationId xmlns:p14="http://schemas.microsoft.com/office/powerpoint/2010/main" val="24188277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742324" y="1537553"/>
            <a:ext cx="4497835" cy="497249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dirty="0">
              <a:ea typeface="ＭＳ Ｐゴシック"/>
              <a:cs typeface="ＭＳ Ｐゴシック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798035" y="1765660"/>
            <a:ext cx="1620050" cy="12451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rgbClr val="4D4D4D"/>
                </a:solidFill>
                <a:ea typeface="ＭＳ Ｐゴシック"/>
              </a:rPr>
              <a:t>Web Apps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798035" y="3092128"/>
            <a:ext cx="1620050" cy="1329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rgbClr val="4D4D4D"/>
                </a:solidFill>
                <a:ea typeface="ＭＳ Ｐゴシック"/>
              </a:rPr>
              <a:t>Mobile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88554" y="4919865"/>
            <a:ext cx="3080410" cy="1332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ea typeface="ＭＳ Ｐゴシック"/>
              <a:cs typeface="ＭＳ Ｐゴシック"/>
            </a:endParaRP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1" b="10901"/>
          <a:stretch/>
        </p:blipFill>
        <p:spPr bwMode="auto">
          <a:xfrm>
            <a:off x="10019802" y="2723170"/>
            <a:ext cx="330326" cy="26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802" y="2382288"/>
            <a:ext cx="330326" cy="2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"/>
          <a:stretch/>
        </p:blipFill>
        <p:spPr bwMode="auto">
          <a:xfrm>
            <a:off x="8955233" y="2316697"/>
            <a:ext cx="700552" cy="42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44"/>
          <p:cNvCxnSpPr>
            <a:stCxn id="9" idx="3"/>
            <a:endCxn id="13" idx="1"/>
          </p:cNvCxnSpPr>
          <p:nvPr/>
        </p:nvCxnSpPr>
        <p:spPr bwMode="auto">
          <a:xfrm flipV="1">
            <a:off x="9655785" y="2149211"/>
            <a:ext cx="364017" cy="3777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>
            <a:stCxn id="9" idx="3"/>
            <a:endCxn id="8" idx="1"/>
          </p:cNvCxnSpPr>
          <p:nvPr/>
        </p:nvCxnSpPr>
        <p:spPr bwMode="auto">
          <a:xfrm flipV="1">
            <a:off x="9655785" y="2525374"/>
            <a:ext cx="364017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46"/>
          <p:cNvCxnSpPr>
            <a:stCxn id="9" idx="3"/>
            <a:endCxn id="7" idx="1"/>
          </p:cNvCxnSpPr>
          <p:nvPr/>
        </p:nvCxnSpPr>
        <p:spPr bwMode="auto">
          <a:xfrm>
            <a:off x="9655785" y="2526962"/>
            <a:ext cx="364017" cy="328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5"/>
          <p:cNvPicPr>
            <a:picLocks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802" y="1958320"/>
            <a:ext cx="330326" cy="38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2369" r="6508" b="5674"/>
          <a:stretch/>
        </p:blipFill>
        <p:spPr bwMode="auto">
          <a:xfrm>
            <a:off x="9757385" y="3930663"/>
            <a:ext cx="306367" cy="43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Elbow Connector 14"/>
          <p:cNvCxnSpPr>
            <a:stCxn id="16" idx="3"/>
            <a:endCxn id="14" idx="1"/>
          </p:cNvCxnSpPr>
          <p:nvPr/>
        </p:nvCxnSpPr>
        <p:spPr bwMode="auto">
          <a:xfrm>
            <a:off x="9423967" y="3856844"/>
            <a:ext cx="333418" cy="29130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927" y="3689887"/>
            <a:ext cx="511040" cy="33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7225" r="5523" b="7314"/>
          <a:stretch/>
        </p:blipFill>
        <p:spPr bwMode="auto">
          <a:xfrm>
            <a:off x="9757385" y="3397262"/>
            <a:ext cx="56911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Elbow Connector 17"/>
          <p:cNvCxnSpPr>
            <a:stCxn id="16" idx="3"/>
            <a:endCxn id="17" idx="1"/>
          </p:cNvCxnSpPr>
          <p:nvPr/>
        </p:nvCxnSpPr>
        <p:spPr bwMode="auto">
          <a:xfrm flipV="1">
            <a:off x="9423967" y="3590144"/>
            <a:ext cx="333418" cy="2667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 rot="5400000">
            <a:off x="9152283" y="3091950"/>
            <a:ext cx="153888" cy="565776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4D4D4D"/>
                </a:solidFill>
              </a:rPr>
              <a:t>Perfecto</a:t>
            </a:r>
          </a:p>
        </p:txBody>
      </p:sp>
      <p:sp>
        <p:nvSpPr>
          <p:cNvPr id="20" name="Flowchart: Internal Storage 19"/>
          <p:cNvSpPr>
            <a:spLocks/>
          </p:cNvSpPr>
          <p:nvPr/>
        </p:nvSpPr>
        <p:spPr bwMode="auto">
          <a:xfrm>
            <a:off x="7977236" y="5014523"/>
            <a:ext cx="1297130" cy="544931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4D4D4D"/>
                </a:solidFill>
                <a:ea typeface="ＭＳ Ｐゴシック"/>
                <a:cs typeface="ＭＳ Ｐゴシック"/>
              </a:rPr>
              <a:t>Summary Report</a:t>
            </a:r>
          </a:p>
        </p:txBody>
      </p:sp>
      <p:sp>
        <p:nvSpPr>
          <p:cNvPr id="21" name="Flowchart: Internal Storage 20"/>
          <p:cNvSpPr>
            <a:spLocks/>
          </p:cNvSpPr>
          <p:nvPr/>
        </p:nvSpPr>
        <p:spPr bwMode="auto">
          <a:xfrm>
            <a:off x="7977236" y="5637933"/>
            <a:ext cx="1297130" cy="544931"/>
          </a:xfrm>
          <a:prstGeom prst="flowChartInternalStorag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4D4D4D"/>
                </a:solidFill>
                <a:ea typeface="ＭＳ Ｐゴシック"/>
                <a:cs typeface="ＭＳ Ｐゴシック"/>
              </a:rPr>
              <a:t>Individual Test Report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9396" y="5121535"/>
            <a:ext cx="353943" cy="93545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4D4D4D"/>
                </a:solidFill>
              </a:rPr>
              <a:t>Reports</a:t>
            </a:r>
          </a:p>
        </p:txBody>
      </p:sp>
      <p:sp>
        <p:nvSpPr>
          <p:cNvPr id="23" name="Right Arrow 22"/>
          <p:cNvSpPr>
            <a:spLocks/>
          </p:cNvSpPr>
          <p:nvPr/>
        </p:nvSpPr>
        <p:spPr bwMode="auto">
          <a:xfrm>
            <a:off x="7122020" y="2479868"/>
            <a:ext cx="803743" cy="151863"/>
          </a:xfrm>
          <a:prstGeom prst="rightArrow">
            <a:avLst>
              <a:gd name="adj1" fmla="val 50000"/>
              <a:gd name="adj2" fmla="val 95899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sp>
        <p:nvSpPr>
          <p:cNvPr id="24" name="Right Arrow 23"/>
          <p:cNvSpPr>
            <a:spLocks/>
          </p:cNvSpPr>
          <p:nvPr/>
        </p:nvSpPr>
        <p:spPr bwMode="auto">
          <a:xfrm>
            <a:off x="7926121" y="2514940"/>
            <a:ext cx="852686" cy="116792"/>
          </a:xfrm>
          <a:prstGeom prst="rightArrow">
            <a:avLst>
              <a:gd name="adj1" fmla="val 50000"/>
              <a:gd name="adj2" fmla="val 80583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sp>
        <p:nvSpPr>
          <p:cNvPr id="25" name="Right Arrow 24"/>
          <p:cNvSpPr>
            <a:spLocks/>
          </p:cNvSpPr>
          <p:nvPr/>
        </p:nvSpPr>
        <p:spPr bwMode="auto">
          <a:xfrm>
            <a:off x="7926121" y="3359910"/>
            <a:ext cx="852686" cy="116792"/>
          </a:xfrm>
          <a:prstGeom prst="rightArrow">
            <a:avLst>
              <a:gd name="adj1" fmla="val 50000"/>
              <a:gd name="adj2" fmla="val 86699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sp>
        <p:nvSpPr>
          <p:cNvPr id="26" name="Right Arrow 25"/>
          <p:cNvSpPr>
            <a:spLocks/>
          </p:cNvSpPr>
          <p:nvPr/>
        </p:nvSpPr>
        <p:spPr bwMode="auto">
          <a:xfrm rot="5400000">
            <a:off x="6529623" y="3697814"/>
            <a:ext cx="2347875" cy="116792"/>
          </a:xfrm>
          <a:prstGeom prst="rightArrow">
            <a:avLst>
              <a:gd name="adj1" fmla="val 50000"/>
              <a:gd name="adj2" fmla="val 74468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9905" y="5103365"/>
            <a:ext cx="607628" cy="6038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5400000">
            <a:off x="9949080" y="5393105"/>
            <a:ext cx="169277" cy="1038232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4D4D4D"/>
                </a:solidFill>
              </a:rPr>
              <a:t>Upload to ALM</a:t>
            </a:r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7994686" y="2310591"/>
            <a:ext cx="72064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4D4D4D"/>
                </a:solidFill>
              </a:rPr>
              <a:t>Desktop</a:t>
            </a:r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7994686" y="3451964"/>
            <a:ext cx="72064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4D4D4D"/>
                </a:solidFill>
              </a:rPr>
              <a:t>Mobile Web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925764" y="2417210"/>
            <a:ext cx="206814" cy="1172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4D4D4D"/>
                </a:solidFill>
                <a:ea typeface="ＭＳ Ｐゴシック"/>
                <a:cs typeface="ＭＳ Ｐゴシック"/>
              </a:rPr>
              <a:t>FLAG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2949861" y="4728723"/>
            <a:ext cx="4034534" cy="1634793"/>
          </a:xfrm>
          <a:prstGeom prst="roundRect">
            <a:avLst>
              <a:gd name="adj" fmla="val 7053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TAF 2.0 - Framework Utilities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259236" y="5028562"/>
            <a:ext cx="3415785" cy="1198887"/>
            <a:chOff x="864667" y="4834123"/>
            <a:chExt cx="2587547" cy="1090028"/>
          </a:xfrm>
        </p:grpSpPr>
        <p:sp>
          <p:nvSpPr>
            <p:cNvPr id="40" name="Flowchart: Document 39"/>
            <p:cNvSpPr/>
            <p:nvPr/>
          </p:nvSpPr>
          <p:spPr bwMode="auto">
            <a:xfrm>
              <a:off x="864667" y="4834123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Runtime Library</a:t>
              </a:r>
            </a:p>
          </p:txBody>
        </p:sp>
        <p:sp>
          <p:nvSpPr>
            <p:cNvPr id="41" name="Flowchart: Document 40"/>
            <p:cNvSpPr/>
            <p:nvPr/>
          </p:nvSpPr>
          <p:spPr bwMode="auto">
            <a:xfrm>
              <a:off x="864667" y="5447336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Reporting</a:t>
              </a:r>
            </a:p>
          </p:txBody>
        </p:sp>
        <p:sp>
          <p:nvSpPr>
            <p:cNvPr id="42" name="Flowchart: Document 41"/>
            <p:cNvSpPr/>
            <p:nvPr/>
          </p:nvSpPr>
          <p:spPr bwMode="auto">
            <a:xfrm>
              <a:off x="2223714" y="4834123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4D4D4D"/>
                  </a:solidFill>
                </a:rPr>
                <a:t>Error Handler</a:t>
              </a:r>
            </a:p>
          </p:txBody>
        </p:sp>
        <p:sp>
          <p:nvSpPr>
            <p:cNvPr id="43" name="Flowchart: Document 42"/>
            <p:cNvSpPr/>
            <p:nvPr/>
          </p:nvSpPr>
          <p:spPr bwMode="auto">
            <a:xfrm>
              <a:off x="2223714" y="5447336"/>
              <a:ext cx="1228500" cy="476815"/>
            </a:xfrm>
            <a:prstGeom prst="flowChartDocumen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Upload</a:t>
              </a:r>
            </a:p>
          </p:txBody>
        </p:sp>
      </p:grpSp>
      <p:sp>
        <p:nvSpPr>
          <p:cNvPr id="44" name="Rounded Rectangle 43"/>
          <p:cNvSpPr/>
          <p:nvPr/>
        </p:nvSpPr>
        <p:spPr bwMode="auto">
          <a:xfrm>
            <a:off x="2950990" y="3259254"/>
            <a:ext cx="2156229" cy="1418589"/>
          </a:xfrm>
          <a:prstGeom prst="roundRect">
            <a:avLst>
              <a:gd name="adj" fmla="val 7345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49" name="Snip Single Corner Rectangle 48"/>
          <p:cNvSpPr>
            <a:spLocks/>
          </p:cNvSpPr>
          <p:nvPr/>
        </p:nvSpPr>
        <p:spPr bwMode="auto">
          <a:xfrm>
            <a:off x="3489293" y="3791449"/>
            <a:ext cx="1537783" cy="276405"/>
          </a:xfrm>
          <a:prstGeom prst="snip1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4D4D4D"/>
                </a:solidFill>
              </a:rPr>
              <a:t>Insurance_Create_New_Application</a:t>
            </a:r>
            <a:endParaRPr lang="en-US" sz="1000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0" name="Snip Single Corner Rectangle 49"/>
          <p:cNvSpPr>
            <a:spLocks/>
          </p:cNvSpPr>
          <p:nvPr/>
        </p:nvSpPr>
        <p:spPr bwMode="auto">
          <a:xfrm>
            <a:off x="3489293" y="4228638"/>
            <a:ext cx="1537783" cy="305044"/>
          </a:xfrm>
          <a:prstGeom prst="snip1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4D4D4D"/>
                </a:solidFill>
                <a:ea typeface="ＭＳ Ｐゴシック"/>
                <a:cs typeface="ＭＳ Ｐゴシック"/>
              </a:rPr>
              <a:t>Insurance_Claims</a:t>
            </a:r>
            <a:endParaRPr lang="en-US" sz="1000" dirty="0">
              <a:solidFill>
                <a:srgbClr val="4D4D4D"/>
              </a:solidFill>
              <a:ea typeface="ＭＳ Ｐゴシック"/>
              <a:cs typeface="ＭＳ Ｐゴシック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2922351" y="1704940"/>
            <a:ext cx="4179019" cy="1430445"/>
          </a:xfrm>
          <a:prstGeom prst="roundRect">
            <a:avLst>
              <a:gd name="adj" fmla="val 6013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Test Scenarios</a:t>
            </a:r>
          </a:p>
        </p:txBody>
      </p:sp>
      <p:sp>
        <p:nvSpPr>
          <p:cNvPr id="52" name="Vertical Scroll 51"/>
          <p:cNvSpPr>
            <a:spLocks/>
          </p:cNvSpPr>
          <p:nvPr/>
        </p:nvSpPr>
        <p:spPr bwMode="auto">
          <a:xfrm>
            <a:off x="3186764" y="2049537"/>
            <a:ext cx="738920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4D4D4D"/>
                </a:solidFill>
                <a:ea typeface="ＭＳ Ｐゴシック"/>
                <a:cs typeface="ＭＳ Ｐゴシック"/>
              </a:rPr>
              <a:t>Insurance Test scenario</a:t>
            </a:r>
          </a:p>
        </p:txBody>
      </p:sp>
      <p:sp>
        <p:nvSpPr>
          <p:cNvPr id="53" name="Vertical Scroll 52"/>
          <p:cNvSpPr>
            <a:spLocks/>
          </p:cNvSpPr>
          <p:nvPr/>
        </p:nvSpPr>
        <p:spPr bwMode="auto">
          <a:xfrm>
            <a:off x="3939318" y="2049537"/>
            <a:ext cx="609269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4D4D4D"/>
                </a:solidFill>
                <a:ea typeface="ＭＳ Ｐゴシック"/>
                <a:cs typeface="ＭＳ Ｐゴシック"/>
              </a:rPr>
              <a:t>Scenario 2</a:t>
            </a:r>
          </a:p>
        </p:txBody>
      </p:sp>
      <p:sp>
        <p:nvSpPr>
          <p:cNvPr id="54" name="Vertical Scroll 53"/>
          <p:cNvSpPr>
            <a:spLocks/>
          </p:cNvSpPr>
          <p:nvPr/>
        </p:nvSpPr>
        <p:spPr bwMode="auto">
          <a:xfrm>
            <a:off x="4571913" y="2049537"/>
            <a:ext cx="677226" cy="86066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78831" tIns="39415" rIns="78831" bIns="39415" numCol="1" rtlCol="0" anchor="ctr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4D4D4D"/>
                </a:solidFill>
                <a:ea typeface="ＭＳ Ｐゴシック"/>
                <a:cs typeface="ＭＳ Ｐゴシック"/>
              </a:rPr>
              <a:t>Scenario 3</a:t>
            </a:r>
          </a:p>
        </p:txBody>
      </p:sp>
      <p:sp>
        <p:nvSpPr>
          <p:cNvPr id="55" name="Up-Down Arrow 54"/>
          <p:cNvSpPr>
            <a:spLocks/>
          </p:cNvSpPr>
          <p:nvPr/>
        </p:nvSpPr>
        <p:spPr bwMode="auto">
          <a:xfrm>
            <a:off x="2961810" y="2836156"/>
            <a:ext cx="142246" cy="869973"/>
          </a:xfrm>
          <a:prstGeom prst="upDownArrow">
            <a:avLst>
              <a:gd name="adj1" fmla="val 50000"/>
              <a:gd name="adj2" fmla="val 75111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389364" y="1797917"/>
            <a:ext cx="1495045" cy="1294211"/>
            <a:chOff x="2745186" y="3470072"/>
            <a:chExt cx="1495045" cy="1294211"/>
          </a:xfrm>
        </p:grpSpPr>
        <p:sp>
          <p:nvSpPr>
            <p:cNvPr id="45" name="Rounded Rectangle 44"/>
            <p:cNvSpPr/>
            <p:nvPr/>
          </p:nvSpPr>
          <p:spPr bwMode="auto">
            <a:xfrm>
              <a:off x="2745186" y="3470072"/>
              <a:ext cx="1495045" cy="1294211"/>
            </a:xfrm>
            <a:prstGeom prst="roundRect">
              <a:avLst>
                <a:gd name="adj" fmla="val 592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8831" tIns="39415" rIns="78831" bIns="39415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58858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4D4D4D"/>
                  </a:solidFill>
                  <a:ea typeface="ＭＳ Ｐゴシック"/>
                  <a:cs typeface="ＭＳ Ｐゴシック"/>
                </a:rPr>
                <a:t>Test Data</a:t>
              </a:r>
            </a:p>
          </p:txBody>
        </p:sp>
        <p:sp>
          <p:nvSpPr>
            <p:cNvPr id="46" name="Rectangle 45"/>
            <p:cNvSpPr>
              <a:spLocks/>
            </p:cNvSpPr>
            <p:nvPr/>
          </p:nvSpPr>
          <p:spPr>
            <a:xfrm>
              <a:off x="2787464" y="4053128"/>
              <a:ext cx="581764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4D4D4D"/>
                  </a:solidFill>
                </a:rPr>
                <a:t>Desktop</a:t>
              </a:r>
              <a:br>
                <a:rPr lang="en-US" sz="1100" b="1" dirty="0">
                  <a:solidFill>
                    <a:srgbClr val="4D4D4D"/>
                  </a:solidFill>
                </a:rPr>
              </a:br>
              <a:endParaRPr lang="en-US" sz="1100" b="1" dirty="0">
                <a:solidFill>
                  <a:srgbClr val="4D4D4D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9533" y="3718237"/>
              <a:ext cx="406350" cy="34058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1162" y="4382831"/>
              <a:ext cx="203175" cy="34058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2570" y="4390928"/>
              <a:ext cx="203176" cy="340582"/>
            </a:xfrm>
            <a:prstGeom prst="rect">
              <a:avLst/>
            </a:prstGeom>
          </p:spPr>
        </p:pic>
        <p:sp>
          <p:nvSpPr>
            <p:cNvPr id="60" name="Rectangle 59"/>
            <p:cNvSpPr>
              <a:spLocks/>
            </p:cNvSpPr>
            <p:nvPr/>
          </p:nvSpPr>
          <p:spPr>
            <a:xfrm>
              <a:off x="3623276" y="4053128"/>
              <a:ext cx="581764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>
                  <a:solidFill>
                    <a:srgbClr val="4D4D4D"/>
                  </a:solidFill>
                </a:rPr>
                <a:t>Mobile Web </a:t>
              </a:r>
              <a:br>
                <a:rPr lang="en-US" sz="1100" b="1" dirty="0">
                  <a:solidFill>
                    <a:srgbClr val="4D4D4D"/>
                  </a:solidFill>
                </a:rPr>
              </a:br>
              <a:endParaRPr lang="en-US" sz="1100" b="1" dirty="0">
                <a:solidFill>
                  <a:srgbClr val="4D4D4D"/>
                </a:solidFill>
              </a:endParaRPr>
            </a:p>
          </p:txBody>
        </p:sp>
      </p:grpSp>
      <p:sp>
        <p:nvSpPr>
          <p:cNvPr id="63" name="Up-Down Arrow 62"/>
          <p:cNvSpPr>
            <a:spLocks/>
          </p:cNvSpPr>
          <p:nvPr/>
        </p:nvSpPr>
        <p:spPr bwMode="auto">
          <a:xfrm>
            <a:off x="2965332" y="4228638"/>
            <a:ext cx="142246" cy="869973"/>
          </a:xfrm>
          <a:prstGeom prst="upDownArrow">
            <a:avLst>
              <a:gd name="adj1" fmla="val 50000"/>
              <a:gd name="adj2" fmla="val 75111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defTabSz="85885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>
              <a:ea typeface="ＭＳ Ｐゴシック"/>
              <a:cs typeface="ＭＳ Ｐゴシック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7242177" y="1537553"/>
            <a:ext cx="278472" cy="4972495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Version Management</a:t>
            </a:r>
          </a:p>
        </p:txBody>
      </p:sp>
      <p:sp>
        <p:nvSpPr>
          <p:cNvPr id="66" name="Title 2"/>
          <p:cNvSpPr>
            <a:spLocks noGrp="1"/>
          </p:cNvSpPr>
          <p:nvPr>
            <p:ph type="title"/>
          </p:nvPr>
        </p:nvSpPr>
        <p:spPr>
          <a:xfrm>
            <a:off x="290588" y="460066"/>
            <a:ext cx="9784080" cy="366254"/>
          </a:xfrm>
        </p:spPr>
        <p:txBody>
          <a:bodyPr/>
          <a:lstStyle/>
          <a:p>
            <a:r>
              <a:rPr lang="en-US" sz="2800" dirty="0"/>
              <a:t>Test Automation Framework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5155967" y="3237217"/>
            <a:ext cx="1932749" cy="1048985"/>
          </a:xfrm>
          <a:prstGeom prst="roundRect">
            <a:avLst>
              <a:gd name="adj" fmla="val 5921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8831" tIns="39415" rIns="78831" bIns="39415" numCol="1" rtlCol="0" anchor="t" anchorCtr="0" compatLnSpc="1">
            <a:prstTxWarp prst="textNoShape">
              <a:avLst/>
            </a:prstTxWarp>
          </a:bodyPr>
          <a:lstStyle/>
          <a:p>
            <a:pPr algn="ctr" defTabSz="85885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chemeClr val="bg1"/>
                </a:solidFill>
                <a:ea typeface="ＭＳ Ｐゴシック"/>
                <a:cs typeface="ＭＳ Ｐゴシック"/>
              </a:rPr>
              <a:t>Page Object Model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5194459" y="4351300"/>
            <a:ext cx="761798" cy="317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Chrome Extension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6015301" y="4351300"/>
            <a:ext cx="1086070" cy="3176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Object Spy/ Page Generator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975480" y="3306350"/>
            <a:ext cx="2180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Screen specific Reusable Test Components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8ED60F8-0DC9-44AA-8A20-2A7A44E107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92" y="3727881"/>
            <a:ext cx="452255" cy="449877"/>
          </a:xfrm>
          <a:prstGeom prst="rect">
            <a:avLst/>
          </a:prstGeom>
        </p:spPr>
      </p:pic>
      <p:sp>
        <p:nvSpPr>
          <p:cNvPr id="77" name="Round Diagonal Corner Rectangle 76"/>
          <p:cNvSpPr/>
          <p:nvPr/>
        </p:nvSpPr>
        <p:spPr bwMode="auto">
          <a:xfrm>
            <a:off x="5338181" y="3474225"/>
            <a:ext cx="1698221" cy="380276"/>
          </a:xfrm>
          <a:prstGeom prst="round2Diag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4D4D4D"/>
                </a:solidFill>
              </a:rPr>
              <a:t>Objs_Insurance_Create_New_Application</a:t>
            </a:r>
            <a:endParaRPr lang="en-US" sz="1000" dirty="0">
              <a:solidFill>
                <a:srgbClr val="4D4D4D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0" name="Round Diagonal Corner Rectangle 79"/>
          <p:cNvSpPr/>
          <p:nvPr/>
        </p:nvSpPr>
        <p:spPr bwMode="auto">
          <a:xfrm>
            <a:off x="5320415" y="3894063"/>
            <a:ext cx="1698221" cy="380276"/>
          </a:xfrm>
          <a:prstGeom prst="round2Diag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4D4D4D"/>
                </a:solidFill>
              </a:rPr>
              <a:t>Objs_Insurance_Claims</a:t>
            </a:r>
            <a:endParaRPr lang="en-US" sz="1000" dirty="0">
              <a:solidFill>
                <a:srgbClr val="4D4D4D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30552"/>
              </p:ext>
            </p:extLst>
          </p:nvPr>
        </p:nvGraphicFramePr>
        <p:xfrm>
          <a:off x="77607" y="5225602"/>
          <a:ext cx="2596812" cy="1203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No effort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Minimum - Moderate Effort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Moderate effort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High Effort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-48370" y="4700455"/>
            <a:ext cx="24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Automation Effort distribution across Framework layers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5228415" y="3135385"/>
            <a:ext cx="1882221" cy="1210579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61" name="Elbow Connector 60"/>
          <p:cNvCxnSpPr>
            <a:stCxn id="49" idx="0"/>
            <a:endCxn id="77" idx="2"/>
          </p:cNvCxnSpPr>
          <p:nvPr/>
        </p:nvCxnSpPr>
        <p:spPr bwMode="auto">
          <a:xfrm flipV="1">
            <a:off x="5027076" y="3664363"/>
            <a:ext cx="311105" cy="26528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Elbow Connector 69"/>
          <p:cNvCxnSpPr>
            <a:endCxn id="80" idx="2"/>
          </p:cNvCxnSpPr>
          <p:nvPr/>
        </p:nvCxnSpPr>
        <p:spPr bwMode="auto">
          <a:xfrm flipV="1">
            <a:off x="5004524" y="4084201"/>
            <a:ext cx="315891" cy="28142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Elbow Connector 71"/>
          <p:cNvCxnSpPr/>
          <p:nvPr/>
        </p:nvCxnSpPr>
        <p:spPr bwMode="auto">
          <a:xfrm rot="10800000" flipV="1">
            <a:off x="1803046" y="3790517"/>
            <a:ext cx="1456191" cy="293683"/>
          </a:xfrm>
          <a:prstGeom prst="bentConnector3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3452446" y="3285404"/>
            <a:ext cx="1644477" cy="1454810"/>
          </a:xfrm>
          <a:prstGeom prst="ellipse">
            <a:avLst/>
          </a:prstGeom>
          <a:noFill/>
          <a:ln w="5715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81" name="Elbow Connector 80"/>
          <p:cNvCxnSpPr/>
          <p:nvPr/>
        </p:nvCxnSpPr>
        <p:spPr bwMode="auto">
          <a:xfrm rot="5400000">
            <a:off x="6426294" y="1774334"/>
            <a:ext cx="1622485" cy="1240543"/>
          </a:xfrm>
          <a:prstGeom prst="bentConnector3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94529" y="3153054"/>
            <a:ext cx="1686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D4D4D"/>
                </a:solidFill>
              </a:rPr>
              <a:t>Opportunity to use Selenium Test Accelerator for automatic generation of test components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036403" y="953475"/>
            <a:ext cx="433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D4D4D"/>
                </a:solidFill>
              </a:rPr>
              <a:t>Explore usage of Chrome Extension and Page Element generator for automatic generation of Page Object Model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2682" y="775741"/>
            <a:ext cx="5509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4D4D4D"/>
                </a:solidFill>
              </a:rPr>
              <a:t>Opportunities to introduce Implementation Efficiencies…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5304856" y="1725001"/>
            <a:ext cx="1644477" cy="1454810"/>
          </a:xfrm>
          <a:prstGeom prst="ellipse">
            <a:avLst/>
          </a:prstGeom>
          <a:noFill/>
          <a:ln w="57150" cap="flat" cmpd="sng" algn="ctr">
            <a:solidFill>
              <a:srgbClr val="00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cxnSp>
        <p:nvCxnSpPr>
          <p:cNvPr id="74" name="Elbow Connector 73"/>
          <p:cNvCxnSpPr/>
          <p:nvPr/>
        </p:nvCxnSpPr>
        <p:spPr bwMode="auto">
          <a:xfrm rot="10800000">
            <a:off x="1946650" y="1779634"/>
            <a:ext cx="3688691" cy="61541"/>
          </a:xfrm>
          <a:prstGeom prst="bentConnector3">
            <a:avLst>
              <a:gd name="adj1" fmla="val -3070"/>
            </a:avLst>
          </a:prstGeom>
          <a:noFill/>
          <a:ln w="38100" cap="flat" cmpd="sng" algn="ctr">
            <a:solidFill>
              <a:srgbClr val="0033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260053" y="1369060"/>
            <a:ext cx="1686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D4D4D"/>
                </a:solidFill>
              </a:rPr>
              <a:t>Explore usage of </a:t>
            </a:r>
            <a:r>
              <a:rPr lang="en-US" sz="1400" dirty="0" err="1">
                <a:solidFill>
                  <a:srgbClr val="4D4D4D"/>
                </a:solidFill>
              </a:rPr>
              <a:t>GenRocket</a:t>
            </a:r>
            <a:r>
              <a:rPr lang="en-US" sz="1400" dirty="0">
                <a:solidFill>
                  <a:srgbClr val="4D4D4D"/>
                </a:solidFill>
              </a:rPr>
              <a:t> for any synthetic Test Data requirements across scenarios</a:t>
            </a:r>
          </a:p>
        </p:txBody>
      </p:sp>
    </p:spTree>
    <p:extLst>
      <p:ext uri="{BB962C8B-B14F-4D97-AF65-F5344CB8AC3E}">
        <p14:creationId xmlns:p14="http://schemas.microsoft.com/office/powerpoint/2010/main" val="41467615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Planning and Delivery Approach </a:t>
            </a:r>
          </a:p>
        </p:txBody>
      </p:sp>
    </p:spTree>
    <p:extLst>
      <p:ext uri="{BB962C8B-B14F-4D97-AF65-F5344CB8AC3E}">
        <p14:creationId xmlns:p14="http://schemas.microsoft.com/office/powerpoint/2010/main" val="17682873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30323"/>
      </a:accent1>
      <a:accent2>
        <a:srgbClr val="7F7F7F"/>
      </a:accent2>
      <a:accent3>
        <a:srgbClr val="E8E9E9"/>
      </a:accent3>
      <a:accent4>
        <a:srgbClr val="3F3F3F"/>
      </a:accent4>
      <a:accent5>
        <a:srgbClr val="6A0C10"/>
      </a:accent5>
      <a:accent6>
        <a:srgbClr val="44546A"/>
      </a:accent6>
      <a:hlink>
        <a:srgbClr val="D30323"/>
      </a:hlink>
      <a:folHlink>
        <a:srgbClr val="005B7F"/>
      </a:folHlink>
    </a:clrScheme>
    <a:fontScheme name="Custom 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pattFill prst="ltDnDiag">
          <a:fgClr>
            <a:srgbClr val="EDEDED"/>
          </a:fgClr>
          <a:bgClr>
            <a:schemeClr val="bg1"/>
          </a:bgClr>
        </a:pattFill>
        <a:ln>
          <a:noFill/>
        </a:ln>
      </a:spPr>
      <a:bodyPr rtlCol="0" anchor="ctr"/>
      <a:lstStyle>
        <a:defPPr algn="l">
          <a:defRPr sz="1400" dirty="0">
            <a:solidFill>
              <a:schemeClr val="accent4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B2217579065D46B87A8891DD78F193" ma:contentTypeVersion="2" ma:contentTypeDescription="Create a new document." ma:contentTypeScope="" ma:versionID="0fd56298342a0464cbca0d97069f22af">
  <xsd:schema xmlns:xsd="http://www.w3.org/2001/XMLSchema" xmlns:xs="http://www.w3.org/2001/XMLSchema" xmlns:p="http://schemas.microsoft.com/office/2006/metadata/properties" xmlns:ns2="2c22ae8f-3cb7-4931-8f64-5b5efcec57e1" targetNamespace="http://schemas.microsoft.com/office/2006/metadata/properties" ma:root="true" ma:fieldsID="c2a82f32006b169fc1e944e4dd6213a4" ns2:_="">
    <xsd:import namespace="2c22ae8f-3cb7-4931-8f64-5b5efcec57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22ae8f-3cb7-4931-8f64-5b5efcec57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7D5FC5-C5FF-4B95-9CB0-C69E2E7DAD7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2c22ae8f-3cb7-4931-8f64-5b5efcec57e1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C7FB835-73F8-4FFB-B2A4-C090B0B0A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22ae8f-3cb7-4931-8f64-5b5efcec57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CDCFF9-2875-414C-836D-3FE77D60C2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9456</TotalTime>
  <Words>4386</Words>
  <Application>Microsoft Office PowerPoint</Application>
  <PresentationFormat>Widescreen</PresentationFormat>
  <Paragraphs>1144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MS PGothic</vt:lpstr>
      <vt:lpstr>MS PGothic</vt:lpstr>
      <vt:lpstr>Arial</vt:lpstr>
      <vt:lpstr>Brush Script Std</vt:lpstr>
      <vt:lpstr>Calibri</vt:lpstr>
      <vt:lpstr>Roboto Lt</vt:lpstr>
      <vt:lpstr>Wingdings 3</vt:lpstr>
      <vt:lpstr>1_Office Theme</vt:lpstr>
      <vt:lpstr>Response to TFS RFI for Dealer Daily Test Automation</vt:lpstr>
      <vt:lpstr>Table of Contents</vt:lpstr>
      <vt:lpstr>Retrospection of Dealer Daily Regression Test Automation Requirements</vt:lpstr>
      <vt:lpstr>Dealer Daily Test Automation Imperatives</vt:lpstr>
      <vt:lpstr>Proposed Solution</vt:lpstr>
      <vt:lpstr>Test Automation Framework</vt:lpstr>
      <vt:lpstr>Proposed Automation Framework / Process Enhancements</vt:lpstr>
      <vt:lpstr>Test Automation Framework</vt:lpstr>
      <vt:lpstr>Planning and Delivery Approach </vt:lpstr>
      <vt:lpstr>Planning &amp; Delivery Approach</vt:lpstr>
      <vt:lpstr>Planning &amp; Delivery Approach</vt:lpstr>
      <vt:lpstr>Delivery Plan</vt:lpstr>
      <vt:lpstr>Delivery Plan</vt:lpstr>
      <vt:lpstr>Staffing Model</vt:lpstr>
      <vt:lpstr>Staffing Model</vt:lpstr>
      <vt:lpstr>Staffing Model…</vt:lpstr>
      <vt:lpstr>Risk Reduction Strategy</vt:lpstr>
      <vt:lpstr>Risk Reduction Strategy</vt:lpstr>
      <vt:lpstr>Commercials</vt:lpstr>
      <vt:lpstr>Commercials</vt:lpstr>
      <vt:lpstr>Cost/Effort Savings</vt:lpstr>
      <vt:lpstr>Return on Investments </vt:lpstr>
      <vt:lpstr>Deliverables </vt:lpstr>
      <vt:lpstr>Our Services Differentiators </vt:lpstr>
      <vt:lpstr>Beyond Dealer Daily Test Automation</vt:lpstr>
      <vt:lpstr>Hexaware Advantage</vt:lpstr>
      <vt:lpstr>Relevant Success Stories </vt:lpstr>
      <vt:lpstr>Regression Test Suite for Mobile Web Automation for Toyota Financial Services  </vt:lpstr>
      <vt:lpstr>Regression Test Suite for Multi Factor Authentication for Toyota Financial Services </vt:lpstr>
      <vt:lpstr>Test Design Automation for a leading Air Transport IT &amp; Communication company</vt:lpstr>
      <vt:lpstr>Test Execution Automation for a Global Fleet Card Company using Selenium Test Manger </vt:lpstr>
      <vt:lpstr>Managed Testing Services for a leading leasing company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Response to RFQ for Mobile First Development</dc:title>
  <dc:creator>Abhishek Magre</dc:creator>
  <cp:lastModifiedBy>Suresh Katla</cp:lastModifiedBy>
  <cp:revision>747</cp:revision>
  <dcterms:created xsi:type="dcterms:W3CDTF">2017-09-09T14:14:58Z</dcterms:created>
  <dcterms:modified xsi:type="dcterms:W3CDTF">2018-02-12T02:41:33Z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0x0101002DB2217579065D46B87A8891DD78F193</vt:lpwstr>
  </property>
</Properties>
</file>